
<file path=[Content_Types].xml><?xml version="1.0" encoding="utf-8"?>
<Types xmlns="http://schemas.openxmlformats.org/package/2006/content-types">
  <Default Extension="png" ContentType="image/png"/>
  <Default Extension="tmp"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tags/tag1.xml" ContentType="application/vnd.openxmlformats-officedocument.presentationml.tags+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tags/tag2.xml" ContentType="application/vnd.openxmlformats-officedocument.presentationml.tags+xml"/>
  <Override PartName="/ppt/notesSlides/notesSlide3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3.xml" ContentType="application/vnd.openxmlformats-officedocument.presentationml.tags+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5"/>
  </p:notesMasterIdLst>
  <p:handoutMasterIdLst>
    <p:handoutMasterId r:id="rId56"/>
  </p:handoutMasterIdLst>
  <p:sldIdLst>
    <p:sldId id="573" r:id="rId2"/>
    <p:sldId id="492" r:id="rId3"/>
    <p:sldId id="602" r:id="rId4"/>
    <p:sldId id="491" r:id="rId5"/>
    <p:sldId id="597" r:id="rId6"/>
    <p:sldId id="609" r:id="rId7"/>
    <p:sldId id="603" r:id="rId8"/>
    <p:sldId id="599" r:id="rId9"/>
    <p:sldId id="605" r:id="rId10"/>
    <p:sldId id="616" r:id="rId11"/>
    <p:sldId id="617" r:id="rId12"/>
    <p:sldId id="618" r:id="rId13"/>
    <p:sldId id="620" r:id="rId14"/>
    <p:sldId id="608" r:id="rId15"/>
    <p:sldId id="601" r:id="rId16"/>
    <p:sldId id="621" r:id="rId17"/>
    <p:sldId id="606" r:id="rId18"/>
    <p:sldId id="607" r:id="rId19"/>
    <p:sldId id="622" r:id="rId20"/>
    <p:sldId id="548" r:id="rId21"/>
    <p:sldId id="544" r:id="rId22"/>
    <p:sldId id="551" r:id="rId23"/>
    <p:sldId id="555" r:id="rId24"/>
    <p:sldId id="554" r:id="rId25"/>
    <p:sldId id="521" r:id="rId26"/>
    <p:sldId id="525" r:id="rId27"/>
    <p:sldId id="564" r:id="rId28"/>
    <p:sldId id="526" r:id="rId29"/>
    <p:sldId id="565" r:id="rId30"/>
    <p:sldId id="566" r:id="rId31"/>
    <p:sldId id="546" r:id="rId32"/>
    <p:sldId id="540" r:id="rId33"/>
    <p:sldId id="543" r:id="rId34"/>
    <p:sldId id="610" r:id="rId35"/>
    <p:sldId id="611" r:id="rId36"/>
    <p:sldId id="624" r:id="rId37"/>
    <p:sldId id="625" r:id="rId38"/>
    <p:sldId id="626" r:id="rId39"/>
    <p:sldId id="627" r:id="rId40"/>
    <p:sldId id="556" r:id="rId41"/>
    <p:sldId id="553" r:id="rId42"/>
    <p:sldId id="558" r:id="rId43"/>
    <p:sldId id="577" r:id="rId44"/>
    <p:sldId id="578" r:id="rId45"/>
    <p:sldId id="593" r:id="rId46"/>
    <p:sldId id="581" r:id="rId47"/>
    <p:sldId id="595" r:id="rId48"/>
    <p:sldId id="596" r:id="rId49"/>
    <p:sldId id="594" r:id="rId50"/>
    <p:sldId id="545" r:id="rId51"/>
    <p:sldId id="550" r:id="rId52"/>
    <p:sldId id="571" r:id="rId53"/>
    <p:sldId id="574" r:id="rId5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91EBFDC-DDFD-D54B-837B-E8106C4BB8BC}">
          <p14:sldIdLst>
            <p14:sldId id="573"/>
            <p14:sldId id="492"/>
            <p14:sldId id="602"/>
            <p14:sldId id="491"/>
            <p14:sldId id="597"/>
            <p14:sldId id="609"/>
            <p14:sldId id="603"/>
            <p14:sldId id="599"/>
            <p14:sldId id="605"/>
            <p14:sldId id="616"/>
            <p14:sldId id="617"/>
            <p14:sldId id="618"/>
            <p14:sldId id="620"/>
            <p14:sldId id="608"/>
            <p14:sldId id="601"/>
            <p14:sldId id="621"/>
            <p14:sldId id="606"/>
            <p14:sldId id="607"/>
            <p14:sldId id="622"/>
            <p14:sldId id="548"/>
            <p14:sldId id="544"/>
            <p14:sldId id="551"/>
            <p14:sldId id="555"/>
            <p14:sldId id="554"/>
            <p14:sldId id="521"/>
            <p14:sldId id="525"/>
            <p14:sldId id="564"/>
            <p14:sldId id="526"/>
            <p14:sldId id="565"/>
            <p14:sldId id="566"/>
            <p14:sldId id="546"/>
            <p14:sldId id="540"/>
            <p14:sldId id="543"/>
            <p14:sldId id="610"/>
            <p14:sldId id="611"/>
            <p14:sldId id="624"/>
            <p14:sldId id="625"/>
            <p14:sldId id="626"/>
            <p14:sldId id="627"/>
          </p14:sldIdLst>
        </p14:section>
        <p14:section name="RAM" id="{CDCA18AB-6A13-564B-BAA7-8524B160EF31}">
          <p14:sldIdLst/>
        </p14:section>
        <p14:section name="IO" id="{68ED332D-CCC7-A74F-879F-531E3F0F3B77}">
          <p14:sldIdLst/>
        </p14:section>
        <p14:section name="Sharding" id="{71E1F686-DF33-AD4F-9A99-4D7478CB818B}">
          <p14:sldIdLst>
            <p14:sldId id="556"/>
            <p14:sldId id="553"/>
            <p14:sldId id="558"/>
            <p14:sldId id="577"/>
            <p14:sldId id="578"/>
            <p14:sldId id="593"/>
            <p14:sldId id="581"/>
            <p14:sldId id="595"/>
            <p14:sldId id="596"/>
            <p14:sldId id="594"/>
            <p14:sldId id="545"/>
            <p14:sldId id="550"/>
            <p14:sldId id="571"/>
            <p14:sldId id="574"/>
          </p14:sldIdLst>
        </p14:section>
        <p14:section name="Scaling Technique" id="{30A8C8D8-59AB-3E41-9E04-8C05D2E5F434}">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TJ Tang" initials="" lastIdx="2" clrIdx="0"/>
</p:cmAuthorLst>
</file>

<file path=ppt/presProps.xml><?xml version="1.0" encoding="utf-8"?>
<p:presentationPr xmlns:a="http://schemas.openxmlformats.org/drawingml/2006/main" xmlns:r="http://schemas.openxmlformats.org/officeDocument/2006/relationships" xmlns:p="http://schemas.openxmlformats.org/presentationml/2006/main">
  <p:prnPr hiddenSlides="1"/>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3B291F"/>
    <a:srgbClr val="4E3629"/>
    <a:srgbClr val="517B38"/>
    <a:srgbClr val="6BA342"/>
    <a:srgbClr val="361E0E"/>
    <a:srgbClr val="00A49E"/>
    <a:srgbClr val="9681B7"/>
    <a:srgbClr val="96818F"/>
    <a:srgbClr val="EE9C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297" autoAdjust="0"/>
    <p:restoredTop sz="77692" autoAdjust="0"/>
  </p:normalViewPr>
  <p:slideViewPr>
    <p:cSldViewPr snapToGrid="0" snapToObjects="1">
      <p:cViewPr varScale="1">
        <p:scale>
          <a:sx n="88" d="100"/>
          <a:sy n="88" d="100"/>
        </p:scale>
        <p:origin x="1890" y="7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95" d="100"/>
        <a:sy n="95" d="100"/>
      </p:scale>
      <p:origin x="0" y="17576"/>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commentAuthors" Target="commentAuthor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A51253A-1A35-B743-BCA6-EB62955E2599}" type="doc">
      <dgm:prSet loTypeId="urn:microsoft.com/office/officeart/2005/8/layout/chevron1" loCatId="" qsTypeId="urn:microsoft.com/office/officeart/2005/8/quickstyle/simple3" qsCatId="simple" csTypeId="urn:microsoft.com/office/officeart/2005/8/colors/accent1_2" csCatId="accent1" phldr="1"/>
      <dgm:spPr/>
    </dgm:pt>
    <dgm:pt modelId="{00E235CA-FB16-3D44-A425-A66953CF97AA}">
      <dgm:prSet phldrT="[Text]" custT="1">
        <dgm:style>
          <a:lnRef idx="1">
            <a:schemeClr val="accent1"/>
          </a:lnRef>
          <a:fillRef idx="2">
            <a:schemeClr val="accent1"/>
          </a:fillRef>
          <a:effectRef idx="1">
            <a:schemeClr val="accent1"/>
          </a:effectRef>
          <a:fontRef idx="minor">
            <a:schemeClr val="dk1"/>
          </a:fontRef>
        </dgm:style>
      </dgm:prSet>
      <dgm:spPr/>
      <dgm:t>
        <a:bodyPr/>
        <a:lstStyle/>
        <a:p>
          <a:r>
            <a:rPr lang="en-US" sz="800" dirty="0"/>
            <a:t>索引优化</a:t>
          </a:r>
        </a:p>
      </dgm:t>
    </dgm:pt>
    <dgm:pt modelId="{96421927-4382-224F-9466-A8920436F253}" type="parTrans" cxnId="{61C4D087-0531-4E4E-9CDD-6E95AF586D1F}">
      <dgm:prSet/>
      <dgm:spPr/>
      <dgm:t>
        <a:bodyPr/>
        <a:lstStyle/>
        <a:p>
          <a:endParaRPr lang="en-US" sz="800"/>
        </a:p>
      </dgm:t>
    </dgm:pt>
    <dgm:pt modelId="{57C18903-B08B-294A-ABF2-FEE48C4D4E40}" type="sibTrans" cxnId="{61C4D087-0531-4E4E-9CDD-6E95AF586D1F}">
      <dgm:prSet/>
      <dgm:spPr/>
      <dgm:t>
        <a:bodyPr/>
        <a:lstStyle/>
        <a:p>
          <a:endParaRPr lang="en-US" sz="800"/>
        </a:p>
      </dgm:t>
    </dgm:pt>
    <dgm:pt modelId="{8BB56819-FCE3-354D-915E-F04E320A7088}">
      <dgm:prSet phldrT="[Text]" custT="1">
        <dgm:style>
          <a:lnRef idx="1">
            <a:schemeClr val="accent1"/>
          </a:lnRef>
          <a:fillRef idx="2">
            <a:schemeClr val="accent1"/>
          </a:fillRef>
          <a:effectRef idx="1">
            <a:schemeClr val="accent1"/>
          </a:effectRef>
          <a:fontRef idx="minor">
            <a:schemeClr val="dk1"/>
          </a:fontRef>
        </dgm:style>
      </dgm:prSet>
      <dgm:spPr/>
      <dgm:t>
        <a:bodyPr/>
        <a:lstStyle/>
        <a:p>
          <a:r>
            <a:rPr lang="en-US" sz="800" dirty="0"/>
            <a:t>内存</a:t>
          </a:r>
          <a:r>
            <a:rPr lang="zh-CN" altLang="en-US" sz="800" dirty="0"/>
            <a:t>优化 </a:t>
          </a:r>
          <a:endParaRPr lang="en-US" sz="800" dirty="0"/>
        </a:p>
      </dgm:t>
    </dgm:pt>
    <dgm:pt modelId="{DDF155C2-ED4F-2949-A47F-B487BD3CAD23}" type="parTrans" cxnId="{9A718B71-52CB-384E-A48D-205D85E62BA9}">
      <dgm:prSet/>
      <dgm:spPr/>
      <dgm:t>
        <a:bodyPr/>
        <a:lstStyle/>
        <a:p>
          <a:endParaRPr lang="en-US" sz="800"/>
        </a:p>
      </dgm:t>
    </dgm:pt>
    <dgm:pt modelId="{161C49DD-20EA-FD4B-AB3F-3355A47EE8FA}" type="sibTrans" cxnId="{9A718B71-52CB-384E-A48D-205D85E62BA9}">
      <dgm:prSet/>
      <dgm:spPr/>
      <dgm:t>
        <a:bodyPr/>
        <a:lstStyle/>
        <a:p>
          <a:endParaRPr lang="en-US" sz="800"/>
        </a:p>
      </dgm:t>
    </dgm:pt>
    <dgm:pt modelId="{D3D8A245-50B6-CB4E-9BB1-E2FD832D470C}">
      <dgm:prSet phldrT="[Text]" custT="1">
        <dgm:style>
          <a:lnRef idx="1">
            <a:schemeClr val="accent1"/>
          </a:lnRef>
          <a:fillRef idx="2">
            <a:schemeClr val="accent1"/>
          </a:fillRef>
          <a:effectRef idx="1">
            <a:schemeClr val="accent1"/>
          </a:effectRef>
          <a:fontRef idx="minor">
            <a:schemeClr val="dk1"/>
          </a:fontRef>
        </dgm:style>
      </dgm:prSet>
      <dgm:spPr/>
      <dgm:t>
        <a:bodyPr/>
        <a:lstStyle/>
        <a:p>
          <a:r>
            <a:rPr lang="zh-CN" altLang="en-US" sz="800" b="1" dirty="0"/>
            <a:t>模式优化</a:t>
          </a:r>
          <a:endParaRPr lang="en-US" sz="800" b="1" dirty="0"/>
        </a:p>
      </dgm:t>
    </dgm:pt>
    <dgm:pt modelId="{122E6BBD-EC33-5E4A-AF5F-E81BEA13BB78}" type="parTrans" cxnId="{6F546F64-E2AA-4848-973D-33CCDC4C8D4A}">
      <dgm:prSet/>
      <dgm:spPr/>
      <dgm:t>
        <a:bodyPr/>
        <a:lstStyle/>
        <a:p>
          <a:endParaRPr lang="en-US" sz="800"/>
        </a:p>
      </dgm:t>
    </dgm:pt>
    <dgm:pt modelId="{8D7DE242-2253-3946-9977-191A3454B0F7}" type="sibTrans" cxnId="{6F546F64-E2AA-4848-973D-33CCDC4C8D4A}">
      <dgm:prSet/>
      <dgm:spPr/>
      <dgm:t>
        <a:bodyPr/>
        <a:lstStyle/>
        <a:p>
          <a:endParaRPr lang="en-US" sz="800"/>
        </a:p>
      </dgm:t>
    </dgm:pt>
    <dgm:pt modelId="{49D9F67B-84AC-5144-84A1-CA9B823C1469}">
      <dgm:prSet phldrT="[Text]" custT="1"/>
      <dgm:spPr/>
      <dgm:t>
        <a:bodyPr/>
        <a:lstStyle/>
        <a:p>
          <a:r>
            <a:rPr lang="en-US" sz="800" dirty="0"/>
            <a:t>IO 优化</a:t>
          </a:r>
          <a:r>
            <a:rPr lang="zh-CN" altLang="en-US" sz="800" dirty="0"/>
            <a:t> </a:t>
          </a:r>
          <a:endParaRPr lang="en-US" sz="800" dirty="0"/>
        </a:p>
      </dgm:t>
    </dgm:pt>
    <dgm:pt modelId="{F97A5D7D-499B-7D45-9DC3-93237FFF5BA3}" type="parTrans" cxnId="{F9D8AD51-F35B-6A45-98AF-BE9E14928932}">
      <dgm:prSet/>
      <dgm:spPr/>
      <dgm:t>
        <a:bodyPr/>
        <a:lstStyle/>
        <a:p>
          <a:endParaRPr lang="en-US" sz="800"/>
        </a:p>
      </dgm:t>
    </dgm:pt>
    <dgm:pt modelId="{6611B992-A7A8-B641-85B8-7901FCE18662}" type="sibTrans" cxnId="{F9D8AD51-F35B-6A45-98AF-BE9E14928932}">
      <dgm:prSet/>
      <dgm:spPr/>
      <dgm:t>
        <a:bodyPr/>
        <a:lstStyle/>
        <a:p>
          <a:endParaRPr lang="en-US" sz="800"/>
        </a:p>
      </dgm:t>
    </dgm:pt>
    <dgm:pt modelId="{71B09892-8512-F744-B8B7-F55FCC8B9699}">
      <dgm:prSet phldrT="[Text]" custT="1">
        <dgm:style>
          <a:lnRef idx="2">
            <a:schemeClr val="accent1">
              <a:shade val="50000"/>
            </a:schemeClr>
          </a:lnRef>
          <a:fillRef idx="1">
            <a:schemeClr val="accent1"/>
          </a:fillRef>
          <a:effectRef idx="0">
            <a:schemeClr val="accent1"/>
          </a:effectRef>
          <a:fontRef idx="minor">
            <a:schemeClr val="lt1"/>
          </a:fontRef>
        </dgm:style>
      </dgm:prSet>
      <dgm:spPr/>
      <dgm:t>
        <a:bodyPr/>
        <a:lstStyle/>
        <a:p>
          <a:r>
            <a:rPr lang="en-US" sz="800" dirty="0"/>
            <a:t>分片</a:t>
          </a:r>
          <a:r>
            <a:rPr lang="zh-CN" altLang="en-US" sz="800" dirty="0"/>
            <a:t> </a:t>
          </a:r>
          <a:endParaRPr lang="en-US" sz="800" dirty="0"/>
        </a:p>
      </dgm:t>
    </dgm:pt>
    <dgm:pt modelId="{51DB70E3-BA5A-2543-97F9-B47599BC82DA}" type="parTrans" cxnId="{9F01C0CF-C60A-E241-A4F4-4B1BD772996C}">
      <dgm:prSet/>
      <dgm:spPr/>
      <dgm:t>
        <a:bodyPr/>
        <a:lstStyle/>
        <a:p>
          <a:endParaRPr lang="en-US" sz="800"/>
        </a:p>
      </dgm:t>
    </dgm:pt>
    <dgm:pt modelId="{26BBFC64-5778-8B45-9D4D-0E050F1CFE21}" type="sibTrans" cxnId="{9F01C0CF-C60A-E241-A4F4-4B1BD772996C}">
      <dgm:prSet/>
      <dgm:spPr/>
      <dgm:t>
        <a:bodyPr/>
        <a:lstStyle/>
        <a:p>
          <a:endParaRPr lang="en-US" sz="800"/>
        </a:p>
      </dgm:t>
    </dgm:pt>
    <dgm:pt modelId="{9CB1DD69-876D-504F-B442-2E58A7CEDF5B}" type="pres">
      <dgm:prSet presAssocID="{7A51253A-1A35-B743-BCA6-EB62955E2599}" presName="Name0" presStyleCnt="0">
        <dgm:presLayoutVars>
          <dgm:dir/>
          <dgm:animLvl val="lvl"/>
          <dgm:resizeHandles val="exact"/>
        </dgm:presLayoutVars>
      </dgm:prSet>
      <dgm:spPr/>
    </dgm:pt>
    <dgm:pt modelId="{3CBDAE16-B9FA-7248-8599-90D87BE4A63E}" type="pres">
      <dgm:prSet presAssocID="{D3D8A245-50B6-CB4E-9BB1-E2FD832D470C}" presName="parTxOnly" presStyleLbl="node1" presStyleIdx="0" presStyleCnt="5">
        <dgm:presLayoutVars>
          <dgm:chMax val="0"/>
          <dgm:chPref val="0"/>
          <dgm:bulletEnabled val="1"/>
        </dgm:presLayoutVars>
      </dgm:prSet>
      <dgm:spPr/>
    </dgm:pt>
    <dgm:pt modelId="{9A8A99B4-FFD1-AC4B-ABFE-DB17FE76ECD1}" type="pres">
      <dgm:prSet presAssocID="{8D7DE242-2253-3946-9977-191A3454B0F7}" presName="parTxOnlySpace" presStyleCnt="0"/>
      <dgm:spPr/>
    </dgm:pt>
    <dgm:pt modelId="{89EB8A22-66AB-0A4D-9964-9084FDFD9479}" type="pres">
      <dgm:prSet presAssocID="{00E235CA-FB16-3D44-A425-A66953CF97AA}" presName="parTxOnly" presStyleLbl="node1" presStyleIdx="1" presStyleCnt="5">
        <dgm:presLayoutVars>
          <dgm:chMax val="0"/>
          <dgm:chPref val="0"/>
          <dgm:bulletEnabled val="1"/>
        </dgm:presLayoutVars>
      </dgm:prSet>
      <dgm:spPr/>
    </dgm:pt>
    <dgm:pt modelId="{438B0AD3-F34F-814B-B7D1-5D3955A3EB63}" type="pres">
      <dgm:prSet presAssocID="{57C18903-B08B-294A-ABF2-FEE48C4D4E40}" presName="parTxOnlySpace" presStyleCnt="0"/>
      <dgm:spPr/>
    </dgm:pt>
    <dgm:pt modelId="{E13C789A-30DB-2349-A389-93CE38376A83}" type="pres">
      <dgm:prSet presAssocID="{8BB56819-FCE3-354D-915E-F04E320A7088}" presName="parTxOnly" presStyleLbl="node1" presStyleIdx="2" presStyleCnt="5">
        <dgm:presLayoutVars>
          <dgm:chMax val="0"/>
          <dgm:chPref val="0"/>
          <dgm:bulletEnabled val="1"/>
        </dgm:presLayoutVars>
      </dgm:prSet>
      <dgm:spPr/>
    </dgm:pt>
    <dgm:pt modelId="{51888810-6F76-9C40-8633-824D78691184}" type="pres">
      <dgm:prSet presAssocID="{161C49DD-20EA-FD4B-AB3F-3355A47EE8FA}" presName="parTxOnlySpace" presStyleCnt="0"/>
      <dgm:spPr/>
    </dgm:pt>
    <dgm:pt modelId="{A087DA05-DFD8-8D41-850D-B6C22A71EE1C}" type="pres">
      <dgm:prSet presAssocID="{49D9F67B-84AC-5144-84A1-CA9B823C1469}" presName="parTxOnly" presStyleLbl="node1" presStyleIdx="3" presStyleCnt="5">
        <dgm:presLayoutVars>
          <dgm:chMax val="0"/>
          <dgm:chPref val="0"/>
          <dgm:bulletEnabled val="1"/>
        </dgm:presLayoutVars>
      </dgm:prSet>
      <dgm:spPr/>
    </dgm:pt>
    <dgm:pt modelId="{8198124F-906C-214A-881F-9A8820DAD323}" type="pres">
      <dgm:prSet presAssocID="{6611B992-A7A8-B641-85B8-7901FCE18662}" presName="parTxOnlySpace" presStyleCnt="0"/>
      <dgm:spPr/>
    </dgm:pt>
    <dgm:pt modelId="{732D4F3D-86E3-9744-8B17-E4217B995015}" type="pres">
      <dgm:prSet presAssocID="{71B09892-8512-F744-B8B7-F55FCC8B9699}" presName="parTxOnly" presStyleLbl="node1" presStyleIdx="4" presStyleCnt="5">
        <dgm:presLayoutVars>
          <dgm:chMax val="0"/>
          <dgm:chPref val="0"/>
          <dgm:bulletEnabled val="1"/>
        </dgm:presLayoutVars>
      </dgm:prSet>
      <dgm:spPr/>
    </dgm:pt>
  </dgm:ptLst>
  <dgm:cxnLst>
    <dgm:cxn modelId="{B41D0B11-824D-8640-89F7-87DDAB87A548}" type="presOf" srcId="{49D9F67B-84AC-5144-84A1-CA9B823C1469}" destId="{A087DA05-DFD8-8D41-850D-B6C22A71EE1C}" srcOrd="0" destOrd="0" presId="urn:microsoft.com/office/officeart/2005/8/layout/chevron1"/>
    <dgm:cxn modelId="{B8481019-EB55-FD47-B7F6-0C720C8430D2}" type="presOf" srcId="{71B09892-8512-F744-B8B7-F55FCC8B9699}" destId="{732D4F3D-86E3-9744-8B17-E4217B995015}" srcOrd="0" destOrd="0" presId="urn:microsoft.com/office/officeart/2005/8/layout/chevron1"/>
    <dgm:cxn modelId="{F60FBC33-03C5-9B4D-A178-A52632AABB1A}" type="presOf" srcId="{8BB56819-FCE3-354D-915E-F04E320A7088}" destId="{E13C789A-30DB-2349-A389-93CE38376A83}" srcOrd="0" destOrd="0" presId="urn:microsoft.com/office/officeart/2005/8/layout/chevron1"/>
    <dgm:cxn modelId="{B861AC3C-E967-CF46-B79E-30AAD2607761}" type="presOf" srcId="{D3D8A245-50B6-CB4E-9BB1-E2FD832D470C}" destId="{3CBDAE16-B9FA-7248-8599-90D87BE4A63E}" srcOrd="0" destOrd="0" presId="urn:microsoft.com/office/officeart/2005/8/layout/chevron1"/>
    <dgm:cxn modelId="{6F546F64-E2AA-4848-973D-33CCDC4C8D4A}" srcId="{7A51253A-1A35-B743-BCA6-EB62955E2599}" destId="{D3D8A245-50B6-CB4E-9BB1-E2FD832D470C}" srcOrd="0" destOrd="0" parTransId="{122E6BBD-EC33-5E4A-AF5F-E81BEA13BB78}" sibTransId="{8D7DE242-2253-3946-9977-191A3454B0F7}"/>
    <dgm:cxn modelId="{9A718B71-52CB-384E-A48D-205D85E62BA9}" srcId="{7A51253A-1A35-B743-BCA6-EB62955E2599}" destId="{8BB56819-FCE3-354D-915E-F04E320A7088}" srcOrd="2" destOrd="0" parTransId="{DDF155C2-ED4F-2949-A47F-B487BD3CAD23}" sibTransId="{161C49DD-20EA-FD4B-AB3F-3355A47EE8FA}"/>
    <dgm:cxn modelId="{F9D8AD51-F35B-6A45-98AF-BE9E14928932}" srcId="{7A51253A-1A35-B743-BCA6-EB62955E2599}" destId="{49D9F67B-84AC-5144-84A1-CA9B823C1469}" srcOrd="3" destOrd="0" parTransId="{F97A5D7D-499B-7D45-9DC3-93237FFF5BA3}" sibTransId="{6611B992-A7A8-B641-85B8-7901FCE18662}"/>
    <dgm:cxn modelId="{8693F582-6A14-8E4A-9F70-7D08A278AFF6}" type="presOf" srcId="{7A51253A-1A35-B743-BCA6-EB62955E2599}" destId="{9CB1DD69-876D-504F-B442-2E58A7CEDF5B}" srcOrd="0" destOrd="0" presId="urn:microsoft.com/office/officeart/2005/8/layout/chevron1"/>
    <dgm:cxn modelId="{61C4D087-0531-4E4E-9CDD-6E95AF586D1F}" srcId="{7A51253A-1A35-B743-BCA6-EB62955E2599}" destId="{00E235CA-FB16-3D44-A425-A66953CF97AA}" srcOrd="1" destOrd="0" parTransId="{96421927-4382-224F-9466-A8920436F253}" sibTransId="{57C18903-B08B-294A-ABF2-FEE48C4D4E40}"/>
    <dgm:cxn modelId="{C32282B9-8C3D-5043-83F8-0F0F63BA4D2A}" type="presOf" srcId="{00E235CA-FB16-3D44-A425-A66953CF97AA}" destId="{89EB8A22-66AB-0A4D-9964-9084FDFD9479}" srcOrd="0" destOrd="0" presId="urn:microsoft.com/office/officeart/2005/8/layout/chevron1"/>
    <dgm:cxn modelId="{9F01C0CF-C60A-E241-A4F4-4B1BD772996C}" srcId="{7A51253A-1A35-B743-BCA6-EB62955E2599}" destId="{71B09892-8512-F744-B8B7-F55FCC8B9699}" srcOrd="4" destOrd="0" parTransId="{51DB70E3-BA5A-2543-97F9-B47599BC82DA}" sibTransId="{26BBFC64-5778-8B45-9D4D-0E050F1CFE21}"/>
    <dgm:cxn modelId="{B28AFEB9-7F7C-AC46-A4E3-ECE3B74F6768}" type="presParOf" srcId="{9CB1DD69-876D-504F-B442-2E58A7CEDF5B}" destId="{3CBDAE16-B9FA-7248-8599-90D87BE4A63E}" srcOrd="0" destOrd="0" presId="urn:microsoft.com/office/officeart/2005/8/layout/chevron1"/>
    <dgm:cxn modelId="{B273A666-CF35-7642-BB08-DB5634BC1794}" type="presParOf" srcId="{9CB1DD69-876D-504F-B442-2E58A7CEDF5B}" destId="{9A8A99B4-FFD1-AC4B-ABFE-DB17FE76ECD1}" srcOrd="1" destOrd="0" presId="urn:microsoft.com/office/officeart/2005/8/layout/chevron1"/>
    <dgm:cxn modelId="{C7E8B92B-BB17-114A-B184-F8E4EAF2A4AD}" type="presParOf" srcId="{9CB1DD69-876D-504F-B442-2E58A7CEDF5B}" destId="{89EB8A22-66AB-0A4D-9964-9084FDFD9479}" srcOrd="2" destOrd="0" presId="urn:microsoft.com/office/officeart/2005/8/layout/chevron1"/>
    <dgm:cxn modelId="{5B856806-C9CB-474E-BFB4-C7EB6A20D1CF}" type="presParOf" srcId="{9CB1DD69-876D-504F-B442-2E58A7CEDF5B}" destId="{438B0AD3-F34F-814B-B7D1-5D3955A3EB63}" srcOrd="3" destOrd="0" presId="urn:microsoft.com/office/officeart/2005/8/layout/chevron1"/>
    <dgm:cxn modelId="{B84E4397-B0F3-5E45-8DC9-D4715F8A09EC}" type="presParOf" srcId="{9CB1DD69-876D-504F-B442-2E58A7CEDF5B}" destId="{E13C789A-30DB-2349-A389-93CE38376A83}" srcOrd="4" destOrd="0" presId="urn:microsoft.com/office/officeart/2005/8/layout/chevron1"/>
    <dgm:cxn modelId="{6C91F9F3-B837-2A41-A7E6-6F614BD1ABA9}" type="presParOf" srcId="{9CB1DD69-876D-504F-B442-2E58A7CEDF5B}" destId="{51888810-6F76-9C40-8633-824D78691184}" srcOrd="5" destOrd="0" presId="urn:microsoft.com/office/officeart/2005/8/layout/chevron1"/>
    <dgm:cxn modelId="{A5A89303-32B3-2641-8724-726711DAB7E0}" type="presParOf" srcId="{9CB1DD69-876D-504F-B442-2E58A7CEDF5B}" destId="{A087DA05-DFD8-8D41-850D-B6C22A71EE1C}" srcOrd="6" destOrd="0" presId="urn:microsoft.com/office/officeart/2005/8/layout/chevron1"/>
    <dgm:cxn modelId="{A4E6E3A2-2E44-E148-A860-50BEFC224528}" type="presParOf" srcId="{9CB1DD69-876D-504F-B442-2E58A7CEDF5B}" destId="{8198124F-906C-214A-881F-9A8820DAD323}" srcOrd="7" destOrd="0" presId="urn:microsoft.com/office/officeart/2005/8/layout/chevron1"/>
    <dgm:cxn modelId="{F6B87511-C838-224F-9B67-079BDE4987E0}" type="presParOf" srcId="{9CB1DD69-876D-504F-B442-2E58A7CEDF5B}" destId="{732D4F3D-86E3-9744-8B17-E4217B995015}" srcOrd="8"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CBDAE16-B9FA-7248-8599-90D87BE4A63E}">
      <dsp:nvSpPr>
        <dsp:cNvPr id="0" name=""/>
        <dsp:cNvSpPr/>
      </dsp:nvSpPr>
      <dsp:spPr>
        <a:xfrm>
          <a:off x="1087" y="0"/>
          <a:ext cx="967929" cy="294470"/>
        </a:xfrm>
        <a:prstGeom prst="chevron">
          <a:avLst/>
        </a:prstGeom>
        <a:gradFill rotWithShape="1">
          <a:gsLst>
            <a:gs pos="0">
              <a:schemeClr val="accent1">
                <a:tint val="50000"/>
                <a:satMod val="300000"/>
              </a:schemeClr>
            </a:gs>
            <a:gs pos="35000">
              <a:schemeClr val="accent1">
                <a:tint val="37000"/>
                <a:satMod val="300000"/>
              </a:schemeClr>
            </a:gs>
            <a:gs pos="100000">
              <a:schemeClr val="accent1">
                <a:tint val="15000"/>
                <a:satMod val="350000"/>
              </a:schemeClr>
            </a:gs>
          </a:gsLst>
          <a:lin ang="16200000" scaled="1"/>
        </a:gra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a:scene3d>
          <a:camera prst="orthographicFront"/>
          <a:lightRig rig="flat" dir="t"/>
        </a:scene3d>
        <a:sp3d/>
      </dsp:spPr>
      <dsp:style>
        <a:lnRef idx="1">
          <a:schemeClr val="accent1"/>
        </a:lnRef>
        <a:fillRef idx="2">
          <a:schemeClr val="accent1"/>
        </a:fillRef>
        <a:effectRef idx="1">
          <a:schemeClr val="accent1"/>
        </a:effectRef>
        <a:fontRef idx="minor">
          <a:schemeClr val="dk1"/>
        </a:fontRef>
      </dsp:style>
      <dsp:txBody>
        <a:bodyPr spcFirstLastPara="0" vert="horz" wrap="square" lIns="32004" tIns="10668" rIns="10668" bIns="10668" numCol="1" spcCol="1270" anchor="ctr" anchorCtr="0">
          <a:noAutofit/>
        </a:bodyPr>
        <a:lstStyle/>
        <a:p>
          <a:pPr marL="0" lvl="0" indent="0" algn="ctr" defTabSz="355600">
            <a:lnSpc>
              <a:spcPct val="90000"/>
            </a:lnSpc>
            <a:spcBef>
              <a:spcPct val="0"/>
            </a:spcBef>
            <a:spcAft>
              <a:spcPct val="35000"/>
            </a:spcAft>
            <a:buNone/>
          </a:pPr>
          <a:r>
            <a:rPr lang="zh-CN" altLang="en-US" sz="800" b="1" kern="1200" dirty="0"/>
            <a:t>模式优化</a:t>
          </a:r>
          <a:endParaRPr lang="en-US" sz="800" b="1" kern="1200" dirty="0"/>
        </a:p>
      </dsp:txBody>
      <dsp:txXfrm>
        <a:off x="148322" y="0"/>
        <a:ext cx="673459" cy="294470"/>
      </dsp:txXfrm>
    </dsp:sp>
    <dsp:sp modelId="{89EB8A22-66AB-0A4D-9964-9084FDFD9479}">
      <dsp:nvSpPr>
        <dsp:cNvPr id="0" name=""/>
        <dsp:cNvSpPr/>
      </dsp:nvSpPr>
      <dsp:spPr>
        <a:xfrm>
          <a:off x="872223" y="0"/>
          <a:ext cx="967929" cy="294470"/>
        </a:xfrm>
        <a:prstGeom prst="chevron">
          <a:avLst/>
        </a:prstGeom>
        <a:gradFill rotWithShape="1">
          <a:gsLst>
            <a:gs pos="0">
              <a:schemeClr val="accent1">
                <a:tint val="50000"/>
                <a:satMod val="300000"/>
              </a:schemeClr>
            </a:gs>
            <a:gs pos="35000">
              <a:schemeClr val="accent1">
                <a:tint val="37000"/>
                <a:satMod val="300000"/>
              </a:schemeClr>
            </a:gs>
            <a:gs pos="100000">
              <a:schemeClr val="accent1">
                <a:tint val="15000"/>
                <a:satMod val="350000"/>
              </a:schemeClr>
            </a:gs>
          </a:gsLst>
          <a:lin ang="16200000" scaled="1"/>
        </a:gra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a:scene3d>
          <a:camera prst="orthographicFront"/>
          <a:lightRig rig="flat" dir="t"/>
        </a:scene3d>
        <a:sp3d/>
      </dsp:spPr>
      <dsp:style>
        <a:lnRef idx="1">
          <a:schemeClr val="accent1"/>
        </a:lnRef>
        <a:fillRef idx="2">
          <a:schemeClr val="accent1"/>
        </a:fillRef>
        <a:effectRef idx="1">
          <a:schemeClr val="accent1"/>
        </a:effectRef>
        <a:fontRef idx="minor">
          <a:schemeClr val="dk1"/>
        </a:fontRef>
      </dsp:style>
      <dsp:txBody>
        <a:bodyPr spcFirstLastPara="0" vert="horz" wrap="square" lIns="32004" tIns="10668" rIns="10668" bIns="10668" numCol="1" spcCol="1270" anchor="ctr" anchorCtr="0">
          <a:noAutofit/>
        </a:bodyPr>
        <a:lstStyle/>
        <a:p>
          <a:pPr marL="0" lvl="0" indent="0" algn="ctr" defTabSz="355600">
            <a:lnSpc>
              <a:spcPct val="90000"/>
            </a:lnSpc>
            <a:spcBef>
              <a:spcPct val="0"/>
            </a:spcBef>
            <a:spcAft>
              <a:spcPct val="35000"/>
            </a:spcAft>
            <a:buNone/>
          </a:pPr>
          <a:r>
            <a:rPr lang="en-US" sz="800" kern="1200" dirty="0"/>
            <a:t>索引优化</a:t>
          </a:r>
        </a:p>
      </dsp:txBody>
      <dsp:txXfrm>
        <a:off x="1019458" y="0"/>
        <a:ext cx="673459" cy="294470"/>
      </dsp:txXfrm>
    </dsp:sp>
    <dsp:sp modelId="{E13C789A-30DB-2349-A389-93CE38376A83}">
      <dsp:nvSpPr>
        <dsp:cNvPr id="0" name=""/>
        <dsp:cNvSpPr/>
      </dsp:nvSpPr>
      <dsp:spPr>
        <a:xfrm>
          <a:off x="1743359" y="0"/>
          <a:ext cx="967929" cy="294470"/>
        </a:xfrm>
        <a:prstGeom prst="chevron">
          <a:avLst/>
        </a:prstGeom>
        <a:gradFill rotWithShape="1">
          <a:gsLst>
            <a:gs pos="0">
              <a:schemeClr val="accent1">
                <a:tint val="50000"/>
                <a:satMod val="300000"/>
              </a:schemeClr>
            </a:gs>
            <a:gs pos="35000">
              <a:schemeClr val="accent1">
                <a:tint val="37000"/>
                <a:satMod val="300000"/>
              </a:schemeClr>
            </a:gs>
            <a:gs pos="100000">
              <a:schemeClr val="accent1">
                <a:tint val="15000"/>
                <a:satMod val="350000"/>
              </a:schemeClr>
            </a:gs>
          </a:gsLst>
          <a:lin ang="16200000" scaled="1"/>
        </a:gra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a:scene3d>
          <a:camera prst="orthographicFront"/>
          <a:lightRig rig="flat" dir="t"/>
        </a:scene3d>
        <a:sp3d/>
      </dsp:spPr>
      <dsp:style>
        <a:lnRef idx="1">
          <a:schemeClr val="accent1"/>
        </a:lnRef>
        <a:fillRef idx="2">
          <a:schemeClr val="accent1"/>
        </a:fillRef>
        <a:effectRef idx="1">
          <a:schemeClr val="accent1"/>
        </a:effectRef>
        <a:fontRef idx="minor">
          <a:schemeClr val="dk1"/>
        </a:fontRef>
      </dsp:style>
      <dsp:txBody>
        <a:bodyPr spcFirstLastPara="0" vert="horz" wrap="square" lIns="32004" tIns="10668" rIns="10668" bIns="10668" numCol="1" spcCol="1270" anchor="ctr" anchorCtr="0">
          <a:noAutofit/>
        </a:bodyPr>
        <a:lstStyle/>
        <a:p>
          <a:pPr marL="0" lvl="0" indent="0" algn="ctr" defTabSz="355600">
            <a:lnSpc>
              <a:spcPct val="90000"/>
            </a:lnSpc>
            <a:spcBef>
              <a:spcPct val="0"/>
            </a:spcBef>
            <a:spcAft>
              <a:spcPct val="35000"/>
            </a:spcAft>
            <a:buNone/>
          </a:pPr>
          <a:r>
            <a:rPr lang="en-US" sz="800" kern="1200" dirty="0"/>
            <a:t>内存</a:t>
          </a:r>
          <a:r>
            <a:rPr lang="zh-CN" altLang="en-US" sz="800" kern="1200" dirty="0"/>
            <a:t>优化 </a:t>
          </a:r>
          <a:endParaRPr lang="en-US" sz="800" kern="1200" dirty="0"/>
        </a:p>
      </dsp:txBody>
      <dsp:txXfrm>
        <a:off x="1890594" y="0"/>
        <a:ext cx="673459" cy="294470"/>
      </dsp:txXfrm>
    </dsp:sp>
    <dsp:sp modelId="{A087DA05-DFD8-8D41-850D-B6C22A71EE1C}">
      <dsp:nvSpPr>
        <dsp:cNvPr id="0" name=""/>
        <dsp:cNvSpPr/>
      </dsp:nvSpPr>
      <dsp:spPr>
        <a:xfrm>
          <a:off x="2614496" y="0"/>
          <a:ext cx="967929" cy="294470"/>
        </a:xfrm>
        <a:prstGeom prst="chevron">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2004" tIns="10668" rIns="10668" bIns="10668" numCol="1" spcCol="1270" anchor="ctr" anchorCtr="0">
          <a:noAutofit/>
        </a:bodyPr>
        <a:lstStyle/>
        <a:p>
          <a:pPr marL="0" lvl="0" indent="0" algn="ctr" defTabSz="355600">
            <a:lnSpc>
              <a:spcPct val="90000"/>
            </a:lnSpc>
            <a:spcBef>
              <a:spcPct val="0"/>
            </a:spcBef>
            <a:spcAft>
              <a:spcPct val="35000"/>
            </a:spcAft>
            <a:buNone/>
          </a:pPr>
          <a:r>
            <a:rPr lang="en-US" sz="800" kern="1200" dirty="0"/>
            <a:t>IO 优化</a:t>
          </a:r>
          <a:r>
            <a:rPr lang="zh-CN" altLang="en-US" sz="800" kern="1200" dirty="0"/>
            <a:t> </a:t>
          </a:r>
          <a:endParaRPr lang="en-US" sz="800" kern="1200" dirty="0"/>
        </a:p>
      </dsp:txBody>
      <dsp:txXfrm>
        <a:off x="2761731" y="0"/>
        <a:ext cx="673459" cy="294470"/>
      </dsp:txXfrm>
    </dsp:sp>
    <dsp:sp modelId="{732D4F3D-86E3-9744-8B17-E4217B995015}">
      <dsp:nvSpPr>
        <dsp:cNvPr id="0" name=""/>
        <dsp:cNvSpPr/>
      </dsp:nvSpPr>
      <dsp:spPr>
        <a:xfrm>
          <a:off x="3485632" y="0"/>
          <a:ext cx="967929" cy="294470"/>
        </a:xfrm>
        <a:prstGeom prst="chevron">
          <a:avLst/>
        </a:prstGeom>
        <a:solidFill>
          <a:schemeClr val="accent1"/>
        </a:solidFill>
        <a:ln w="25400" cap="flat" cmpd="sng" algn="ctr">
          <a:solidFill>
            <a:schemeClr val="accent1">
              <a:shade val="50000"/>
            </a:schemeClr>
          </a:solidFill>
          <a:prstDash val="solid"/>
        </a:ln>
        <a:effectLst/>
        <a:scene3d>
          <a:camera prst="orthographicFront"/>
          <a:lightRig rig="flat" dir="t"/>
        </a:scene3d>
        <a:sp3d/>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32004" tIns="10668" rIns="10668" bIns="10668" numCol="1" spcCol="1270" anchor="ctr" anchorCtr="0">
          <a:noAutofit/>
        </a:bodyPr>
        <a:lstStyle/>
        <a:p>
          <a:pPr marL="0" lvl="0" indent="0" algn="ctr" defTabSz="355600">
            <a:lnSpc>
              <a:spcPct val="90000"/>
            </a:lnSpc>
            <a:spcBef>
              <a:spcPct val="0"/>
            </a:spcBef>
            <a:spcAft>
              <a:spcPct val="35000"/>
            </a:spcAft>
            <a:buNone/>
          </a:pPr>
          <a:r>
            <a:rPr lang="en-US" sz="800" kern="1200" dirty="0"/>
            <a:t>分片</a:t>
          </a:r>
          <a:r>
            <a:rPr lang="zh-CN" altLang="en-US" sz="800" kern="1200" dirty="0"/>
            <a:t> </a:t>
          </a:r>
          <a:endParaRPr lang="en-US" sz="800" kern="1200" dirty="0"/>
        </a:p>
      </dsp:txBody>
      <dsp:txXfrm>
        <a:off x="3632867" y="0"/>
        <a:ext cx="673459" cy="294470"/>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09650F9-9A3E-EC42-ACF5-9A50B944BD6F}" type="datetimeFigureOut">
              <a:rPr lang="en-US" smtClean="0"/>
              <a:t>11/26/2017</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0BF9BF9-C0C0-8F4D-A9F4-3E1CDA3BC3B0}" type="slidenum">
              <a:rPr lang="en-US" smtClean="0"/>
              <a:t>‹#›</a:t>
            </a:fld>
            <a:endParaRPr lang="en-US"/>
          </a:p>
        </p:txBody>
      </p:sp>
    </p:spTree>
    <p:extLst>
      <p:ext uri="{BB962C8B-B14F-4D97-AF65-F5344CB8AC3E}">
        <p14:creationId xmlns:p14="http://schemas.microsoft.com/office/powerpoint/2010/main" val="191424000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32F3386-1435-B645-8E2D-EAE70419FE1C}" type="datetimeFigureOut">
              <a:rPr lang="en-US" smtClean="0"/>
              <a:t>11/26/2017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03BD989-EB36-C14F-BA7F-4739F7F25906}" type="slidenum">
              <a:rPr lang="en-US" smtClean="0"/>
              <a:t>‹#›</a:t>
            </a:fld>
            <a:endParaRPr lang="en-US"/>
          </a:p>
        </p:txBody>
      </p:sp>
    </p:spTree>
    <p:extLst>
      <p:ext uri="{BB962C8B-B14F-4D97-AF65-F5344CB8AC3E}">
        <p14:creationId xmlns:p14="http://schemas.microsoft.com/office/powerpoint/2010/main" val="3040366978"/>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首先介绍一下</a:t>
            </a:r>
            <a:r>
              <a:rPr lang="en-US" altLang="zh-CN" dirty="0"/>
              <a:t>NoSQL </a:t>
            </a:r>
            <a:r>
              <a:rPr lang="zh-CN" altLang="en-US" dirty="0"/>
              <a:t>概念</a:t>
            </a:r>
          </a:p>
        </p:txBody>
      </p:sp>
      <p:sp>
        <p:nvSpPr>
          <p:cNvPr id="4" name="灯片编号占位符 3"/>
          <p:cNvSpPr>
            <a:spLocks noGrp="1"/>
          </p:cNvSpPr>
          <p:nvPr>
            <p:ph type="sldNum" sz="quarter" idx="10"/>
          </p:nvPr>
        </p:nvSpPr>
        <p:spPr/>
        <p:txBody>
          <a:bodyPr/>
          <a:lstStyle/>
          <a:p>
            <a:fld id="{C03BD989-EB36-C14F-BA7F-4739F7F25906}" type="slidenum">
              <a:rPr lang="en-US" smtClean="0"/>
              <a:t>1</a:t>
            </a:fld>
            <a:endParaRPr lang="en-US"/>
          </a:p>
        </p:txBody>
      </p:sp>
    </p:spTree>
    <p:extLst>
      <p:ext uri="{BB962C8B-B14F-4D97-AF65-F5344CB8AC3E}">
        <p14:creationId xmlns:p14="http://schemas.microsoft.com/office/powerpoint/2010/main" val="19149557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关系模型是非常适合于客户服务器编程，远远超出预期的利益，今天它是结构化数据存储在网络和商务应用的主导技术</a:t>
            </a:r>
            <a:r>
              <a:rPr lang="en-US" altLang="zh-CN" sz="1200" b="0" i="0" kern="1200" dirty="0">
                <a:solidFill>
                  <a:schemeClr val="tx1"/>
                </a:solidFill>
                <a:effectLst/>
                <a:latin typeface="+mn-lt"/>
                <a:ea typeface="+mn-ea"/>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r>
              <a:rPr lang="zh-CN" altLang="en-US" sz="1200" b="1" i="0" kern="1200" dirty="0">
                <a:solidFill>
                  <a:schemeClr val="tx1"/>
                </a:solidFill>
                <a:effectLst/>
                <a:latin typeface="+mn-lt"/>
                <a:ea typeface="+mn-ea"/>
                <a:cs typeface="+mn-cs"/>
              </a:rPr>
              <a:t>关系型数据库遵循</a:t>
            </a:r>
            <a:r>
              <a:rPr lang="en-US" altLang="zh-CN" sz="1200" b="1" i="0" kern="1200" dirty="0">
                <a:solidFill>
                  <a:schemeClr val="tx1"/>
                </a:solidFill>
                <a:effectLst/>
                <a:latin typeface="+mn-lt"/>
                <a:ea typeface="+mn-ea"/>
                <a:cs typeface="+mn-cs"/>
              </a:rPr>
              <a:t>ACID</a:t>
            </a:r>
            <a:r>
              <a:rPr lang="zh-CN" altLang="en-US" sz="1200" b="1" i="0" kern="1200" dirty="0">
                <a:solidFill>
                  <a:schemeClr val="tx1"/>
                </a:solidFill>
                <a:effectLst/>
                <a:latin typeface="+mn-lt"/>
                <a:ea typeface="+mn-ea"/>
                <a:cs typeface="+mn-cs"/>
              </a:rPr>
              <a:t>规则</a:t>
            </a:r>
            <a:endParaRPr lang="en-US" altLang="zh-CN" sz="1200" b="1" i="0" kern="1200" dirty="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lang="zh-CN" altLang="en-US" sz="1200" b="1" i="0" kern="1200" dirty="0">
              <a:solidFill>
                <a:schemeClr val="tx1"/>
              </a:solidFill>
              <a:effectLst/>
              <a:latin typeface="+mn-lt"/>
              <a:ea typeface="+mn-ea"/>
              <a:cs typeface="+mn-cs"/>
            </a:endParaRPr>
          </a:p>
          <a:p>
            <a:pPr latinLnBrk="1"/>
            <a:r>
              <a:rPr lang="zh-CN" altLang="en-US" sz="1200" b="1" i="0" kern="1200" dirty="0">
                <a:solidFill>
                  <a:schemeClr val="tx1"/>
                </a:solidFill>
                <a:effectLst/>
                <a:latin typeface="+mn-lt"/>
                <a:ea typeface="+mn-ea"/>
                <a:cs typeface="+mn-cs"/>
              </a:rPr>
              <a:t>一致性</a:t>
            </a:r>
            <a:r>
              <a:rPr lang="en-US" altLang="zh-CN" sz="1200" b="1" i="0" kern="1200" dirty="0">
                <a:solidFill>
                  <a:schemeClr val="tx1"/>
                </a:solidFill>
                <a:effectLst/>
                <a:latin typeface="+mn-lt"/>
                <a:ea typeface="+mn-ea"/>
                <a:cs typeface="+mn-cs"/>
              </a:rPr>
              <a:t>(Consistency)</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所有节点在同一时间具有相同的数据</a:t>
            </a:r>
            <a:r>
              <a:rPr lang="en-US" altLang="zh-CN" sz="1200" b="0" i="0" kern="1200" dirty="0">
                <a:solidFill>
                  <a:schemeClr val="tx1"/>
                </a:solidFill>
                <a:effectLst/>
                <a:latin typeface="+mn-lt"/>
                <a:ea typeface="+mn-ea"/>
                <a:cs typeface="+mn-cs"/>
              </a:rPr>
              <a:t>)</a:t>
            </a:r>
          </a:p>
          <a:p>
            <a:pPr latinLnBrk="1"/>
            <a:r>
              <a:rPr lang="zh-CN" altLang="en-US" sz="1200" b="1" i="0" kern="1200" dirty="0">
                <a:solidFill>
                  <a:schemeClr val="tx1"/>
                </a:solidFill>
                <a:effectLst/>
                <a:latin typeface="+mn-lt"/>
                <a:ea typeface="+mn-ea"/>
                <a:cs typeface="+mn-cs"/>
              </a:rPr>
              <a:t>可用性</a:t>
            </a:r>
            <a:r>
              <a:rPr lang="en-US" altLang="zh-CN" sz="1200" b="1" i="0" kern="1200" dirty="0">
                <a:solidFill>
                  <a:schemeClr val="tx1"/>
                </a:solidFill>
                <a:effectLst/>
                <a:latin typeface="+mn-lt"/>
                <a:ea typeface="+mn-ea"/>
                <a:cs typeface="+mn-cs"/>
              </a:rPr>
              <a:t>(Availability)</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保证每个请求不管成功或者失败都有响应</a:t>
            </a:r>
            <a:r>
              <a:rPr lang="en-US" altLang="zh-CN" sz="1200" b="0" i="0" kern="1200" dirty="0">
                <a:solidFill>
                  <a:schemeClr val="tx1"/>
                </a:solidFill>
                <a:effectLst/>
                <a:latin typeface="+mn-lt"/>
                <a:ea typeface="+mn-ea"/>
                <a:cs typeface="+mn-cs"/>
              </a:rPr>
              <a:t>)</a:t>
            </a:r>
          </a:p>
          <a:p>
            <a:pPr latinLnBrk="1"/>
            <a:r>
              <a:rPr lang="zh-CN" altLang="en-US" sz="1200" b="1" i="0" kern="1200" dirty="0">
                <a:solidFill>
                  <a:schemeClr val="tx1"/>
                </a:solidFill>
                <a:effectLst/>
                <a:latin typeface="+mn-lt"/>
                <a:ea typeface="+mn-ea"/>
                <a:cs typeface="+mn-cs"/>
              </a:rPr>
              <a:t>分隔容忍</a:t>
            </a:r>
            <a:r>
              <a:rPr lang="en-US" altLang="zh-CN" sz="1200" b="1" i="0" kern="1200" dirty="0">
                <a:solidFill>
                  <a:schemeClr val="tx1"/>
                </a:solidFill>
                <a:effectLst/>
                <a:latin typeface="+mn-lt"/>
                <a:ea typeface="+mn-ea"/>
                <a:cs typeface="+mn-cs"/>
              </a:rPr>
              <a:t>(Partition tolerance)</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系统中任意信息的丢失或失败不会影响系统的继续运作</a:t>
            </a:r>
            <a:r>
              <a:rPr lang="en-US" altLang="zh-CN" sz="1200" b="0" i="0" kern="1200" dirty="0">
                <a:solidFill>
                  <a:schemeClr val="tx1"/>
                </a:solidFill>
                <a:effectLst/>
                <a:latin typeface="+mn-lt"/>
                <a:ea typeface="+mn-ea"/>
                <a:cs typeface="+mn-cs"/>
              </a:rPr>
              <a:t>)</a:t>
            </a: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C03BD989-EB36-C14F-BA7F-4739F7F25906}" type="slidenum">
              <a:rPr lang="en-US" smtClean="0"/>
              <a:t>10</a:t>
            </a:fld>
            <a:endParaRPr lang="en-US"/>
          </a:p>
        </p:txBody>
      </p:sp>
    </p:spTree>
    <p:extLst>
      <p:ext uri="{BB962C8B-B14F-4D97-AF65-F5344CB8AC3E}">
        <p14:creationId xmlns:p14="http://schemas.microsoft.com/office/powerpoint/2010/main" val="25812612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关系模型是非常适合于客户服务器编程，远远超出预期的利益，今天它是结构化数据存储在网络和商务应用的主导技术</a:t>
            </a:r>
            <a:r>
              <a:rPr lang="en-US" altLang="zh-CN" sz="1200" b="0" i="0" kern="1200" dirty="0">
                <a:solidFill>
                  <a:schemeClr val="tx1"/>
                </a:solidFill>
                <a:effectLst/>
                <a:latin typeface="+mn-lt"/>
                <a:ea typeface="+mn-ea"/>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r>
              <a:rPr lang="zh-CN" altLang="en-US" sz="1200" b="1" i="0" kern="1200" dirty="0">
                <a:solidFill>
                  <a:schemeClr val="tx1"/>
                </a:solidFill>
                <a:effectLst/>
                <a:latin typeface="+mn-lt"/>
                <a:ea typeface="+mn-ea"/>
                <a:cs typeface="+mn-cs"/>
              </a:rPr>
              <a:t>关系型数据库遵循</a:t>
            </a:r>
            <a:r>
              <a:rPr lang="en-US" altLang="zh-CN" sz="1200" b="1" i="0" kern="1200" dirty="0">
                <a:solidFill>
                  <a:schemeClr val="tx1"/>
                </a:solidFill>
                <a:effectLst/>
                <a:latin typeface="+mn-lt"/>
                <a:ea typeface="+mn-ea"/>
                <a:cs typeface="+mn-cs"/>
              </a:rPr>
              <a:t>ACID</a:t>
            </a:r>
            <a:r>
              <a:rPr lang="zh-CN" altLang="en-US" sz="1200" b="1" i="0" kern="1200" dirty="0">
                <a:solidFill>
                  <a:schemeClr val="tx1"/>
                </a:solidFill>
                <a:effectLst/>
                <a:latin typeface="+mn-lt"/>
                <a:ea typeface="+mn-ea"/>
                <a:cs typeface="+mn-cs"/>
              </a:rPr>
              <a:t>规则</a:t>
            </a:r>
            <a:endParaRPr lang="en-US" altLang="zh-CN" sz="1200" b="1" i="0" kern="1200" dirty="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lang="zh-CN" altLang="en-US" sz="1200" b="1" i="0" kern="1200" dirty="0">
              <a:solidFill>
                <a:schemeClr val="tx1"/>
              </a:solidFill>
              <a:effectLst/>
              <a:latin typeface="+mn-lt"/>
              <a:ea typeface="+mn-ea"/>
              <a:cs typeface="+mn-cs"/>
            </a:endParaRPr>
          </a:p>
          <a:p>
            <a:pPr latinLnBrk="1"/>
            <a:r>
              <a:rPr lang="zh-CN" altLang="en-US" sz="1200" b="1" i="0" kern="1200" dirty="0">
                <a:solidFill>
                  <a:schemeClr val="tx1"/>
                </a:solidFill>
                <a:effectLst/>
                <a:latin typeface="+mn-lt"/>
                <a:ea typeface="+mn-ea"/>
                <a:cs typeface="+mn-cs"/>
              </a:rPr>
              <a:t>一致性</a:t>
            </a:r>
            <a:r>
              <a:rPr lang="en-US" altLang="zh-CN" sz="1200" b="1" i="0" kern="1200" dirty="0">
                <a:solidFill>
                  <a:schemeClr val="tx1"/>
                </a:solidFill>
                <a:effectLst/>
                <a:latin typeface="+mn-lt"/>
                <a:ea typeface="+mn-ea"/>
                <a:cs typeface="+mn-cs"/>
              </a:rPr>
              <a:t>(Consistency)</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所有节点在同一时间具有相同的数据</a:t>
            </a:r>
            <a:r>
              <a:rPr lang="en-US" altLang="zh-CN" sz="1200" b="0" i="0" kern="1200" dirty="0">
                <a:solidFill>
                  <a:schemeClr val="tx1"/>
                </a:solidFill>
                <a:effectLst/>
                <a:latin typeface="+mn-lt"/>
                <a:ea typeface="+mn-ea"/>
                <a:cs typeface="+mn-cs"/>
              </a:rPr>
              <a:t>)</a:t>
            </a:r>
          </a:p>
          <a:p>
            <a:pPr latinLnBrk="1"/>
            <a:r>
              <a:rPr lang="zh-CN" altLang="en-US" sz="1200" b="1" i="0" kern="1200" dirty="0">
                <a:solidFill>
                  <a:schemeClr val="tx1"/>
                </a:solidFill>
                <a:effectLst/>
                <a:latin typeface="+mn-lt"/>
                <a:ea typeface="+mn-ea"/>
                <a:cs typeface="+mn-cs"/>
              </a:rPr>
              <a:t>可用性</a:t>
            </a:r>
            <a:r>
              <a:rPr lang="en-US" altLang="zh-CN" sz="1200" b="1" i="0" kern="1200" dirty="0">
                <a:solidFill>
                  <a:schemeClr val="tx1"/>
                </a:solidFill>
                <a:effectLst/>
                <a:latin typeface="+mn-lt"/>
                <a:ea typeface="+mn-ea"/>
                <a:cs typeface="+mn-cs"/>
              </a:rPr>
              <a:t>(Availability)</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保证每个请求不管成功或者失败都有响应</a:t>
            </a:r>
            <a:r>
              <a:rPr lang="en-US" altLang="zh-CN" sz="1200" b="0" i="0" kern="1200" dirty="0">
                <a:solidFill>
                  <a:schemeClr val="tx1"/>
                </a:solidFill>
                <a:effectLst/>
                <a:latin typeface="+mn-lt"/>
                <a:ea typeface="+mn-ea"/>
                <a:cs typeface="+mn-cs"/>
              </a:rPr>
              <a:t>)</a:t>
            </a:r>
          </a:p>
          <a:p>
            <a:pPr latinLnBrk="1"/>
            <a:r>
              <a:rPr lang="zh-CN" altLang="en-US" sz="1200" b="1" i="0" kern="1200" dirty="0">
                <a:solidFill>
                  <a:schemeClr val="tx1"/>
                </a:solidFill>
                <a:effectLst/>
                <a:latin typeface="+mn-lt"/>
                <a:ea typeface="+mn-ea"/>
                <a:cs typeface="+mn-cs"/>
              </a:rPr>
              <a:t>分隔容忍</a:t>
            </a:r>
            <a:r>
              <a:rPr lang="en-US" altLang="zh-CN" sz="1200" b="1" i="0" kern="1200" dirty="0">
                <a:solidFill>
                  <a:schemeClr val="tx1"/>
                </a:solidFill>
                <a:effectLst/>
                <a:latin typeface="+mn-lt"/>
                <a:ea typeface="+mn-ea"/>
                <a:cs typeface="+mn-cs"/>
              </a:rPr>
              <a:t>(Partition tolerance)</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系统中任意信息的丢失或失败不会影响系统的继续运作</a:t>
            </a:r>
            <a:r>
              <a:rPr lang="en-US" altLang="zh-CN" sz="1200" b="0" i="0" kern="1200" dirty="0">
                <a:solidFill>
                  <a:schemeClr val="tx1"/>
                </a:solidFill>
                <a:effectLst/>
                <a:latin typeface="+mn-lt"/>
                <a:ea typeface="+mn-ea"/>
                <a:cs typeface="+mn-cs"/>
              </a:rPr>
              <a:t>)</a:t>
            </a: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C03BD989-EB36-C14F-BA7F-4739F7F25906}" type="slidenum">
              <a:rPr lang="en-US" smtClean="0"/>
              <a:t>11</a:t>
            </a:fld>
            <a:endParaRPr lang="en-US"/>
          </a:p>
        </p:txBody>
      </p:sp>
    </p:spTree>
    <p:extLst>
      <p:ext uri="{BB962C8B-B14F-4D97-AF65-F5344CB8AC3E}">
        <p14:creationId xmlns:p14="http://schemas.microsoft.com/office/powerpoint/2010/main" val="13261351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关系模型是非常适合于客户服务器编程，远远超出预期的利益，今天它是结构化数据存储在网络和商务应用的主导技术</a:t>
            </a:r>
            <a:r>
              <a:rPr lang="en-US" altLang="zh-CN" sz="1200" b="0" i="0" kern="1200" dirty="0">
                <a:solidFill>
                  <a:schemeClr val="tx1"/>
                </a:solidFill>
                <a:effectLst/>
                <a:latin typeface="+mn-lt"/>
                <a:ea typeface="+mn-ea"/>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r>
              <a:rPr lang="zh-CN" altLang="en-US" sz="1200" b="1" i="0" kern="1200" dirty="0">
                <a:solidFill>
                  <a:schemeClr val="tx1"/>
                </a:solidFill>
                <a:effectLst/>
                <a:latin typeface="+mn-lt"/>
                <a:ea typeface="+mn-ea"/>
                <a:cs typeface="+mn-cs"/>
              </a:rPr>
              <a:t>关系型数据库遵循</a:t>
            </a:r>
            <a:r>
              <a:rPr lang="en-US" altLang="zh-CN" sz="1200" b="1" i="0" kern="1200" dirty="0">
                <a:solidFill>
                  <a:schemeClr val="tx1"/>
                </a:solidFill>
                <a:effectLst/>
                <a:latin typeface="+mn-lt"/>
                <a:ea typeface="+mn-ea"/>
                <a:cs typeface="+mn-cs"/>
              </a:rPr>
              <a:t>ACID</a:t>
            </a:r>
            <a:r>
              <a:rPr lang="zh-CN" altLang="en-US" sz="1200" b="1" i="0" kern="1200" dirty="0">
                <a:solidFill>
                  <a:schemeClr val="tx1"/>
                </a:solidFill>
                <a:effectLst/>
                <a:latin typeface="+mn-lt"/>
                <a:ea typeface="+mn-ea"/>
                <a:cs typeface="+mn-cs"/>
              </a:rPr>
              <a:t>规则</a:t>
            </a:r>
            <a:endParaRPr lang="en-US" altLang="zh-CN" sz="1200" b="1" i="0" kern="1200" dirty="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lang="zh-CN" altLang="en-US" sz="1200" b="1" i="0" kern="1200" dirty="0">
              <a:solidFill>
                <a:schemeClr val="tx1"/>
              </a:solidFill>
              <a:effectLst/>
              <a:latin typeface="+mn-lt"/>
              <a:ea typeface="+mn-ea"/>
              <a:cs typeface="+mn-cs"/>
            </a:endParaRPr>
          </a:p>
          <a:p>
            <a:pPr latinLnBrk="1"/>
            <a:r>
              <a:rPr lang="zh-CN" altLang="en-US" sz="1200" b="1" i="0" kern="1200" dirty="0">
                <a:solidFill>
                  <a:schemeClr val="tx1"/>
                </a:solidFill>
                <a:effectLst/>
                <a:latin typeface="+mn-lt"/>
                <a:ea typeface="+mn-ea"/>
                <a:cs typeface="+mn-cs"/>
              </a:rPr>
              <a:t>一致性</a:t>
            </a:r>
            <a:r>
              <a:rPr lang="en-US" altLang="zh-CN" sz="1200" b="1" i="0" kern="1200" dirty="0">
                <a:solidFill>
                  <a:schemeClr val="tx1"/>
                </a:solidFill>
                <a:effectLst/>
                <a:latin typeface="+mn-lt"/>
                <a:ea typeface="+mn-ea"/>
                <a:cs typeface="+mn-cs"/>
              </a:rPr>
              <a:t>(Consistency)</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所有节点在同一时间具有相同的数据</a:t>
            </a:r>
            <a:r>
              <a:rPr lang="en-US" altLang="zh-CN" sz="1200" b="0" i="0" kern="1200" dirty="0">
                <a:solidFill>
                  <a:schemeClr val="tx1"/>
                </a:solidFill>
                <a:effectLst/>
                <a:latin typeface="+mn-lt"/>
                <a:ea typeface="+mn-ea"/>
                <a:cs typeface="+mn-cs"/>
              </a:rPr>
              <a:t>)</a:t>
            </a:r>
          </a:p>
          <a:p>
            <a:pPr latinLnBrk="1"/>
            <a:r>
              <a:rPr lang="zh-CN" altLang="en-US" sz="1200" b="1" i="0" kern="1200" dirty="0">
                <a:solidFill>
                  <a:schemeClr val="tx1"/>
                </a:solidFill>
                <a:effectLst/>
                <a:latin typeface="+mn-lt"/>
                <a:ea typeface="+mn-ea"/>
                <a:cs typeface="+mn-cs"/>
              </a:rPr>
              <a:t>可用性</a:t>
            </a:r>
            <a:r>
              <a:rPr lang="en-US" altLang="zh-CN" sz="1200" b="1" i="0" kern="1200" dirty="0">
                <a:solidFill>
                  <a:schemeClr val="tx1"/>
                </a:solidFill>
                <a:effectLst/>
                <a:latin typeface="+mn-lt"/>
                <a:ea typeface="+mn-ea"/>
                <a:cs typeface="+mn-cs"/>
              </a:rPr>
              <a:t>(Availability)</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保证每个请求不管成功或者失败都有响应</a:t>
            </a:r>
            <a:r>
              <a:rPr lang="en-US" altLang="zh-CN" sz="1200" b="0" i="0" kern="1200" dirty="0">
                <a:solidFill>
                  <a:schemeClr val="tx1"/>
                </a:solidFill>
                <a:effectLst/>
                <a:latin typeface="+mn-lt"/>
                <a:ea typeface="+mn-ea"/>
                <a:cs typeface="+mn-cs"/>
              </a:rPr>
              <a:t>)</a:t>
            </a:r>
          </a:p>
          <a:p>
            <a:pPr latinLnBrk="1"/>
            <a:r>
              <a:rPr lang="zh-CN" altLang="en-US" sz="1200" b="1" i="0" kern="1200" dirty="0">
                <a:solidFill>
                  <a:schemeClr val="tx1"/>
                </a:solidFill>
                <a:effectLst/>
                <a:latin typeface="+mn-lt"/>
                <a:ea typeface="+mn-ea"/>
                <a:cs typeface="+mn-cs"/>
              </a:rPr>
              <a:t>分隔容忍</a:t>
            </a:r>
            <a:r>
              <a:rPr lang="en-US" altLang="zh-CN" sz="1200" b="1" i="0" kern="1200" dirty="0">
                <a:solidFill>
                  <a:schemeClr val="tx1"/>
                </a:solidFill>
                <a:effectLst/>
                <a:latin typeface="+mn-lt"/>
                <a:ea typeface="+mn-ea"/>
                <a:cs typeface="+mn-cs"/>
              </a:rPr>
              <a:t>(Partition tolerance)</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系统中任意信息的丢失或失败不会影响系统的继续运作</a:t>
            </a:r>
            <a:r>
              <a:rPr lang="en-US" altLang="zh-CN" sz="1200" b="0" i="0" kern="1200" dirty="0">
                <a:solidFill>
                  <a:schemeClr val="tx1"/>
                </a:solidFill>
                <a:effectLst/>
                <a:latin typeface="+mn-lt"/>
                <a:ea typeface="+mn-ea"/>
                <a:cs typeface="+mn-cs"/>
              </a:rPr>
              <a:t>)</a:t>
            </a: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C03BD989-EB36-C14F-BA7F-4739F7F25906}" type="slidenum">
              <a:rPr lang="en-US" smtClean="0"/>
              <a:t>12</a:t>
            </a:fld>
            <a:endParaRPr lang="en-US"/>
          </a:p>
        </p:txBody>
      </p:sp>
    </p:spTree>
    <p:extLst>
      <p:ext uri="{BB962C8B-B14F-4D97-AF65-F5344CB8AC3E}">
        <p14:creationId xmlns:p14="http://schemas.microsoft.com/office/powerpoint/2010/main" val="32205745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关系模型是非常适合于客户服务器编程，远远超出预期的利益，今天它是结构化数据存储在网络和商务应用的主导技术</a:t>
            </a:r>
            <a:r>
              <a:rPr lang="en-US" altLang="zh-CN" sz="1200" b="0" i="0" kern="1200" dirty="0">
                <a:solidFill>
                  <a:schemeClr val="tx1"/>
                </a:solidFill>
                <a:effectLst/>
                <a:latin typeface="+mn-lt"/>
                <a:ea typeface="+mn-ea"/>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r>
              <a:rPr lang="zh-CN" altLang="en-US" sz="1200" b="1" i="0" kern="1200" dirty="0">
                <a:solidFill>
                  <a:schemeClr val="tx1"/>
                </a:solidFill>
                <a:effectLst/>
                <a:latin typeface="+mn-lt"/>
                <a:ea typeface="+mn-ea"/>
                <a:cs typeface="+mn-cs"/>
              </a:rPr>
              <a:t>关系型数据库遵循</a:t>
            </a:r>
            <a:r>
              <a:rPr lang="en-US" altLang="zh-CN" sz="1200" b="1" i="0" kern="1200" dirty="0">
                <a:solidFill>
                  <a:schemeClr val="tx1"/>
                </a:solidFill>
                <a:effectLst/>
                <a:latin typeface="+mn-lt"/>
                <a:ea typeface="+mn-ea"/>
                <a:cs typeface="+mn-cs"/>
              </a:rPr>
              <a:t>ACID</a:t>
            </a:r>
            <a:r>
              <a:rPr lang="zh-CN" altLang="en-US" sz="1200" b="1" i="0" kern="1200" dirty="0">
                <a:solidFill>
                  <a:schemeClr val="tx1"/>
                </a:solidFill>
                <a:effectLst/>
                <a:latin typeface="+mn-lt"/>
                <a:ea typeface="+mn-ea"/>
                <a:cs typeface="+mn-cs"/>
              </a:rPr>
              <a:t>规则</a:t>
            </a:r>
            <a:endParaRPr lang="en-US" altLang="zh-CN" sz="1200" b="1" i="0" kern="1200" dirty="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lang="zh-CN" altLang="en-US" sz="1200" b="1" i="0" kern="1200" dirty="0">
              <a:solidFill>
                <a:schemeClr val="tx1"/>
              </a:solidFill>
              <a:effectLst/>
              <a:latin typeface="+mn-lt"/>
              <a:ea typeface="+mn-ea"/>
              <a:cs typeface="+mn-cs"/>
            </a:endParaRPr>
          </a:p>
          <a:p>
            <a:pPr latinLnBrk="1"/>
            <a:r>
              <a:rPr lang="zh-CN" altLang="en-US" sz="1200" b="1" i="0" kern="1200" dirty="0">
                <a:solidFill>
                  <a:schemeClr val="tx1"/>
                </a:solidFill>
                <a:effectLst/>
                <a:latin typeface="+mn-lt"/>
                <a:ea typeface="+mn-ea"/>
                <a:cs typeface="+mn-cs"/>
              </a:rPr>
              <a:t>一致性</a:t>
            </a:r>
            <a:r>
              <a:rPr lang="en-US" altLang="zh-CN" sz="1200" b="1" i="0" kern="1200" dirty="0">
                <a:solidFill>
                  <a:schemeClr val="tx1"/>
                </a:solidFill>
                <a:effectLst/>
                <a:latin typeface="+mn-lt"/>
                <a:ea typeface="+mn-ea"/>
                <a:cs typeface="+mn-cs"/>
              </a:rPr>
              <a:t>(Consistency)</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所有节点在同一时间具有相同的数据</a:t>
            </a:r>
            <a:r>
              <a:rPr lang="en-US" altLang="zh-CN" sz="1200" b="0" i="0" kern="1200" dirty="0">
                <a:solidFill>
                  <a:schemeClr val="tx1"/>
                </a:solidFill>
                <a:effectLst/>
                <a:latin typeface="+mn-lt"/>
                <a:ea typeface="+mn-ea"/>
                <a:cs typeface="+mn-cs"/>
              </a:rPr>
              <a:t>)</a:t>
            </a:r>
          </a:p>
          <a:p>
            <a:pPr latinLnBrk="1"/>
            <a:r>
              <a:rPr lang="zh-CN" altLang="en-US" sz="1200" b="1" i="0" kern="1200" dirty="0">
                <a:solidFill>
                  <a:schemeClr val="tx1"/>
                </a:solidFill>
                <a:effectLst/>
                <a:latin typeface="+mn-lt"/>
                <a:ea typeface="+mn-ea"/>
                <a:cs typeface="+mn-cs"/>
              </a:rPr>
              <a:t>可用性</a:t>
            </a:r>
            <a:r>
              <a:rPr lang="en-US" altLang="zh-CN" sz="1200" b="1" i="0" kern="1200" dirty="0">
                <a:solidFill>
                  <a:schemeClr val="tx1"/>
                </a:solidFill>
                <a:effectLst/>
                <a:latin typeface="+mn-lt"/>
                <a:ea typeface="+mn-ea"/>
                <a:cs typeface="+mn-cs"/>
              </a:rPr>
              <a:t>(Availability)</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保证每个请求不管成功或者失败都有响应</a:t>
            </a:r>
            <a:r>
              <a:rPr lang="en-US" altLang="zh-CN" sz="1200" b="0" i="0" kern="1200" dirty="0">
                <a:solidFill>
                  <a:schemeClr val="tx1"/>
                </a:solidFill>
                <a:effectLst/>
                <a:latin typeface="+mn-lt"/>
                <a:ea typeface="+mn-ea"/>
                <a:cs typeface="+mn-cs"/>
              </a:rPr>
              <a:t>)</a:t>
            </a:r>
          </a:p>
          <a:p>
            <a:pPr latinLnBrk="1"/>
            <a:r>
              <a:rPr lang="zh-CN" altLang="en-US" sz="1200" b="1" i="0" kern="1200" dirty="0">
                <a:solidFill>
                  <a:schemeClr val="tx1"/>
                </a:solidFill>
                <a:effectLst/>
                <a:latin typeface="+mn-lt"/>
                <a:ea typeface="+mn-ea"/>
                <a:cs typeface="+mn-cs"/>
              </a:rPr>
              <a:t>分隔容忍</a:t>
            </a:r>
            <a:r>
              <a:rPr lang="en-US" altLang="zh-CN" sz="1200" b="1" i="0" kern="1200" dirty="0">
                <a:solidFill>
                  <a:schemeClr val="tx1"/>
                </a:solidFill>
                <a:effectLst/>
                <a:latin typeface="+mn-lt"/>
                <a:ea typeface="+mn-ea"/>
                <a:cs typeface="+mn-cs"/>
              </a:rPr>
              <a:t>(Partition tolerance)</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系统中任意信息的丢失或失败不会影响系统的继续运作</a:t>
            </a:r>
            <a:r>
              <a:rPr lang="en-US" altLang="zh-CN" sz="1200" b="0" i="0" kern="1200" dirty="0">
                <a:solidFill>
                  <a:schemeClr val="tx1"/>
                </a:solidFill>
                <a:effectLst/>
                <a:latin typeface="+mn-lt"/>
                <a:ea typeface="+mn-ea"/>
                <a:cs typeface="+mn-cs"/>
              </a:rPr>
              <a:t>)</a:t>
            </a: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C03BD989-EB36-C14F-BA7F-4739F7F25906}" type="slidenum">
              <a:rPr lang="en-US" smtClean="0"/>
              <a:t>13</a:t>
            </a:fld>
            <a:endParaRPr lang="en-US"/>
          </a:p>
        </p:txBody>
      </p:sp>
    </p:spTree>
    <p:extLst>
      <p:ext uri="{BB962C8B-B14F-4D97-AF65-F5344CB8AC3E}">
        <p14:creationId xmlns:p14="http://schemas.microsoft.com/office/powerpoint/2010/main" val="19119449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zh-CN"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C03BD989-EB36-C14F-BA7F-4739F7F25906}" type="slidenum">
              <a:rPr lang="en-US" smtClean="0"/>
              <a:t>14</a:t>
            </a:fld>
            <a:endParaRPr lang="en-US"/>
          </a:p>
        </p:txBody>
      </p:sp>
    </p:spTree>
    <p:extLst>
      <p:ext uri="{BB962C8B-B14F-4D97-AF65-F5344CB8AC3E}">
        <p14:creationId xmlns:p14="http://schemas.microsoft.com/office/powerpoint/2010/main" val="13155662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百度网盘用</a:t>
            </a:r>
            <a:r>
              <a:rPr lang="en-US" altLang="zh-CN" dirty="0"/>
              <a:t>MongoDB</a:t>
            </a:r>
            <a:r>
              <a:rPr lang="zh-CN" altLang="en-US" dirty="0"/>
              <a:t>储存元数据。目前的规模已经达到近</a:t>
            </a:r>
            <a:r>
              <a:rPr lang="en-US" altLang="zh-CN" dirty="0"/>
              <a:t>500</a:t>
            </a:r>
            <a:r>
              <a:rPr lang="zh-CN" altLang="en-US" dirty="0"/>
              <a:t>亿条记录并且还在不断增长。</a:t>
            </a:r>
            <a:endParaRPr lang="en-US" altLang="zh-CN" dirty="0"/>
          </a:p>
          <a:p>
            <a:pPr marL="0" marR="0" lvl="0" indent="0" algn="l" defTabSz="457200" rtl="0" eaLnBrk="1" fontAlgn="auto" latinLnBrk="0" hangingPunct="1">
              <a:lnSpc>
                <a:spcPct val="100000"/>
              </a:lnSpc>
              <a:spcBef>
                <a:spcPts val="0"/>
              </a:spcBef>
              <a:spcAft>
                <a:spcPts val="0"/>
              </a:spcAft>
              <a:buClrTx/>
              <a:buSzTx/>
              <a:buFontTx/>
              <a:buNone/>
              <a:tabLst/>
              <a:defRPr/>
            </a:pPr>
            <a:r>
              <a:rPr lang="zh-CN" altLang="en-US" dirty="0"/>
              <a:t>著名的一家软件公司，大家肯定耳熟能详不过我们没有得到他们的允许所以不方便透露哪家公司。他们使用</a:t>
            </a:r>
            <a:r>
              <a:rPr lang="en-US" altLang="zh-CN" dirty="0"/>
              <a:t>Mongo</a:t>
            </a:r>
            <a:r>
              <a:rPr lang="zh-CN" altLang="en-US" dirty="0"/>
              <a:t>作为存储的一个大型云平台达到了每秒</a:t>
            </a:r>
            <a:r>
              <a:rPr lang="en-US" altLang="zh-CN" dirty="0"/>
              <a:t>120</a:t>
            </a:r>
            <a:r>
              <a:rPr lang="zh-CN" altLang="en-US" dirty="0"/>
              <a:t>万次数据库操作的并发量。</a:t>
            </a:r>
            <a:endParaRPr lang="en-US" altLang="zh-CN" dirty="0"/>
          </a:p>
          <a:p>
            <a:endParaRPr lang="en-US" dirty="0"/>
          </a:p>
        </p:txBody>
      </p:sp>
      <p:sp>
        <p:nvSpPr>
          <p:cNvPr id="4" name="Slide Number Placeholder 3"/>
          <p:cNvSpPr>
            <a:spLocks noGrp="1"/>
          </p:cNvSpPr>
          <p:nvPr>
            <p:ph type="sldNum" sz="quarter" idx="10"/>
          </p:nvPr>
        </p:nvSpPr>
        <p:spPr/>
        <p:txBody>
          <a:bodyPr/>
          <a:lstStyle/>
          <a:p>
            <a:fld id="{C03BD989-EB36-C14F-BA7F-4739F7F25906}" type="slidenum">
              <a:rPr lang="en-US" smtClean="0"/>
              <a:t>15</a:t>
            </a:fld>
            <a:endParaRPr lang="en-US"/>
          </a:p>
        </p:txBody>
      </p:sp>
    </p:spTree>
    <p:extLst>
      <p:ext uri="{BB962C8B-B14F-4D97-AF65-F5344CB8AC3E}">
        <p14:creationId xmlns:p14="http://schemas.microsoft.com/office/powerpoint/2010/main" val="24169699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关系模型是非常适合于客户服务器编程，远远超出预期的利益，今天它是结构化数据存储在网络和商务应用的主导技术</a:t>
            </a:r>
            <a:r>
              <a:rPr lang="en-US" altLang="zh-CN" sz="1200" b="0" i="0" kern="1200" dirty="0">
                <a:solidFill>
                  <a:schemeClr val="tx1"/>
                </a:solidFill>
                <a:effectLst/>
                <a:latin typeface="+mn-lt"/>
                <a:ea typeface="+mn-ea"/>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r>
              <a:rPr lang="zh-CN" altLang="en-US" sz="1200" b="1" i="0" kern="1200" dirty="0">
                <a:solidFill>
                  <a:schemeClr val="tx1"/>
                </a:solidFill>
                <a:effectLst/>
                <a:latin typeface="+mn-lt"/>
                <a:ea typeface="+mn-ea"/>
                <a:cs typeface="+mn-cs"/>
              </a:rPr>
              <a:t>关系型数据库遵循</a:t>
            </a:r>
            <a:r>
              <a:rPr lang="en-US" altLang="zh-CN" sz="1200" b="1" i="0" kern="1200" dirty="0">
                <a:solidFill>
                  <a:schemeClr val="tx1"/>
                </a:solidFill>
                <a:effectLst/>
                <a:latin typeface="+mn-lt"/>
                <a:ea typeface="+mn-ea"/>
                <a:cs typeface="+mn-cs"/>
              </a:rPr>
              <a:t>ACID</a:t>
            </a:r>
            <a:r>
              <a:rPr lang="zh-CN" altLang="en-US" sz="1200" b="1" i="0" kern="1200" dirty="0">
                <a:solidFill>
                  <a:schemeClr val="tx1"/>
                </a:solidFill>
                <a:effectLst/>
                <a:latin typeface="+mn-lt"/>
                <a:ea typeface="+mn-ea"/>
                <a:cs typeface="+mn-cs"/>
              </a:rPr>
              <a:t>规则</a:t>
            </a:r>
            <a:endParaRPr lang="en-US" altLang="zh-CN" sz="1200" b="1" i="0" kern="1200" dirty="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lang="zh-CN" altLang="en-US" sz="1200" b="1" i="0" kern="1200" dirty="0">
              <a:solidFill>
                <a:schemeClr val="tx1"/>
              </a:solidFill>
              <a:effectLst/>
              <a:latin typeface="+mn-lt"/>
              <a:ea typeface="+mn-ea"/>
              <a:cs typeface="+mn-cs"/>
            </a:endParaRPr>
          </a:p>
          <a:p>
            <a:pPr latinLnBrk="1"/>
            <a:r>
              <a:rPr lang="zh-CN" altLang="en-US" sz="1200" b="1" i="0" kern="1200" dirty="0">
                <a:solidFill>
                  <a:schemeClr val="tx1"/>
                </a:solidFill>
                <a:effectLst/>
                <a:latin typeface="+mn-lt"/>
                <a:ea typeface="+mn-ea"/>
                <a:cs typeface="+mn-cs"/>
              </a:rPr>
              <a:t>一致性</a:t>
            </a:r>
            <a:r>
              <a:rPr lang="en-US" altLang="zh-CN" sz="1200" b="1" i="0" kern="1200" dirty="0">
                <a:solidFill>
                  <a:schemeClr val="tx1"/>
                </a:solidFill>
                <a:effectLst/>
                <a:latin typeface="+mn-lt"/>
                <a:ea typeface="+mn-ea"/>
                <a:cs typeface="+mn-cs"/>
              </a:rPr>
              <a:t>(Consistency)</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所有节点在同一时间具有相同的数据</a:t>
            </a:r>
            <a:r>
              <a:rPr lang="en-US" altLang="zh-CN" sz="1200" b="0" i="0" kern="1200" dirty="0">
                <a:solidFill>
                  <a:schemeClr val="tx1"/>
                </a:solidFill>
                <a:effectLst/>
                <a:latin typeface="+mn-lt"/>
                <a:ea typeface="+mn-ea"/>
                <a:cs typeface="+mn-cs"/>
              </a:rPr>
              <a:t>)</a:t>
            </a:r>
          </a:p>
          <a:p>
            <a:pPr latinLnBrk="1"/>
            <a:r>
              <a:rPr lang="zh-CN" altLang="en-US" sz="1200" b="1" i="0" kern="1200" dirty="0">
                <a:solidFill>
                  <a:schemeClr val="tx1"/>
                </a:solidFill>
                <a:effectLst/>
                <a:latin typeface="+mn-lt"/>
                <a:ea typeface="+mn-ea"/>
                <a:cs typeface="+mn-cs"/>
              </a:rPr>
              <a:t>可用性</a:t>
            </a:r>
            <a:r>
              <a:rPr lang="en-US" altLang="zh-CN" sz="1200" b="1" i="0" kern="1200" dirty="0">
                <a:solidFill>
                  <a:schemeClr val="tx1"/>
                </a:solidFill>
                <a:effectLst/>
                <a:latin typeface="+mn-lt"/>
                <a:ea typeface="+mn-ea"/>
                <a:cs typeface="+mn-cs"/>
              </a:rPr>
              <a:t>(Availability)</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保证每个请求不管成功或者失败都有响应</a:t>
            </a:r>
            <a:r>
              <a:rPr lang="en-US" altLang="zh-CN" sz="1200" b="0" i="0" kern="1200" dirty="0">
                <a:solidFill>
                  <a:schemeClr val="tx1"/>
                </a:solidFill>
                <a:effectLst/>
                <a:latin typeface="+mn-lt"/>
                <a:ea typeface="+mn-ea"/>
                <a:cs typeface="+mn-cs"/>
              </a:rPr>
              <a:t>)</a:t>
            </a:r>
          </a:p>
          <a:p>
            <a:pPr latinLnBrk="1"/>
            <a:r>
              <a:rPr lang="zh-CN" altLang="en-US" sz="1200" b="1" i="0" kern="1200" dirty="0">
                <a:solidFill>
                  <a:schemeClr val="tx1"/>
                </a:solidFill>
                <a:effectLst/>
                <a:latin typeface="+mn-lt"/>
                <a:ea typeface="+mn-ea"/>
                <a:cs typeface="+mn-cs"/>
              </a:rPr>
              <a:t>分隔容忍</a:t>
            </a:r>
            <a:r>
              <a:rPr lang="en-US" altLang="zh-CN" sz="1200" b="1" i="0" kern="1200" dirty="0">
                <a:solidFill>
                  <a:schemeClr val="tx1"/>
                </a:solidFill>
                <a:effectLst/>
                <a:latin typeface="+mn-lt"/>
                <a:ea typeface="+mn-ea"/>
                <a:cs typeface="+mn-cs"/>
              </a:rPr>
              <a:t>(Partition tolerance)</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系统中任意信息的丢失或失败不会影响系统的继续运作</a:t>
            </a:r>
            <a:r>
              <a:rPr lang="en-US" altLang="zh-CN" sz="1200" b="0" i="0" kern="1200" dirty="0">
                <a:solidFill>
                  <a:schemeClr val="tx1"/>
                </a:solidFill>
                <a:effectLst/>
                <a:latin typeface="+mn-lt"/>
                <a:ea typeface="+mn-ea"/>
                <a:cs typeface="+mn-cs"/>
              </a:rPr>
              <a:t>)</a:t>
            </a: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C03BD989-EB36-C14F-BA7F-4739F7F25906}" type="slidenum">
              <a:rPr lang="en-US" smtClean="0"/>
              <a:t>16</a:t>
            </a:fld>
            <a:endParaRPr lang="en-US"/>
          </a:p>
        </p:txBody>
      </p:sp>
    </p:spTree>
    <p:extLst>
      <p:ext uri="{BB962C8B-B14F-4D97-AF65-F5344CB8AC3E}">
        <p14:creationId xmlns:p14="http://schemas.microsoft.com/office/powerpoint/2010/main" val="10115522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关系模型是非常适合于客户服务器编程，远远超出预期的利益，今天它是结构化数据存储在网络和商务应用的主导技术</a:t>
            </a:r>
            <a:r>
              <a:rPr lang="en-US" altLang="zh-CN" sz="1200" b="0" i="0" kern="1200" dirty="0">
                <a:solidFill>
                  <a:schemeClr val="tx1"/>
                </a:solidFill>
                <a:effectLst/>
                <a:latin typeface="+mn-lt"/>
                <a:ea typeface="+mn-ea"/>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r>
              <a:rPr lang="zh-CN" altLang="en-US" sz="1200" b="1" i="0" kern="1200" dirty="0">
                <a:solidFill>
                  <a:schemeClr val="tx1"/>
                </a:solidFill>
                <a:effectLst/>
                <a:latin typeface="+mn-lt"/>
                <a:ea typeface="+mn-ea"/>
                <a:cs typeface="+mn-cs"/>
              </a:rPr>
              <a:t>关系型数据库遵循</a:t>
            </a:r>
            <a:r>
              <a:rPr lang="en-US" altLang="zh-CN" sz="1200" b="1" i="0" kern="1200" dirty="0">
                <a:solidFill>
                  <a:schemeClr val="tx1"/>
                </a:solidFill>
                <a:effectLst/>
                <a:latin typeface="+mn-lt"/>
                <a:ea typeface="+mn-ea"/>
                <a:cs typeface="+mn-cs"/>
              </a:rPr>
              <a:t>ACID</a:t>
            </a:r>
            <a:r>
              <a:rPr lang="zh-CN" altLang="en-US" sz="1200" b="1" i="0" kern="1200" dirty="0">
                <a:solidFill>
                  <a:schemeClr val="tx1"/>
                </a:solidFill>
                <a:effectLst/>
                <a:latin typeface="+mn-lt"/>
                <a:ea typeface="+mn-ea"/>
                <a:cs typeface="+mn-cs"/>
              </a:rPr>
              <a:t>规则</a:t>
            </a:r>
            <a:endParaRPr lang="en-US" altLang="zh-CN" sz="1200" b="1" i="0" kern="1200" dirty="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lang="zh-CN" altLang="en-US" sz="1200" b="1" i="0" kern="1200" dirty="0">
              <a:solidFill>
                <a:schemeClr val="tx1"/>
              </a:solidFill>
              <a:effectLst/>
              <a:latin typeface="+mn-lt"/>
              <a:ea typeface="+mn-ea"/>
              <a:cs typeface="+mn-cs"/>
            </a:endParaRPr>
          </a:p>
          <a:p>
            <a:pPr latinLnBrk="1"/>
            <a:r>
              <a:rPr lang="zh-CN" altLang="en-US" sz="1200" b="1" i="0" kern="1200" dirty="0">
                <a:solidFill>
                  <a:schemeClr val="tx1"/>
                </a:solidFill>
                <a:effectLst/>
                <a:latin typeface="+mn-lt"/>
                <a:ea typeface="+mn-ea"/>
                <a:cs typeface="+mn-cs"/>
              </a:rPr>
              <a:t>一致性</a:t>
            </a:r>
            <a:r>
              <a:rPr lang="en-US" altLang="zh-CN" sz="1200" b="1" i="0" kern="1200" dirty="0">
                <a:solidFill>
                  <a:schemeClr val="tx1"/>
                </a:solidFill>
                <a:effectLst/>
                <a:latin typeface="+mn-lt"/>
                <a:ea typeface="+mn-ea"/>
                <a:cs typeface="+mn-cs"/>
              </a:rPr>
              <a:t>(Consistency)</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所有节点在同一时间具有相同的数据</a:t>
            </a:r>
            <a:r>
              <a:rPr lang="en-US" altLang="zh-CN" sz="1200" b="0" i="0" kern="1200" dirty="0">
                <a:solidFill>
                  <a:schemeClr val="tx1"/>
                </a:solidFill>
                <a:effectLst/>
                <a:latin typeface="+mn-lt"/>
                <a:ea typeface="+mn-ea"/>
                <a:cs typeface="+mn-cs"/>
              </a:rPr>
              <a:t>)</a:t>
            </a:r>
          </a:p>
          <a:p>
            <a:pPr latinLnBrk="1"/>
            <a:r>
              <a:rPr lang="zh-CN" altLang="en-US" sz="1200" b="1" i="0" kern="1200" dirty="0">
                <a:solidFill>
                  <a:schemeClr val="tx1"/>
                </a:solidFill>
                <a:effectLst/>
                <a:latin typeface="+mn-lt"/>
                <a:ea typeface="+mn-ea"/>
                <a:cs typeface="+mn-cs"/>
              </a:rPr>
              <a:t>可用性</a:t>
            </a:r>
            <a:r>
              <a:rPr lang="en-US" altLang="zh-CN" sz="1200" b="1" i="0" kern="1200" dirty="0">
                <a:solidFill>
                  <a:schemeClr val="tx1"/>
                </a:solidFill>
                <a:effectLst/>
                <a:latin typeface="+mn-lt"/>
                <a:ea typeface="+mn-ea"/>
                <a:cs typeface="+mn-cs"/>
              </a:rPr>
              <a:t>(Availability)</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保证每个请求不管成功或者失败都有响应</a:t>
            </a:r>
            <a:r>
              <a:rPr lang="en-US" altLang="zh-CN" sz="1200" b="0" i="0" kern="1200" dirty="0">
                <a:solidFill>
                  <a:schemeClr val="tx1"/>
                </a:solidFill>
                <a:effectLst/>
                <a:latin typeface="+mn-lt"/>
                <a:ea typeface="+mn-ea"/>
                <a:cs typeface="+mn-cs"/>
              </a:rPr>
              <a:t>)</a:t>
            </a:r>
          </a:p>
          <a:p>
            <a:pPr latinLnBrk="1"/>
            <a:r>
              <a:rPr lang="zh-CN" altLang="en-US" sz="1200" b="1" i="0" kern="1200" dirty="0">
                <a:solidFill>
                  <a:schemeClr val="tx1"/>
                </a:solidFill>
                <a:effectLst/>
                <a:latin typeface="+mn-lt"/>
                <a:ea typeface="+mn-ea"/>
                <a:cs typeface="+mn-cs"/>
              </a:rPr>
              <a:t>分隔容忍</a:t>
            </a:r>
            <a:r>
              <a:rPr lang="en-US" altLang="zh-CN" sz="1200" b="1" i="0" kern="1200" dirty="0">
                <a:solidFill>
                  <a:schemeClr val="tx1"/>
                </a:solidFill>
                <a:effectLst/>
                <a:latin typeface="+mn-lt"/>
                <a:ea typeface="+mn-ea"/>
                <a:cs typeface="+mn-cs"/>
              </a:rPr>
              <a:t>(Partition tolerance)</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系统中任意信息的丢失或失败不会影响系统的继续运作</a:t>
            </a:r>
            <a:r>
              <a:rPr lang="en-US" altLang="zh-CN" sz="1200" b="0" i="0" kern="1200" dirty="0">
                <a:solidFill>
                  <a:schemeClr val="tx1"/>
                </a:solidFill>
                <a:effectLst/>
                <a:latin typeface="+mn-lt"/>
                <a:ea typeface="+mn-ea"/>
                <a:cs typeface="+mn-cs"/>
              </a:rPr>
              <a:t>)</a:t>
            </a: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C03BD989-EB36-C14F-BA7F-4739F7F25906}" type="slidenum">
              <a:rPr lang="en-US" smtClean="0"/>
              <a:t>17</a:t>
            </a:fld>
            <a:endParaRPr lang="en-US"/>
          </a:p>
        </p:txBody>
      </p:sp>
    </p:spTree>
    <p:extLst>
      <p:ext uri="{BB962C8B-B14F-4D97-AF65-F5344CB8AC3E}">
        <p14:creationId xmlns:p14="http://schemas.microsoft.com/office/powerpoint/2010/main" val="31700339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关系模型是非常适合于客户服务器编程，远远超出预期的利益，今天它是结构化数据存储在网络和商务应用的主导技术</a:t>
            </a:r>
            <a:r>
              <a:rPr lang="en-US" altLang="zh-CN" sz="1200" b="0" i="0" kern="1200" dirty="0">
                <a:solidFill>
                  <a:schemeClr val="tx1"/>
                </a:solidFill>
                <a:effectLst/>
                <a:latin typeface="+mn-lt"/>
                <a:ea typeface="+mn-ea"/>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r>
              <a:rPr lang="zh-CN" altLang="en-US" sz="1200" b="1" i="0" kern="1200" dirty="0">
                <a:solidFill>
                  <a:schemeClr val="tx1"/>
                </a:solidFill>
                <a:effectLst/>
                <a:latin typeface="+mn-lt"/>
                <a:ea typeface="+mn-ea"/>
                <a:cs typeface="+mn-cs"/>
              </a:rPr>
              <a:t>关系型数据库遵循</a:t>
            </a:r>
            <a:r>
              <a:rPr lang="en-US" altLang="zh-CN" sz="1200" b="1" i="0" kern="1200" dirty="0">
                <a:solidFill>
                  <a:schemeClr val="tx1"/>
                </a:solidFill>
                <a:effectLst/>
                <a:latin typeface="+mn-lt"/>
                <a:ea typeface="+mn-ea"/>
                <a:cs typeface="+mn-cs"/>
              </a:rPr>
              <a:t>ACID</a:t>
            </a:r>
            <a:r>
              <a:rPr lang="zh-CN" altLang="en-US" sz="1200" b="1" i="0" kern="1200" dirty="0">
                <a:solidFill>
                  <a:schemeClr val="tx1"/>
                </a:solidFill>
                <a:effectLst/>
                <a:latin typeface="+mn-lt"/>
                <a:ea typeface="+mn-ea"/>
                <a:cs typeface="+mn-cs"/>
              </a:rPr>
              <a:t>规则</a:t>
            </a:r>
            <a:endParaRPr lang="en-US" altLang="zh-CN" sz="1200" b="1" i="0" kern="1200" dirty="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lang="zh-CN" altLang="en-US" sz="1200" b="1" i="0" kern="1200" dirty="0">
              <a:solidFill>
                <a:schemeClr val="tx1"/>
              </a:solidFill>
              <a:effectLst/>
              <a:latin typeface="+mn-lt"/>
              <a:ea typeface="+mn-ea"/>
              <a:cs typeface="+mn-cs"/>
            </a:endParaRPr>
          </a:p>
          <a:p>
            <a:pPr latinLnBrk="1"/>
            <a:r>
              <a:rPr lang="zh-CN" altLang="en-US" sz="1200" b="1" i="0" kern="1200" dirty="0">
                <a:solidFill>
                  <a:schemeClr val="tx1"/>
                </a:solidFill>
                <a:effectLst/>
                <a:latin typeface="+mn-lt"/>
                <a:ea typeface="+mn-ea"/>
                <a:cs typeface="+mn-cs"/>
              </a:rPr>
              <a:t>一致性</a:t>
            </a:r>
            <a:r>
              <a:rPr lang="en-US" altLang="zh-CN" sz="1200" b="1" i="0" kern="1200" dirty="0">
                <a:solidFill>
                  <a:schemeClr val="tx1"/>
                </a:solidFill>
                <a:effectLst/>
                <a:latin typeface="+mn-lt"/>
                <a:ea typeface="+mn-ea"/>
                <a:cs typeface="+mn-cs"/>
              </a:rPr>
              <a:t>(Consistency)</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所有节点在同一时间具有相同的数据</a:t>
            </a:r>
            <a:r>
              <a:rPr lang="en-US" altLang="zh-CN" sz="1200" b="0" i="0" kern="1200" dirty="0">
                <a:solidFill>
                  <a:schemeClr val="tx1"/>
                </a:solidFill>
                <a:effectLst/>
                <a:latin typeface="+mn-lt"/>
                <a:ea typeface="+mn-ea"/>
                <a:cs typeface="+mn-cs"/>
              </a:rPr>
              <a:t>)</a:t>
            </a:r>
          </a:p>
          <a:p>
            <a:pPr latinLnBrk="1"/>
            <a:r>
              <a:rPr lang="zh-CN" altLang="en-US" sz="1200" b="1" i="0" kern="1200" dirty="0">
                <a:solidFill>
                  <a:schemeClr val="tx1"/>
                </a:solidFill>
                <a:effectLst/>
                <a:latin typeface="+mn-lt"/>
                <a:ea typeface="+mn-ea"/>
                <a:cs typeface="+mn-cs"/>
              </a:rPr>
              <a:t>可用性</a:t>
            </a:r>
            <a:r>
              <a:rPr lang="en-US" altLang="zh-CN" sz="1200" b="1" i="0" kern="1200" dirty="0">
                <a:solidFill>
                  <a:schemeClr val="tx1"/>
                </a:solidFill>
                <a:effectLst/>
                <a:latin typeface="+mn-lt"/>
                <a:ea typeface="+mn-ea"/>
                <a:cs typeface="+mn-cs"/>
              </a:rPr>
              <a:t>(Availability)</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保证每个请求不管成功或者失败都有响应</a:t>
            </a:r>
            <a:r>
              <a:rPr lang="en-US" altLang="zh-CN" sz="1200" b="0" i="0" kern="1200" dirty="0">
                <a:solidFill>
                  <a:schemeClr val="tx1"/>
                </a:solidFill>
                <a:effectLst/>
                <a:latin typeface="+mn-lt"/>
                <a:ea typeface="+mn-ea"/>
                <a:cs typeface="+mn-cs"/>
              </a:rPr>
              <a:t>)</a:t>
            </a:r>
          </a:p>
          <a:p>
            <a:pPr latinLnBrk="1"/>
            <a:r>
              <a:rPr lang="zh-CN" altLang="en-US" sz="1200" b="1" i="0" kern="1200" dirty="0">
                <a:solidFill>
                  <a:schemeClr val="tx1"/>
                </a:solidFill>
                <a:effectLst/>
                <a:latin typeface="+mn-lt"/>
                <a:ea typeface="+mn-ea"/>
                <a:cs typeface="+mn-cs"/>
              </a:rPr>
              <a:t>分隔容忍</a:t>
            </a:r>
            <a:r>
              <a:rPr lang="en-US" altLang="zh-CN" sz="1200" b="1" i="0" kern="1200" dirty="0">
                <a:solidFill>
                  <a:schemeClr val="tx1"/>
                </a:solidFill>
                <a:effectLst/>
                <a:latin typeface="+mn-lt"/>
                <a:ea typeface="+mn-ea"/>
                <a:cs typeface="+mn-cs"/>
              </a:rPr>
              <a:t>(Partition tolerance)</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系统中任意信息的丢失或失败不会影响系统的继续运作</a:t>
            </a:r>
            <a:r>
              <a:rPr lang="en-US" altLang="zh-CN" sz="1200" b="0" i="0" kern="1200" dirty="0">
                <a:solidFill>
                  <a:schemeClr val="tx1"/>
                </a:solidFill>
                <a:effectLst/>
                <a:latin typeface="+mn-lt"/>
                <a:ea typeface="+mn-ea"/>
                <a:cs typeface="+mn-cs"/>
              </a:rPr>
              <a:t>)</a:t>
            </a: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C03BD989-EB36-C14F-BA7F-4739F7F25906}" type="slidenum">
              <a:rPr lang="en-US" smtClean="0"/>
              <a:t>18</a:t>
            </a:fld>
            <a:endParaRPr lang="en-US"/>
          </a:p>
        </p:txBody>
      </p:sp>
    </p:spTree>
    <p:extLst>
      <p:ext uri="{BB962C8B-B14F-4D97-AF65-F5344CB8AC3E}">
        <p14:creationId xmlns:p14="http://schemas.microsoft.com/office/powerpoint/2010/main" val="29683498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zh-CN" sz="1200" b="0" i="0" kern="1200" dirty="0">
              <a:solidFill>
                <a:schemeClr val="tx1"/>
              </a:solidFill>
              <a:effectLst/>
              <a:latin typeface="+mn-lt"/>
              <a:ea typeface="+mn-ea"/>
              <a:cs typeface="+mn-cs"/>
            </a:endParaRPr>
          </a:p>
          <a:p>
            <a:r>
              <a:rPr lang="zh-CN" altLang="en-US" dirty="0"/>
              <a:t>其存储特性</a:t>
            </a:r>
            <a:endParaRPr lang="en-US" altLang="zh-CN" dirty="0"/>
          </a:p>
          <a:p>
            <a:endParaRPr lang="en-US" dirty="0"/>
          </a:p>
          <a:p>
            <a:endParaRPr lang="en-US" dirty="0"/>
          </a:p>
          <a:p>
            <a:r>
              <a:rPr lang="zh-CN" altLang="en-US" dirty="0"/>
              <a:t>接下来将一下其分片技术原理</a:t>
            </a:r>
            <a:endParaRPr lang="en-US" dirty="0"/>
          </a:p>
        </p:txBody>
      </p:sp>
      <p:sp>
        <p:nvSpPr>
          <p:cNvPr id="4" name="Slide Number Placeholder 3"/>
          <p:cNvSpPr>
            <a:spLocks noGrp="1"/>
          </p:cNvSpPr>
          <p:nvPr>
            <p:ph type="sldNum" sz="quarter" idx="10"/>
          </p:nvPr>
        </p:nvSpPr>
        <p:spPr/>
        <p:txBody>
          <a:bodyPr/>
          <a:lstStyle/>
          <a:p>
            <a:fld id="{C03BD989-EB36-C14F-BA7F-4739F7F25906}" type="slidenum">
              <a:rPr lang="en-US" smtClean="0"/>
              <a:t>19</a:t>
            </a:fld>
            <a:endParaRPr lang="en-US"/>
          </a:p>
        </p:txBody>
      </p:sp>
    </p:spTree>
    <p:extLst>
      <p:ext uri="{BB962C8B-B14F-4D97-AF65-F5344CB8AC3E}">
        <p14:creationId xmlns:p14="http://schemas.microsoft.com/office/powerpoint/2010/main" val="36009576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使用</a:t>
            </a:r>
            <a:r>
              <a:rPr lang="en-US" altLang="zh-CN" sz="1200" b="0" i="0" kern="1200" dirty="0">
                <a:solidFill>
                  <a:schemeClr val="tx1"/>
                </a:solidFill>
                <a:effectLst/>
                <a:latin typeface="+mn-lt"/>
                <a:ea typeface="+mn-ea"/>
                <a:cs typeface="+mn-cs"/>
              </a:rPr>
              <a:t>NoSQL</a:t>
            </a:r>
            <a:r>
              <a:rPr lang="zh-CN" altLang="en-US" sz="1200" b="0" i="0" kern="1200" dirty="0">
                <a:solidFill>
                  <a:schemeClr val="tx1"/>
                </a:solidFill>
                <a:effectLst/>
                <a:latin typeface="+mn-lt"/>
                <a:ea typeface="+mn-ea"/>
                <a:cs typeface="+mn-cs"/>
              </a:rPr>
              <a:t>数据库你，没有复杂和约束，容易进行扩展，包括分布式数据查询和存储</a:t>
            </a:r>
            <a:endParaRPr lang="zh-CN" altLang="en-US" sz="1200" b="1"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我们看下其产生背景</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C03BD989-EB36-C14F-BA7F-4739F7F25906}" type="slidenum">
              <a:rPr lang="en-US" smtClean="0"/>
              <a:t>2</a:t>
            </a:fld>
            <a:endParaRPr lang="en-US"/>
          </a:p>
        </p:txBody>
      </p:sp>
    </p:spTree>
    <p:extLst>
      <p:ext uri="{BB962C8B-B14F-4D97-AF65-F5344CB8AC3E}">
        <p14:creationId xmlns:p14="http://schemas.microsoft.com/office/powerpoint/2010/main" val="193101634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03BD989-EB36-C14F-BA7F-4739F7F25906}" type="slidenum">
              <a:rPr lang="en-US" smtClean="0"/>
              <a:t>20</a:t>
            </a:fld>
            <a:endParaRPr lang="en-US"/>
          </a:p>
        </p:txBody>
      </p:sp>
    </p:spTree>
    <p:extLst>
      <p:ext uri="{BB962C8B-B14F-4D97-AF65-F5344CB8AC3E}">
        <p14:creationId xmlns:p14="http://schemas.microsoft.com/office/powerpoint/2010/main" val="193101634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a:t>
            </a:r>
          </a:p>
        </p:txBody>
      </p:sp>
      <p:sp>
        <p:nvSpPr>
          <p:cNvPr id="4" name="Slide Number Placeholder 3"/>
          <p:cNvSpPr>
            <a:spLocks noGrp="1"/>
          </p:cNvSpPr>
          <p:nvPr>
            <p:ph type="sldNum" sz="quarter" idx="10"/>
          </p:nvPr>
        </p:nvSpPr>
        <p:spPr/>
        <p:txBody>
          <a:bodyPr/>
          <a:lstStyle/>
          <a:p>
            <a:fld id="{C03BD989-EB36-C14F-BA7F-4739F7F25906}" type="slidenum">
              <a:rPr lang="en-US" smtClean="0"/>
              <a:t>21</a:t>
            </a:fld>
            <a:endParaRPr lang="en-US"/>
          </a:p>
        </p:txBody>
      </p:sp>
    </p:spTree>
    <p:extLst>
      <p:ext uri="{BB962C8B-B14F-4D97-AF65-F5344CB8AC3E}">
        <p14:creationId xmlns:p14="http://schemas.microsoft.com/office/powerpoint/2010/main" val="193101634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a:t>
            </a:r>
          </a:p>
        </p:txBody>
      </p:sp>
      <p:sp>
        <p:nvSpPr>
          <p:cNvPr id="4" name="Slide Number Placeholder 3"/>
          <p:cNvSpPr>
            <a:spLocks noGrp="1"/>
          </p:cNvSpPr>
          <p:nvPr>
            <p:ph type="sldNum" sz="quarter" idx="10"/>
          </p:nvPr>
        </p:nvSpPr>
        <p:spPr/>
        <p:txBody>
          <a:bodyPr/>
          <a:lstStyle/>
          <a:p>
            <a:fld id="{C03BD989-EB36-C14F-BA7F-4739F7F25906}" type="slidenum">
              <a:rPr lang="en-US" smtClean="0"/>
              <a:t>23</a:t>
            </a:fld>
            <a:endParaRPr lang="en-US"/>
          </a:p>
        </p:txBody>
      </p:sp>
    </p:spTree>
    <p:extLst>
      <p:ext uri="{BB962C8B-B14F-4D97-AF65-F5344CB8AC3E}">
        <p14:creationId xmlns:p14="http://schemas.microsoft.com/office/powerpoint/2010/main" val="193101634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a:t>
            </a:r>
          </a:p>
        </p:txBody>
      </p:sp>
      <p:sp>
        <p:nvSpPr>
          <p:cNvPr id="4" name="Slide Number Placeholder 3"/>
          <p:cNvSpPr>
            <a:spLocks noGrp="1"/>
          </p:cNvSpPr>
          <p:nvPr>
            <p:ph type="sldNum" sz="quarter" idx="10"/>
          </p:nvPr>
        </p:nvSpPr>
        <p:spPr/>
        <p:txBody>
          <a:bodyPr/>
          <a:lstStyle/>
          <a:p>
            <a:fld id="{C03BD989-EB36-C14F-BA7F-4739F7F25906}" type="slidenum">
              <a:rPr lang="en-US" smtClean="0"/>
              <a:t>24</a:t>
            </a:fld>
            <a:endParaRPr lang="en-US"/>
          </a:p>
        </p:txBody>
      </p:sp>
    </p:spTree>
    <p:extLst>
      <p:ext uri="{BB962C8B-B14F-4D97-AF65-F5344CB8AC3E}">
        <p14:creationId xmlns:p14="http://schemas.microsoft.com/office/powerpoint/2010/main" val="193101634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a:t>
            </a:r>
          </a:p>
        </p:txBody>
      </p:sp>
      <p:sp>
        <p:nvSpPr>
          <p:cNvPr id="4" name="Slide Number Placeholder 3"/>
          <p:cNvSpPr>
            <a:spLocks noGrp="1"/>
          </p:cNvSpPr>
          <p:nvPr>
            <p:ph type="sldNum" sz="quarter" idx="10"/>
          </p:nvPr>
        </p:nvSpPr>
        <p:spPr/>
        <p:txBody>
          <a:bodyPr/>
          <a:lstStyle/>
          <a:p>
            <a:fld id="{C03BD989-EB36-C14F-BA7F-4739F7F25906}" type="slidenum">
              <a:rPr lang="en-US" smtClean="0"/>
              <a:t>25</a:t>
            </a:fld>
            <a:endParaRPr lang="en-US"/>
          </a:p>
        </p:txBody>
      </p:sp>
    </p:spTree>
    <p:extLst>
      <p:ext uri="{BB962C8B-B14F-4D97-AF65-F5344CB8AC3E}">
        <p14:creationId xmlns:p14="http://schemas.microsoft.com/office/powerpoint/2010/main" val="193101634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a:t>
            </a:r>
          </a:p>
        </p:txBody>
      </p:sp>
      <p:sp>
        <p:nvSpPr>
          <p:cNvPr id="4" name="Slide Number Placeholder 3"/>
          <p:cNvSpPr>
            <a:spLocks noGrp="1"/>
          </p:cNvSpPr>
          <p:nvPr>
            <p:ph type="sldNum" sz="quarter" idx="10"/>
          </p:nvPr>
        </p:nvSpPr>
        <p:spPr/>
        <p:txBody>
          <a:bodyPr/>
          <a:lstStyle/>
          <a:p>
            <a:fld id="{C03BD989-EB36-C14F-BA7F-4739F7F25906}" type="slidenum">
              <a:rPr lang="en-US" smtClean="0"/>
              <a:t>26</a:t>
            </a:fld>
            <a:endParaRPr lang="en-US"/>
          </a:p>
        </p:txBody>
      </p:sp>
    </p:spTree>
    <p:extLst>
      <p:ext uri="{BB962C8B-B14F-4D97-AF65-F5344CB8AC3E}">
        <p14:creationId xmlns:p14="http://schemas.microsoft.com/office/powerpoint/2010/main" val="193101634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a:t>
            </a:r>
          </a:p>
        </p:txBody>
      </p:sp>
      <p:sp>
        <p:nvSpPr>
          <p:cNvPr id="4" name="Slide Number Placeholder 3"/>
          <p:cNvSpPr>
            <a:spLocks noGrp="1"/>
          </p:cNvSpPr>
          <p:nvPr>
            <p:ph type="sldNum" sz="quarter" idx="10"/>
          </p:nvPr>
        </p:nvSpPr>
        <p:spPr/>
        <p:txBody>
          <a:bodyPr/>
          <a:lstStyle/>
          <a:p>
            <a:fld id="{C03BD989-EB36-C14F-BA7F-4739F7F25906}" type="slidenum">
              <a:rPr lang="en-US" smtClean="0"/>
              <a:t>27</a:t>
            </a:fld>
            <a:endParaRPr lang="en-US"/>
          </a:p>
        </p:txBody>
      </p:sp>
    </p:spTree>
    <p:extLst>
      <p:ext uri="{BB962C8B-B14F-4D97-AF65-F5344CB8AC3E}">
        <p14:creationId xmlns:p14="http://schemas.microsoft.com/office/powerpoint/2010/main" val="193101634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a:t>
            </a:r>
          </a:p>
        </p:txBody>
      </p:sp>
      <p:sp>
        <p:nvSpPr>
          <p:cNvPr id="4" name="Slide Number Placeholder 3"/>
          <p:cNvSpPr>
            <a:spLocks noGrp="1"/>
          </p:cNvSpPr>
          <p:nvPr>
            <p:ph type="sldNum" sz="quarter" idx="10"/>
          </p:nvPr>
        </p:nvSpPr>
        <p:spPr/>
        <p:txBody>
          <a:bodyPr/>
          <a:lstStyle/>
          <a:p>
            <a:fld id="{C03BD989-EB36-C14F-BA7F-4739F7F25906}" type="slidenum">
              <a:rPr lang="en-US" smtClean="0"/>
              <a:t>28</a:t>
            </a:fld>
            <a:endParaRPr lang="en-US"/>
          </a:p>
        </p:txBody>
      </p:sp>
    </p:spTree>
    <p:extLst>
      <p:ext uri="{BB962C8B-B14F-4D97-AF65-F5344CB8AC3E}">
        <p14:creationId xmlns:p14="http://schemas.microsoft.com/office/powerpoint/2010/main" val="193101634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a:t>
            </a:r>
          </a:p>
        </p:txBody>
      </p:sp>
      <p:sp>
        <p:nvSpPr>
          <p:cNvPr id="4" name="Slide Number Placeholder 3"/>
          <p:cNvSpPr>
            <a:spLocks noGrp="1"/>
          </p:cNvSpPr>
          <p:nvPr>
            <p:ph type="sldNum" sz="quarter" idx="10"/>
          </p:nvPr>
        </p:nvSpPr>
        <p:spPr/>
        <p:txBody>
          <a:bodyPr/>
          <a:lstStyle/>
          <a:p>
            <a:fld id="{C03BD989-EB36-C14F-BA7F-4739F7F25906}" type="slidenum">
              <a:rPr lang="en-US" smtClean="0"/>
              <a:t>29</a:t>
            </a:fld>
            <a:endParaRPr lang="en-US"/>
          </a:p>
        </p:txBody>
      </p:sp>
    </p:spTree>
    <p:extLst>
      <p:ext uri="{BB962C8B-B14F-4D97-AF65-F5344CB8AC3E}">
        <p14:creationId xmlns:p14="http://schemas.microsoft.com/office/powerpoint/2010/main" val="193101634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a:t>
            </a:r>
          </a:p>
        </p:txBody>
      </p:sp>
      <p:sp>
        <p:nvSpPr>
          <p:cNvPr id="4" name="Slide Number Placeholder 3"/>
          <p:cNvSpPr>
            <a:spLocks noGrp="1"/>
          </p:cNvSpPr>
          <p:nvPr>
            <p:ph type="sldNum" sz="quarter" idx="10"/>
          </p:nvPr>
        </p:nvSpPr>
        <p:spPr/>
        <p:txBody>
          <a:bodyPr/>
          <a:lstStyle/>
          <a:p>
            <a:fld id="{C03BD989-EB36-C14F-BA7F-4739F7F25906}" type="slidenum">
              <a:rPr lang="en-US" smtClean="0"/>
              <a:t>30</a:t>
            </a:fld>
            <a:endParaRPr lang="en-US"/>
          </a:p>
        </p:txBody>
      </p:sp>
    </p:spTree>
    <p:extLst>
      <p:ext uri="{BB962C8B-B14F-4D97-AF65-F5344CB8AC3E}">
        <p14:creationId xmlns:p14="http://schemas.microsoft.com/office/powerpoint/2010/main" val="19310163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数据：</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（大量，速度，种类 ）     时间：</a:t>
            </a:r>
            <a:r>
              <a:rPr lang="zh-CN" altLang="en-US" sz="1200" b="0" i="0" kern="1200" dirty="0">
                <a:solidFill>
                  <a:schemeClr val="tx1"/>
                </a:solidFill>
                <a:effectLst/>
                <a:latin typeface="+mn-lt"/>
                <a:ea typeface="+mn-ea"/>
                <a:cs typeface="+mn-cs"/>
                <a:sym typeface="Wingdings" panose="05000000000000000000" pitchFamily="2" charset="2"/>
              </a:rPr>
              <a:t>（快速，迭代，周期）      风险（增长）    花费</a:t>
            </a:r>
            <a:r>
              <a:rPr lang="en-US" altLang="zh-CN" sz="1200" b="0" i="0" kern="1200" dirty="0">
                <a:solidFill>
                  <a:schemeClr val="tx1"/>
                </a:solidFill>
                <a:effectLst/>
                <a:latin typeface="+mn-lt"/>
                <a:ea typeface="+mn-ea"/>
                <a:cs typeface="+mn-cs"/>
                <a:sym typeface="Wingdings" panose="05000000000000000000" pitchFamily="2" charset="2"/>
              </a:rPr>
              <a:t>(</a:t>
            </a:r>
            <a:r>
              <a:rPr lang="zh-CN" altLang="en-US" sz="1200" b="0" i="0" kern="1200" dirty="0">
                <a:solidFill>
                  <a:schemeClr val="tx1"/>
                </a:solidFill>
                <a:effectLst/>
                <a:latin typeface="+mn-lt"/>
                <a:ea typeface="+mn-ea"/>
                <a:cs typeface="+mn-cs"/>
                <a:sym typeface="Wingdings" panose="05000000000000000000" pitchFamily="2" charset="2"/>
              </a:rPr>
              <a:t>开源， 云    商业化</a:t>
            </a:r>
            <a:r>
              <a:rPr lang="en-US" altLang="zh-CN" sz="1200" b="0" i="0" kern="1200" dirty="0">
                <a:solidFill>
                  <a:schemeClr val="tx1"/>
                </a:solidFill>
                <a:effectLst/>
                <a:latin typeface="+mn-lt"/>
                <a:ea typeface="+mn-ea"/>
                <a:cs typeface="+mn-cs"/>
                <a:sym typeface="Wingdings" panose="05000000000000000000" pitchFamily="2" charset="2"/>
              </a:rPr>
              <a:t>)</a:t>
            </a:r>
            <a:endParaRPr lang="en-US" altLang="zh-CN" sz="1200" b="0" i="0" kern="1200" dirty="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 今天我们可以通过第三方平台可以很容易的访问和抓取数据。用户的个人信息，社交网络，地理位置，用户生成的数据和用户操作日志已经成倍的增加。我们如果要对这些用户数据进行挖掘，那</a:t>
            </a:r>
            <a:r>
              <a:rPr lang="en-US" altLang="zh-CN" sz="1200" b="0" i="0" kern="1200" dirty="0">
                <a:solidFill>
                  <a:schemeClr val="tx1"/>
                </a:solidFill>
                <a:effectLst/>
                <a:latin typeface="+mn-lt"/>
                <a:ea typeface="+mn-ea"/>
                <a:cs typeface="+mn-cs"/>
              </a:rPr>
              <a:t>SQL</a:t>
            </a:r>
            <a:r>
              <a:rPr lang="zh-CN" altLang="en-US" sz="1200" b="0" i="0" kern="1200" dirty="0">
                <a:solidFill>
                  <a:schemeClr val="tx1"/>
                </a:solidFill>
                <a:effectLst/>
                <a:latin typeface="+mn-lt"/>
                <a:ea typeface="+mn-ea"/>
                <a:cs typeface="+mn-cs"/>
              </a:rPr>
              <a:t>数据库已经不适合这些应用了</a:t>
            </a:r>
            <a:r>
              <a:rPr lang="en-US" altLang="zh-CN" sz="1200" b="0" i="0" kern="1200" dirty="0">
                <a:solidFill>
                  <a:schemeClr val="tx1"/>
                </a:solidFill>
                <a:effectLst/>
                <a:latin typeface="+mn-lt"/>
                <a:ea typeface="+mn-ea"/>
                <a:cs typeface="+mn-cs"/>
              </a:rPr>
              <a:t>, NoSQL</a:t>
            </a:r>
            <a:r>
              <a:rPr lang="zh-CN" altLang="en-US" sz="1200" b="0" i="0" kern="1200" dirty="0">
                <a:solidFill>
                  <a:schemeClr val="tx1"/>
                </a:solidFill>
                <a:effectLst/>
                <a:latin typeface="+mn-lt"/>
                <a:ea typeface="+mn-ea"/>
                <a:cs typeface="+mn-cs"/>
              </a:rPr>
              <a:t>数据库的发展也却能很好的处理这些大的数据。</a:t>
            </a:r>
            <a:endParaRPr lang="en-US" altLang="zh-CN" sz="1200" b="0" i="0" kern="1200" dirty="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lang="en-US" altLang="zh-CN" sz="1200" b="0" i="0" kern="1200" dirty="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lang="en-US" altLang="zh-CN" sz="1200" b="1" i="0" kern="1200" dirty="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lang="zh-CN" altLang="en-US" sz="1200" b="1"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C03BD989-EB36-C14F-BA7F-4739F7F25906}" type="slidenum">
              <a:rPr lang="en-US" smtClean="0"/>
              <a:t>3</a:t>
            </a:fld>
            <a:endParaRPr lang="en-US"/>
          </a:p>
        </p:txBody>
      </p:sp>
    </p:spTree>
    <p:extLst>
      <p:ext uri="{BB962C8B-B14F-4D97-AF65-F5344CB8AC3E}">
        <p14:creationId xmlns:p14="http://schemas.microsoft.com/office/powerpoint/2010/main" val="78939622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a:t>
            </a:r>
          </a:p>
        </p:txBody>
      </p:sp>
      <p:sp>
        <p:nvSpPr>
          <p:cNvPr id="4" name="Slide Number Placeholder 3"/>
          <p:cNvSpPr>
            <a:spLocks noGrp="1"/>
          </p:cNvSpPr>
          <p:nvPr>
            <p:ph type="sldNum" sz="quarter" idx="10"/>
          </p:nvPr>
        </p:nvSpPr>
        <p:spPr/>
        <p:txBody>
          <a:bodyPr/>
          <a:lstStyle/>
          <a:p>
            <a:fld id="{C03BD989-EB36-C14F-BA7F-4739F7F25906}" type="slidenum">
              <a:rPr lang="en-US" smtClean="0"/>
              <a:t>31</a:t>
            </a:fld>
            <a:endParaRPr lang="en-US"/>
          </a:p>
        </p:txBody>
      </p:sp>
    </p:spTree>
    <p:extLst>
      <p:ext uri="{BB962C8B-B14F-4D97-AF65-F5344CB8AC3E}">
        <p14:creationId xmlns:p14="http://schemas.microsoft.com/office/powerpoint/2010/main" val="193101634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a:t>
            </a:r>
          </a:p>
        </p:txBody>
      </p:sp>
      <p:sp>
        <p:nvSpPr>
          <p:cNvPr id="4" name="Slide Number Placeholder 3"/>
          <p:cNvSpPr>
            <a:spLocks noGrp="1"/>
          </p:cNvSpPr>
          <p:nvPr>
            <p:ph type="sldNum" sz="quarter" idx="10"/>
          </p:nvPr>
        </p:nvSpPr>
        <p:spPr/>
        <p:txBody>
          <a:bodyPr/>
          <a:lstStyle/>
          <a:p>
            <a:fld id="{C03BD989-EB36-C14F-BA7F-4739F7F25906}" type="slidenum">
              <a:rPr lang="en-US" smtClean="0"/>
              <a:t>32</a:t>
            </a:fld>
            <a:endParaRPr lang="en-US"/>
          </a:p>
        </p:txBody>
      </p:sp>
    </p:spTree>
    <p:extLst>
      <p:ext uri="{BB962C8B-B14F-4D97-AF65-F5344CB8AC3E}">
        <p14:creationId xmlns:p14="http://schemas.microsoft.com/office/powerpoint/2010/main" val="193101634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a:t>
            </a:r>
          </a:p>
        </p:txBody>
      </p:sp>
      <p:sp>
        <p:nvSpPr>
          <p:cNvPr id="4" name="Slide Number Placeholder 3"/>
          <p:cNvSpPr>
            <a:spLocks noGrp="1"/>
          </p:cNvSpPr>
          <p:nvPr>
            <p:ph type="sldNum" sz="quarter" idx="10"/>
          </p:nvPr>
        </p:nvSpPr>
        <p:spPr/>
        <p:txBody>
          <a:bodyPr/>
          <a:lstStyle/>
          <a:p>
            <a:fld id="{C03BD989-EB36-C14F-BA7F-4739F7F25906}" type="slidenum">
              <a:rPr lang="en-US" smtClean="0"/>
              <a:t>33</a:t>
            </a:fld>
            <a:endParaRPr lang="en-US"/>
          </a:p>
        </p:txBody>
      </p:sp>
    </p:spTree>
    <p:extLst>
      <p:ext uri="{BB962C8B-B14F-4D97-AF65-F5344CB8AC3E}">
        <p14:creationId xmlns:p14="http://schemas.microsoft.com/office/powerpoint/2010/main" val="193101634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zh-CN"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C03BD989-EB36-C14F-BA7F-4739F7F25906}" type="slidenum">
              <a:rPr lang="en-US" smtClean="0"/>
              <a:t>34</a:t>
            </a:fld>
            <a:endParaRPr lang="en-US"/>
          </a:p>
        </p:txBody>
      </p:sp>
    </p:spTree>
    <p:extLst>
      <p:ext uri="{BB962C8B-B14F-4D97-AF65-F5344CB8AC3E}">
        <p14:creationId xmlns:p14="http://schemas.microsoft.com/office/powerpoint/2010/main" val="390538939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zh-CN"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C03BD989-EB36-C14F-BA7F-4739F7F25906}" type="slidenum">
              <a:rPr lang="en-US" smtClean="0"/>
              <a:t>35</a:t>
            </a:fld>
            <a:endParaRPr lang="en-US"/>
          </a:p>
        </p:txBody>
      </p:sp>
    </p:spTree>
    <p:extLst>
      <p:ext uri="{BB962C8B-B14F-4D97-AF65-F5344CB8AC3E}">
        <p14:creationId xmlns:p14="http://schemas.microsoft.com/office/powerpoint/2010/main" val="239012910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zh-CN"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C03BD989-EB36-C14F-BA7F-4739F7F25906}" type="slidenum">
              <a:rPr lang="en-US" smtClean="0"/>
              <a:t>36</a:t>
            </a:fld>
            <a:endParaRPr lang="en-US"/>
          </a:p>
        </p:txBody>
      </p:sp>
    </p:spTree>
    <p:extLst>
      <p:ext uri="{BB962C8B-B14F-4D97-AF65-F5344CB8AC3E}">
        <p14:creationId xmlns:p14="http://schemas.microsoft.com/office/powerpoint/2010/main" val="239501883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zh-CN"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C03BD989-EB36-C14F-BA7F-4739F7F25906}" type="slidenum">
              <a:rPr lang="en-US" smtClean="0"/>
              <a:t>37</a:t>
            </a:fld>
            <a:endParaRPr lang="en-US"/>
          </a:p>
        </p:txBody>
      </p:sp>
    </p:spTree>
    <p:extLst>
      <p:ext uri="{BB962C8B-B14F-4D97-AF65-F5344CB8AC3E}">
        <p14:creationId xmlns:p14="http://schemas.microsoft.com/office/powerpoint/2010/main" val="285243419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zh-CN"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C03BD989-EB36-C14F-BA7F-4739F7F25906}" type="slidenum">
              <a:rPr lang="en-US" smtClean="0"/>
              <a:t>38</a:t>
            </a:fld>
            <a:endParaRPr lang="en-US"/>
          </a:p>
        </p:txBody>
      </p:sp>
    </p:spTree>
    <p:extLst>
      <p:ext uri="{BB962C8B-B14F-4D97-AF65-F5344CB8AC3E}">
        <p14:creationId xmlns:p14="http://schemas.microsoft.com/office/powerpoint/2010/main" val="184619326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zh-CN"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C03BD989-EB36-C14F-BA7F-4739F7F25906}" type="slidenum">
              <a:rPr lang="en-US" smtClean="0"/>
              <a:t>39</a:t>
            </a:fld>
            <a:endParaRPr lang="en-US"/>
          </a:p>
        </p:txBody>
      </p:sp>
    </p:spTree>
    <p:extLst>
      <p:ext uri="{BB962C8B-B14F-4D97-AF65-F5344CB8AC3E}">
        <p14:creationId xmlns:p14="http://schemas.microsoft.com/office/powerpoint/2010/main" val="187352025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03BD989-EB36-C14F-BA7F-4739F7F25906}" type="slidenum">
              <a:rPr lang="en-US" smtClean="0"/>
              <a:t>40</a:t>
            </a:fld>
            <a:endParaRPr lang="en-US"/>
          </a:p>
        </p:txBody>
      </p:sp>
    </p:spTree>
    <p:extLst>
      <p:ext uri="{BB962C8B-B14F-4D97-AF65-F5344CB8AC3E}">
        <p14:creationId xmlns:p14="http://schemas.microsoft.com/office/powerpoint/2010/main" val="19310163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zh-CN" dirty="0"/>
          </a:p>
        </p:txBody>
      </p:sp>
      <p:sp>
        <p:nvSpPr>
          <p:cNvPr id="4" name="Slide Number Placeholder 3"/>
          <p:cNvSpPr>
            <a:spLocks noGrp="1"/>
          </p:cNvSpPr>
          <p:nvPr>
            <p:ph type="sldNum" sz="quarter" idx="10"/>
          </p:nvPr>
        </p:nvSpPr>
        <p:spPr/>
        <p:txBody>
          <a:bodyPr/>
          <a:lstStyle/>
          <a:p>
            <a:fld id="{C03BD989-EB36-C14F-BA7F-4739F7F25906}" type="slidenum">
              <a:rPr lang="en-US" smtClean="0"/>
              <a:t>4</a:t>
            </a:fld>
            <a:endParaRPr lang="en-US"/>
          </a:p>
        </p:txBody>
      </p:sp>
    </p:spTree>
    <p:extLst>
      <p:ext uri="{BB962C8B-B14F-4D97-AF65-F5344CB8AC3E}">
        <p14:creationId xmlns:p14="http://schemas.microsoft.com/office/powerpoint/2010/main" val="96909971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这和我刚开始举得分片例子一样，一般就是制定一个字段，然后按字段值的范围进行分块，每一块是包含所有值的连续的一段。每一块有个最小值和最大值来确定范围。 </a:t>
            </a:r>
            <a:endParaRPr lang="en-US" altLang="zh-CN" dirty="0"/>
          </a:p>
          <a:p>
            <a:endParaRPr lang="en-US" dirty="0"/>
          </a:p>
          <a:p>
            <a:r>
              <a:rPr lang="zh-CN" altLang="en-US" dirty="0"/>
              <a:t>特点是连续的值就在同一块，或者相邻的块之内，那么很可能在同一台服务器上。比如我按照某个县或者乡镇查询身份证号码时候，那个查询可以有一个特定的分片服务器来完成。</a:t>
            </a:r>
            <a:endParaRPr lang="en-US" altLang="zh-CN" dirty="0"/>
          </a:p>
          <a:p>
            <a:endParaRPr lang="en-US" dirty="0"/>
          </a:p>
          <a:p>
            <a:r>
              <a:rPr lang="zh-CN" altLang="en-US" dirty="0"/>
              <a:t>使用范围分片要注意的事项就是要防止</a:t>
            </a:r>
            <a:endParaRPr lang="en-US" dirty="0"/>
          </a:p>
        </p:txBody>
      </p:sp>
      <p:sp>
        <p:nvSpPr>
          <p:cNvPr id="4" name="Slide Number Placeholder 3"/>
          <p:cNvSpPr>
            <a:spLocks noGrp="1"/>
          </p:cNvSpPr>
          <p:nvPr>
            <p:ph type="sldNum" sz="quarter" idx="10"/>
          </p:nvPr>
        </p:nvSpPr>
        <p:spPr/>
        <p:txBody>
          <a:bodyPr/>
          <a:lstStyle/>
          <a:p>
            <a:fld id="{C03BD989-EB36-C14F-BA7F-4739F7F25906}" type="slidenum">
              <a:rPr lang="en-US" smtClean="0"/>
              <a:t>41</a:t>
            </a:fld>
            <a:endParaRPr lang="en-US"/>
          </a:p>
        </p:txBody>
      </p:sp>
    </p:spTree>
    <p:extLst>
      <p:ext uri="{BB962C8B-B14F-4D97-AF65-F5344CB8AC3E}">
        <p14:creationId xmlns:p14="http://schemas.microsoft.com/office/powerpoint/2010/main" val="193101634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a:t>
            </a:r>
          </a:p>
        </p:txBody>
      </p:sp>
      <p:sp>
        <p:nvSpPr>
          <p:cNvPr id="4" name="Slide Number Placeholder 3"/>
          <p:cNvSpPr>
            <a:spLocks noGrp="1"/>
          </p:cNvSpPr>
          <p:nvPr>
            <p:ph type="sldNum" sz="quarter" idx="10"/>
          </p:nvPr>
        </p:nvSpPr>
        <p:spPr/>
        <p:txBody>
          <a:bodyPr/>
          <a:lstStyle/>
          <a:p>
            <a:fld id="{C03BD989-EB36-C14F-BA7F-4739F7F25906}" type="slidenum">
              <a:rPr lang="en-US" smtClean="0"/>
              <a:t>42</a:t>
            </a:fld>
            <a:endParaRPr lang="en-US"/>
          </a:p>
        </p:txBody>
      </p:sp>
    </p:spTree>
    <p:extLst>
      <p:ext uri="{BB962C8B-B14F-4D97-AF65-F5344CB8AC3E}">
        <p14:creationId xmlns:p14="http://schemas.microsoft.com/office/powerpoint/2010/main" val="193101634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latin typeface="+mn-lt"/>
                <a:ea typeface="+mn-ea"/>
                <a:cs typeface="+mn-cs"/>
              </a:rPr>
              <a:t>_id could be unique across shards if used as shard key.</a:t>
            </a:r>
          </a:p>
          <a:p>
            <a:r>
              <a:rPr lang="en-US" sz="1200" kern="1200" dirty="0">
                <a:solidFill>
                  <a:schemeClr val="tx1"/>
                </a:solidFill>
                <a:latin typeface="+mn-lt"/>
                <a:ea typeface="+mn-ea"/>
                <a:cs typeface="+mn-cs"/>
              </a:rPr>
              <a:t>we could only guarantee uniqueness of (any) attributes if the keys are used as shard keys with unique attribute equals true</a:t>
            </a:r>
            <a:endParaRPr lang="en-US" dirty="0"/>
          </a:p>
        </p:txBody>
      </p:sp>
      <p:sp>
        <p:nvSpPr>
          <p:cNvPr id="4" name="Slide Number Placeholder 3"/>
          <p:cNvSpPr>
            <a:spLocks noGrp="1"/>
          </p:cNvSpPr>
          <p:nvPr>
            <p:ph type="sldNum" sz="quarter" idx="10"/>
          </p:nvPr>
        </p:nvSpPr>
        <p:spPr/>
        <p:txBody>
          <a:bodyPr/>
          <a:lstStyle/>
          <a:p>
            <a:fld id="{12ED71BE-7348-154E-A0B5-EB0F00B808D3}" type="slidenum">
              <a:rPr lang="en-US" smtClean="0"/>
              <a:t>43</a:t>
            </a:fld>
            <a:endParaRPr lang="en-US"/>
          </a:p>
        </p:txBody>
      </p:sp>
    </p:spTree>
    <p:extLst>
      <p:ext uri="{BB962C8B-B14F-4D97-AF65-F5344CB8AC3E}">
        <p14:creationId xmlns:p14="http://schemas.microsoft.com/office/powerpoint/2010/main" val="130416185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Cardinality – Can your data be broken down</a:t>
            </a:r>
            <a:r>
              <a:rPr lang="en-US" baseline="0" dirty="0"/>
              <a:t> enough?</a:t>
            </a:r>
            <a:endParaRPr lang="en-US" dirty="0"/>
          </a:p>
          <a:p>
            <a:r>
              <a:rPr lang="en-US" dirty="0"/>
              <a:t>Query Isolation - query</a:t>
            </a:r>
            <a:r>
              <a:rPr lang="en-US" baseline="0" dirty="0"/>
              <a:t> targeting to a specific shard</a:t>
            </a:r>
          </a:p>
          <a:p>
            <a:r>
              <a:rPr lang="en-US" baseline="0" dirty="0"/>
              <a:t>Reliability – shard outages</a:t>
            </a:r>
            <a:br>
              <a:rPr lang="en-US" baseline="0" dirty="0"/>
            </a:br>
            <a:endParaRPr lang="en-US" baseline="0" dirty="0"/>
          </a:p>
          <a:p>
            <a:r>
              <a:rPr lang="en-US" baseline="0" dirty="0"/>
              <a:t>A good shard key can:</a:t>
            </a:r>
          </a:p>
          <a:p>
            <a:br>
              <a:rPr lang="en-US" baseline="0" dirty="0"/>
            </a:br>
            <a:r>
              <a:rPr lang="en-US" dirty="0"/>
              <a:t>Optimize routing</a:t>
            </a:r>
          </a:p>
          <a:p>
            <a:r>
              <a:rPr lang="en-US" dirty="0"/>
              <a:t>Minimize (unnecessary) traffic</a:t>
            </a:r>
          </a:p>
          <a:p>
            <a:r>
              <a:rPr lang="en-US" dirty="0"/>
              <a:t>Allow best scaling</a:t>
            </a:r>
          </a:p>
        </p:txBody>
      </p:sp>
      <p:sp>
        <p:nvSpPr>
          <p:cNvPr id="4" name="Slide Number Placeholder 3"/>
          <p:cNvSpPr>
            <a:spLocks noGrp="1"/>
          </p:cNvSpPr>
          <p:nvPr>
            <p:ph type="sldNum" sz="quarter" idx="10"/>
          </p:nvPr>
        </p:nvSpPr>
        <p:spPr/>
        <p:txBody>
          <a:bodyPr/>
          <a:lstStyle/>
          <a:p>
            <a:fld id="{12ED71BE-7348-154E-A0B5-EB0F00B808D3}" type="slidenum">
              <a:rPr lang="en-US" smtClean="0"/>
              <a:t>44</a:t>
            </a:fld>
            <a:endParaRPr lang="en-US"/>
          </a:p>
        </p:txBody>
      </p:sp>
    </p:spTree>
    <p:extLst>
      <p:ext uri="{BB962C8B-B14F-4D97-AF65-F5344CB8AC3E}">
        <p14:creationId xmlns:p14="http://schemas.microsoft.com/office/powerpoint/2010/main" val="202167142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Cardinality – Can your data be broken down</a:t>
            </a:r>
            <a:r>
              <a:rPr lang="en-US" baseline="0" dirty="0"/>
              <a:t> enough?</a:t>
            </a:r>
            <a:endParaRPr lang="en-US" dirty="0"/>
          </a:p>
          <a:p>
            <a:r>
              <a:rPr lang="en-US" dirty="0"/>
              <a:t>Query Isolation - query</a:t>
            </a:r>
            <a:r>
              <a:rPr lang="en-US" baseline="0" dirty="0"/>
              <a:t> targeting to a specific shard</a:t>
            </a:r>
          </a:p>
          <a:p>
            <a:r>
              <a:rPr lang="en-US" baseline="0" dirty="0"/>
              <a:t>Reliability – shard outages</a:t>
            </a:r>
            <a:br>
              <a:rPr lang="en-US" baseline="0" dirty="0"/>
            </a:br>
            <a:endParaRPr lang="en-US" baseline="0" dirty="0"/>
          </a:p>
          <a:p>
            <a:r>
              <a:rPr lang="en-US" baseline="0" dirty="0"/>
              <a:t>A good shard key can:</a:t>
            </a:r>
          </a:p>
          <a:p>
            <a:br>
              <a:rPr lang="en-US" baseline="0" dirty="0"/>
            </a:br>
            <a:r>
              <a:rPr lang="en-US" dirty="0"/>
              <a:t>Optimize routing</a:t>
            </a:r>
          </a:p>
          <a:p>
            <a:r>
              <a:rPr lang="en-US" dirty="0"/>
              <a:t>Minimize (unnecessary) traffic</a:t>
            </a:r>
          </a:p>
          <a:p>
            <a:r>
              <a:rPr lang="en-US" dirty="0"/>
              <a:t>Allow best scaling</a:t>
            </a:r>
          </a:p>
        </p:txBody>
      </p:sp>
      <p:sp>
        <p:nvSpPr>
          <p:cNvPr id="4" name="Slide Number Placeholder 3"/>
          <p:cNvSpPr>
            <a:spLocks noGrp="1"/>
          </p:cNvSpPr>
          <p:nvPr>
            <p:ph type="sldNum" sz="quarter" idx="10"/>
          </p:nvPr>
        </p:nvSpPr>
        <p:spPr/>
        <p:txBody>
          <a:bodyPr/>
          <a:lstStyle/>
          <a:p>
            <a:fld id="{12ED71BE-7348-154E-A0B5-EB0F00B808D3}" type="slidenum">
              <a:rPr lang="en-US" smtClean="0"/>
              <a:t>45</a:t>
            </a:fld>
            <a:endParaRPr lang="en-US"/>
          </a:p>
        </p:txBody>
      </p:sp>
    </p:spTree>
    <p:extLst>
      <p:ext uri="{BB962C8B-B14F-4D97-AF65-F5344CB8AC3E}">
        <p14:creationId xmlns:p14="http://schemas.microsoft.com/office/powerpoint/2010/main" val="202167142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a:t>
            </a:r>
          </a:p>
        </p:txBody>
      </p:sp>
      <p:sp>
        <p:nvSpPr>
          <p:cNvPr id="4" name="Slide Number Placeholder 3"/>
          <p:cNvSpPr>
            <a:spLocks noGrp="1"/>
          </p:cNvSpPr>
          <p:nvPr>
            <p:ph type="sldNum" sz="quarter" idx="10"/>
          </p:nvPr>
        </p:nvSpPr>
        <p:spPr/>
        <p:txBody>
          <a:bodyPr/>
          <a:lstStyle/>
          <a:p>
            <a:fld id="{C03BD989-EB36-C14F-BA7F-4739F7F25906}" type="slidenum">
              <a:rPr lang="en-US" smtClean="0"/>
              <a:t>50</a:t>
            </a:fld>
            <a:endParaRPr lang="en-US"/>
          </a:p>
        </p:txBody>
      </p:sp>
    </p:spTree>
    <p:extLst>
      <p:ext uri="{BB962C8B-B14F-4D97-AF65-F5344CB8AC3E}">
        <p14:creationId xmlns:p14="http://schemas.microsoft.com/office/powerpoint/2010/main" val="193101634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a:t>
            </a:r>
          </a:p>
        </p:txBody>
      </p:sp>
      <p:sp>
        <p:nvSpPr>
          <p:cNvPr id="4" name="Slide Number Placeholder 3"/>
          <p:cNvSpPr>
            <a:spLocks noGrp="1"/>
          </p:cNvSpPr>
          <p:nvPr>
            <p:ph type="sldNum" sz="quarter" idx="10"/>
          </p:nvPr>
        </p:nvSpPr>
        <p:spPr/>
        <p:txBody>
          <a:bodyPr/>
          <a:lstStyle/>
          <a:p>
            <a:fld id="{C03BD989-EB36-C14F-BA7F-4739F7F25906}" type="slidenum">
              <a:rPr lang="en-US" smtClean="0"/>
              <a:t>51</a:t>
            </a:fld>
            <a:endParaRPr lang="en-US"/>
          </a:p>
        </p:txBody>
      </p:sp>
    </p:spTree>
    <p:extLst>
      <p:ext uri="{BB962C8B-B14F-4D97-AF65-F5344CB8AC3E}">
        <p14:creationId xmlns:p14="http://schemas.microsoft.com/office/powerpoint/2010/main" val="193101634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a:t>
            </a:r>
          </a:p>
        </p:txBody>
      </p:sp>
      <p:sp>
        <p:nvSpPr>
          <p:cNvPr id="4" name="Slide Number Placeholder 3"/>
          <p:cNvSpPr>
            <a:spLocks noGrp="1"/>
          </p:cNvSpPr>
          <p:nvPr>
            <p:ph type="sldNum" sz="quarter" idx="10"/>
          </p:nvPr>
        </p:nvSpPr>
        <p:spPr/>
        <p:txBody>
          <a:bodyPr/>
          <a:lstStyle/>
          <a:p>
            <a:fld id="{C03BD989-EB36-C14F-BA7F-4739F7F25906}" type="slidenum">
              <a:rPr lang="en-US" smtClean="0"/>
              <a:t>52</a:t>
            </a:fld>
            <a:endParaRPr lang="en-US"/>
          </a:p>
        </p:txBody>
      </p:sp>
    </p:spTree>
    <p:extLst>
      <p:ext uri="{BB962C8B-B14F-4D97-AF65-F5344CB8AC3E}">
        <p14:creationId xmlns:p14="http://schemas.microsoft.com/office/powerpoint/2010/main" val="19310163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关系模型是非常适合于客户服务器编程，远远超出预期的利益，今天它是结构化数据存储在网络和商务应用的主导技术</a:t>
            </a:r>
            <a:r>
              <a:rPr lang="en-US" altLang="zh-CN" sz="1200" b="0" i="0" kern="1200" dirty="0">
                <a:solidFill>
                  <a:schemeClr val="tx1"/>
                </a:solidFill>
                <a:effectLst/>
                <a:latin typeface="+mn-lt"/>
                <a:ea typeface="+mn-ea"/>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r>
              <a:rPr lang="zh-CN" altLang="en-US" sz="1200" b="1" i="0" kern="1200" dirty="0">
                <a:solidFill>
                  <a:schemeClr val="tx1"/>
                </a:solidFill>
                <a:effectLst/>
                <a:latin typeface="+mn-lt"/>
                <a:ea typeface="+mn-ea"/>
                <a:cs typeface="+mn-cs"/>
              </a:rPr>
              <a:t>关系型数据库遵循</a:t>
            </a:r>
            <a:r>
              <a:rPr lang="en-US" altLang="zh-CN" sz="1200" b="1" i="0" kern="1200" dirty="0">
                <a:solidFill>
                  <a:schemeClr val="tx1"/>
                </a:solidFill>
                <a:effectLst/>
                <a:latin typeface="+mn-lt"/>
                <a:ea typeface="+mn-ea"/>
                <a:cs typeface="+mn-cs"/>
              </a:rPr>
              <a:t>ACID</a:t>
            </a:r>
            <a:r>
              <a:rPr lang="zh-CN" altLang="en-US" sz="1200" b="1" i="0" kern="1200" dirty="0">
                <a:solidFill>
                  <a:schemeClr val="tx1"/>
                </a:solidFill>
                <a:effectLst/>
                <a:latin typeface="+mn-lt"/>
                <a:ea typeface="+mn-ea"/>
                <a:cs typeface="+mn-cs"/>
              </a:rPr>
              <a:t>规则</a:t>
            </a:r>
            <a:endParaRPr lang="en-US" altLang="zh-CN" sz="1200" b="1" i="0" kern="1200" dirty="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lang="zh-CN" altLang="en-US" sz="1200" b="1" i="0" kern="1200" dirty="0">
              <a:solidFill>
                <a:schemeClr val="tx1"/>
              </a:solidFill>
              <a:effectLst/>
              <a:latin typeface="+mn-lt"/>
              <a:ea typeface="+mn-ea"/>
              <a:cs typeface="+mn-cs"/>
            </a:endParaRPr>
          </a:p>
          <a:p>
            <a:pPr latinLnBrk="1"/>
            <a:r>
              <a:rPr lang="zh-CN" altLang="en-US" sz="1200" b="1" i="0" kern="1200" dirty="0">
                <a:solidFill>
                  <a:schemeClr val="tx1"/>
                </a:solidFill>
                <a:effectLst/>
                <a:latin typeface="+mn-lt"/>
                <a:ea typeface="+mn-ea"/>
                <a:cs typeface="+mn-cs"/>
              </a:rPr>
              <a:t>一致性</a:t>
            </a:r>
            <a:r>
              <a:rPr lang="en-US" altLang="zh-CN" sz="1200" b="1" i="0" kern="1200" dirty="0">
                <a:solidFill>
                  <a:schemeClr val="tx1"/>
                </a:solidFill>
                <a:effectLst/>
                <a:latin typeface="+mn-lt"/>
                <a:ea typeface="+mn-ea"/>
                <a:cs typeface="+mn-cs"/>
              </a:rPr>
              <a:t>(Consistency)</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所有节点在同一时间具有相同的数据</a:t>
            </a:r>
            <a:r>
              <a:rPr lang="en-US" altLang="zh-CN" sz="1200" b="0" i="0" kern="1200" dirty="0">
                <a:solidFill>
                  <a:schemeClr val="tx1"/>
                </a:solidFill>
                <a:effectLst/>
                <a:latin typeface="+mn-lt"/>
                <a:ea typeface="+mn-ea"/>
                <a:cs typeface="+mn-cs"/>
              </a:rPr>
              <a:t>)</a:t>
            </a:r>
          </a:p>
          <a:p>
            <a:pPr latinLnBrk="1"/>
            <a:r>
              <a:rPr lang="zh-CN" altLang="en-US" sz="1200" b="1" i="0" kern="1200" dirty="0">
                <a:solidFill>
                  <a:schemeClr val="tx1"/>
                </a:solidFill>
                <a:effectLst/>
                <a:latin typeface="+mn-lt"/>
                <a:ea typeface="+mn-ea"/>
                <a:cs typeface="+mn-cs"/>
              </a:rPr>
              <a:t>可用性</a:t>
            </a:r>
            <a:r>
              <a:rPr lang="en-US" altLang="zh-CN" sz="1200" b="1" i="0" kern="1200" dirty="0">
                <a:solidFill>
                  <a:schemeClr val="tx1"/>
                </a:solidFill>
                <a:effectLst/>
                <a:latin typeface="+mn-lt"/>
                <a:ea typeface="+mn-ea"/>
                <a:cs typeface="+mn-cs"/>
              </a:rPr>
              <a:t>(Availability)</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保证每个请求不管成功或者失败都有响应</a:t>
            </a:r>
            <a:r>
              <a:rPr lang="en-US" altLang="zh-CN" sz="1200" b="0" i="0" kern="1200" dirty="0">
                <a:solidFill>
                  <a:schemeClr val="tx1"/>
                </a:solidFill>
                <a:effectLst/>
                <a:latin typeface="+mn-lt"/>
                <a:ea typeface="+mn-ea"/>
                <a:cs typeface="+mn-cs"/>
              </a:rPr>
              <a:t>)</a:t>
            </a:r>
          </a:p>
          <a:p>
            <a:pPr latinLnBrk="1"/>
            <a:r>
              <a:rPr lang="zh-CN" altLang="en-US" sz="1200" b="1" i="0" kern="1200" dirty="0">
                <a:solidFill>
                  <a:schemeClr val="tx1"/>
                </a:solidFill>
                <a:effectLst/>
                <a:latin typeface="+mn-lt"/>
                <a:ea typeface="+mn-ea"/>
                <a:cs typeface="+mn-cs"/>
              </a:rPr>
              <a:t>分隔容忍</a:t>
            </a:r>
            <a:r>
              <a:rPr lang="en-US" altLang="zh-CN" sz="1200" b="1" i="0" kern="1200" dirty="0">
                <a:solidFill>
                  <a:schemeClr val="tx1"/>
                </a:solidFill>
                <a:effectLst/>
                <a:latin typeface="+mn-lt"/>
                <a:ea typeface="+mn-ea"/>
                <a:cs typeface="+mn-cs"/>
              </a:rPr>
              <a:t>(Partition tolerance)</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系统中任意信息的丢失或失败不会影响系统的继续运作</a:t>
            </a:r>
            <a:r>
              <a:rPr lang="en-US" altLang="zh-CN" sz="1200" b="0" i="0" kern="1200" dirty="0">
                <a:solidFill>
                  <a:schemeClr val="tx1"/>
                </a:solidFill>
                <a:effectLst/>
                <a:latin typeface="+mn-lt"/>
                <a:ea typeface="+mn-ea"/>
                <a:cs typeface="+mn-cs"/>
              </a:rPr>
              <a:t>)</a:t>
            </a: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C03BD989-EB36-C14F-BA7F-4739F7F25906}" type="slidenum">
              <a:rPr lang="en-US" smtClean="0"/>
              <a:t>5</a:t>
            </a:fld>
            <a:endParaRPr lang="en-US"/>
          </a:p>
        </p:txBody>
      </p:sp>
    </p:spTree>
    <p:extLst>
      <p:ext uri="{BB962C8B-B14F-4D97-AF65-F5344CB8AC3E}">
        <p14:creationId xmlns:p14="http://schemas.microsoft.com/office/powerpoint/2010/main" val="28396726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C03BD989-EB36-C14F-BA7F-4739F7F25906}" type="slidenum">
              <a:rPr lang="en-US" smtClean="0"/>
              <a:t>6</a:t>
            </a:fld>
            <a:endParaRPr lang="en-US"/>
          </a:p>
        </p:txBody>
      </p:sp>
    </p:spTree>
    <p:extLst>
      <p:ext uri="{BB962C8B-B14F-4D97-AF65-F5344CB8AC3E}">
        <p14:creationId xmlns:p14="http://schemas.microsoft.com/office/powerpoint/2010/main" val="15798362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关系模型是非常适合于客户服务器编程，远远超出预期的利益，今天它是结构化数据存储在网络和商务应用的主导技术</a:t>
            </a:r>
            <a:r>
              <a:rPr lang="en-US" altLang="zh-CN" sz="1200" b="0" i="0" kern="1200" dirty="0">
                <a:solidFill>
                  <a:schemeClr val="tx1"/>
                </a:solidFill>
                <a:effectLst/>
                <a:latin typeface="+mn-lt"/>
                <a:ea typeface="+mn-ea"/>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r>
              <a:rPr lang="zh-CN" altLang="en-US" sz="1200" b="1" i="0" kern="1200" dirty="0">
                <a:solidFill>
                  <a:schemeClr val="tx1"/>
                </a:solidFill>
                <a:effectLst/>
                <a:latin typeface="+mn-lt"/>
                <a:ea typeface="+mn-ea"/>
                <a:cs typeface="+mn-cs"/>
              </a:rPr>
              <a:t>关系型数据库遵循</a:t>
            </a:r>
            <a:r>
              <a:rPr lang="en-US" altLang="zh-CN" sz="1200" b="1" i="0" kern="1200" dirty="0">
                <a:solidFill>
                  <a:schemeClr val="tx1"/>
                </a:solidFill>
                <a:effectLst/>
                <a:latin typeface="+mn-lt"/>
                <a:ea typeface="+mn-ea"/>
                <a:cs typeface="+mn-cs"/>
              </a:rPr>
              <a:t>ACID</a:t>
            </a:r>
            <a:r>
              <a:rPr lang="zh-CN" altLang="en-US" sz="1200" b="1" i="0" kern="1200" dirty="0">
                <a:solidFill>
                  <a:schemeClr val="tx1"/>
                </a:solidFill>
                <a:effectLst/>
                <a:latin typeface="+mn-lt"/>
                <a:ea typeface="+mn-ea"/>
                <a:cs typeface="+mn-cs"/>
              </a:rPr>
              <a:t>规则</a:t>
            </a:r>
            <a:endParaRPr lang="en-US" altLang="zh-CN" sz="1200" b="1" i="0" kern="1200" dirty="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lang="zh-CN" altLang="en-US" sz="1200" b="1" i="0" kern="1200" dirty="0">
              <a:solidFill>
                <a:schemeClr val="tx1"/>
              </a:solidFill>
              <a:effectLst/>
              <a:latin typeface="+mn-lt"/>
              <a:ea typeface="+mn-ea"/>
              <a:cs typeface="+mn-cs"/>
            </a:endParaRPr>
          </a:p>
          <a:p>
            <a:pPr latinLnBrk="1"/>
            <a:r>
              <a:rPr lang="zh-CN" altLang="en-US" sz="1200" b="1" i="0" kern="1200" dirty="0">
                <a:solidFill>
                  <a:schemeClr val="tx1"/>
                </a:solidFill>
                <a:effectLst/>
                <a:latin typeface="+mn-lt"/>
                <a:ea typeface="+mn-ea"/>
                <a:cs typeface="+mn-cs"/>
              </a:rPr>
              <a:t>一致性</a:t>
            </a:r>
            <a:r>
              <a:rPr lang="en-US" altLang="zh-CN" sz="1200" b="1" i="0" kern="1200" dirty="0">
                <a:solidFill>
                  <a:schemeClr val="tx1"/>
                </a:solidFill>
                <a:effectLst/>
                <a:latin typeface="+mn-lt"/>
                <a:ea typeface="+mn-ea"/>
                <a:cs typeface="+mn-cs"/>
              </a:rPr>
              <a:t>(Consistency)</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所有节点在同一时间具有相同的数据</a:t>
            </a:r>
            <a:r>
              <a:rPr lang="en-US" altLang="zh-CN" sz="1200" b="0" i="0" kern="1200" dirty="0">
                <a:solidFill>
                  <a:schemeClr val="tx1"/>
                </a:solidFill>
                <a:effectLst/>
                <a:latin typeface="+mn-lt"/>
                <a:ea typeface="+mn-ea"/>
                <a:cs typeface="+mn-cs"/>
              </a:rPr>
              <a:t>)</a:t>
            </a:r>
          </a:p>
          <a:p>
            <a:pPr latinLnBrk="1"/>
            <a:r>
              <a:rPr lang="zh-CN" altLang="en-US" sz="1200" b="1" i="0" kern="1200" dirty="0">
                <a:solidFill>
                  <a:schemeClr val="tx1"/>
                </a:solidFill>
                <a:effectLst/>
                <a:latin typeface="+mn-lt"/>
                <a:ea typeface="+mn-ea"/>
                <a:cs typeface="+mn-cs"/>
              </a:rPr>
              <a:t>可用性</a:t>
            </a:r>
            <a:r>
              <a:rPr lang="en-US" altLang="zh-CN" sz="1200" b="1" i="0" kern="1200" dirty="0">
                <a:solidFill>
                  <a:schemeClr val="tx1"/>
                </a:solidFill>
                <a:effectLst/>
                <a:latin typeface="+mn-lt"/>
                <a:ea typeface="+mn-ea"/>
                <a:cs typeface="+mn-cs"/>
              </a:rPr>
              <a:t>(Availability)</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保证每个请求不管成功或者失败都有响应</a:t>
            </a:r>
            <a:r>
              <a:rPr lang="en-US" altLang="zh-CN" sz="1200" b="0" i="0" kern="1200" dirty="0">
                <a:solidFill>
                  <a:schemeClr val="tx1"/>
                </a:solidFill>
                <a:effectLst/>
                <a:latin typeface="+mn-lt"/>
                <a:ea typeface="+mn-ea"/>
                <a:cs typeface="+mn-cs"/>
              </a:rPr>
              <a:t>)</a:t>
            </a:r>
          </a:p>
          <a:p>
            <a:pPr latinLnBrk="1"/>
            <a:r>
              <a:rPr lang="zh-CN" altLang="en-US" sz="1200" b="1" i="0" kern="1200" dirty="0">
                <a:solidFill>
                  <a:schemeClr val="tx1"/>
                </a:solidFill>
                <a:effectLst/>
                <a:latin typeface="+mn-lt"/>
                <a:ea typeface="+mn-ea"/>
                <a:cs typeface="+mn-cs"/>
              </a:rPr>
              <a:t>分隔容忍</a:t>
            </a:r>
            <a:r>
              <a:rPr lang="en-US" altLang="zh-CN" sz="1200" b="1" i="0" kern="1200" dirty="0">
                <a:solidFill>
                  <a:schemeClr val="tx1"/>
                </a:solidFill>
                <a:effectLst/>
                <a:latin typeface="+mn-lt"/>
                <a:ea typeface="+mn-ea"/>
                <a:cs typeface="+mn-cs"/>
              </a:rPr>
              <a:t>(Partition tolerance)</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系统中任意信息的丢失或失败不会影响系统的继续运作</a:t>
            </a:r>
            <a:r>
              <a:rPr lang="en-US" altLang="zh-CN" sz="1200" b="0" i="0" kern="1200" dirty="0">
                <a:solidFill>
                  <a:schemeClr val="tx1"/>
                </a:solidFill>
                <a:effectLst/>
                <a:latin typeface="+mn-lt"/>
                <a:ea typeface="+mn-ea"/>
                <a:cs typeface="+mn-cs"/>
              </a:rPr>
              <a:t>)</a:t>
            </a: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C03BD989-EB36-C14F-BA7F-4739F7F25906}" type="slidenum">
              <a:rPr lang="en-US" smtClean="0"/>
              <a:t>7</a:t>
            </a:fld>
            <a:endParaRPr lang="en-US"/>
          </a:p>
        </p:txBody>
      </p:sp>
    </p:spTree>
    <p:extLst>
      <p:ext uri="{BB962C8B-B14F-4D97-AF65-F5344CB8AC3E}">
        <p14:creationId xmlns:p14="http://schemas.microsoft.com/office/powerpoint/2010/main" val="15500644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altLang="zh-CN" sz="1200" dirty="0"/>
              <a:t>MongoDB </a:t>
            </a:r>
            <a:r>
              <a:rPr lang="zh-CN" altLang="en-US" sz="1200" dirty="0"/>
              <a:t>是一个介于关系数据库和非关系数据库之间的产品，是非关系数据库当中功能最丰富，最像关系数据库的。</a:t>
            </a:r>
          </a:p>
          <a:p>
            <a:endParaRPr lang="en-US" altLang="zh-CN"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C03BD989-EB36-C14F-BA7F-4739F7F25906}" type="slidenum">
              <a:rPr lang="en-US" smtClean="0"/>
              <a:t>8</a:t>
            </a:fld>
            <a:endParaRPr lang="en-US"/>
          </a:p>
        </p:txBody>
      </p:sp>
    </p:spTree>
    <p:extLst>
      <p:ext uri="{BB962C8B-B14F-4D97-AF65-F5344CB8AC3E}">
        <p14:creationId xmlns:p14="http://schemas.microsoft.com/office/powerpoint/2010/main" val="14686483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C03BD989-EB36-C14F-BA7F-4739F7F25906}" type="slidenum">
              <a:rPr lang="en-US" smtClean="0"/>
              <a:t>9</a:t>
            </a:fld>
            <a:endParaRPr lang="en-US"/>
          </a:p>
        </p:txBody>
      </p:sp>
    </p:spTree>
    <p:extLst>
      <p:ext uri="{BB962C8B-B14F-4D97-AF65-F5344CB8AC3E}">
        <p14:creationId xmlns:p14="http://schemas.microsoft.com/office/powerpoint/2010/main" val="263717767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Rectangle 1"/>
          <p:cNvSpPr/>
          <p:nvPr userDrawn="1"/>
        </p:nvSpPr>
        <p:spPr>
          <a:xfrm>
            <a:off x="0" y="6165273"/>
            <a:ext cx="9144000" cy="692727"/>
          </a:xfrm>
          <a:prstGeom prst="rect">
            <a:avLst/>
          </a:prstGeom>
          <a:solidFill>
            <a:srgbClr val="3B291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9" name="Picture 18"/>
          <p:cNvPicPr>
            <a:picLocks noChangeAspect="1"/>
          </p:cNvPicPr>
          <p:nvPr userDrawn="1"/>
        </p:nvPicPr>
        <p:blipFill>
          <a:blip r:embed="rId2"/>
          <a:stretch>
            <a:fillRect/>
          </a:stretch>
        </p:blipFill>
        <p:spPr>
          <a:xfrm>
            <a:off x="628403" y="500304"/>
            <a:ext cx="369793" cy="369793"/>
          </a:xfrm>
          <a:prstGeom prst="rect">
            <a:avLst/>
          </a:prstGeom>
        </p:spPr>
      </p:pic>
      <p:pic>
        <p:nvPicPr>
          <p:cNvPr id="10" name="Picture 9" descr="Tree.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408021" y="0"/>
            <a:ext cx="4735979" cy="6858000"/>
          </a:xfrm>
          <a:prstGeom prst="rect">
            <a:avLst/>
          </a:prstGeom>
        </p:spPr>
      </p:pic>
      <p:pic>
        <p:nvPicPr>
          <p:cNvPr id="16" name="Picture 15" descr="MongoDB_Logo_Knockout_RGB.eps"/>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199244" y="6307869"/>
            <a:ext cx="1328113" cy="388063"/>
          </a:xfrm>
          <a:prstGeom prst="rect">
            <a:avLst/>
          </a:prstGeom>
        </p:spPr>
      </p:pic>
      <p:sp>
        <p:nvSpPr>
          <p:cNvPr id="4" name="Title 3"/>
          <p:cNvSpPr>
            <a:spLocks noGrp="1"/>
          </p:cNvSpPr>
          <p:nvPr>
            <p:ph type="title" hasCustomPrompt="1"/>
          </p:nvPr>
        </p:nvSpPr>
        <p:spPr>
          <a:xfrm>
            <a:off x="616073" y="1835589"/>
            <a:ext cx="7898954" cy="1812775"/>
          </a:xfrm>
        </p:spPr>
        <p:txBody>
          <a:bodyPr anchor="ctr">
            <a:normAutofit/>
          </a:bodyPr>
          <a:lstStyle>
            <a:lvl1pPr>
              <a:lnSpc>
                <a:spcPct val="90000"/>
              </a:lnSpc>
              <a:defRPr sz="4400" spc="-100">
                <a:solidFill>
                  <a:schemeClr val="bg2"/>
                </a:solidFill>
                <a:effectLst/>
              </a:defRPr>
            </a:lvl1pPr>
          </a:lstStyle>
          <a:p>
            <a:pPr lvl="0"/>
            <a:r>
              <a:rPr lang="en-US" dirty="0"/>
              <a:t>Insert Title Here</a:t>
            </a:r>
          </a:p>
        </p:txBody>
      </p:sp>
      <p:sp>
        <p:nvSpPr>
          <p:cNvPr id="3" name="Subtitle 2"/>
          <p:cNvSpPr>
            <a:spLocks noGrp="1"/>
          </p:cNvSpPr>
          <p:nvPr>
            <p:ph type="subTitle" idx="1" hasCustomPrompt="1"/>
          </p:nvPr>
        </p:nvSpPr>
        <p:spPr>
          <a:xfrm>
            <a:off x="628403" y="4269919"/>
            <a:ext cx="7898954" cy="468106"/>
          </a:xfrm>
          <a:prstGeom prst="rect">
            <a:avLst/>
          </a:prstGeom>
        </p:spPr>
        <p:txBody>
          <a:bodyPr anchor="ctr" anchorCtr="0">
            <a:normAutofit/>
          </a:bodyPr>
          <a:lstStyle>
            <a:lvl1pPr marL="0" indent="0" algn="l">
              <a:lnSpc>
                <a:spcPct val="100000"/>
              </a:lnSpc>
              <a:buNone/>
              <a:defRPr sz="2200" i="1" spc="-20" baseline="0">
                <a:solidFill>
                  <a:schemeClr val="bg1"/>
                </a:solidFill>
                <a:effectLs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Job Title, 10gen</a:t>
            </a:r>
          </a:p>
        </p:txBody>
      </p:sp>
      <p:sp>
        <p:nvSpPr>
          <p:cNvPr id="9" name="Text Placeholder 8"/>
          <p:cNvSpPr>
            <a:spLocks noGrp="1"/>
          </p:cNvSpPr>
          <p:nvPr userDrawn="1">
            <p:ph type="body" sz="quarter" idx="10" hasCustomPrompt="1"/>
          </p:nvPr>
        </p:nvSpPr>
        <p:spPr>
          <a:xfrm>
            <a:off x="628403" y="3857283"/>
            <a:ext cx="7898954" cy="383348"/>
          </a:xfrm>
          <a:prstGeom prst="rect">
            <a:avLst/>
          </a:prstGeom>
        </p:spPr>
        <p:txBody>
          <a:bodyPr tIns="0" bIns="0" anchor="b" anchorCtr="0"/>
          <a:lstStyle>
            <a:lvl1pPr marL="0" indent="0" algn="l">
              <a:lnSpc>
                <a:spcPct val="100000"/>
              </a:lnSpc>
              <a:spcBef>
                <a:spcPts val="0"/>
              </a:spcBef>
              <a:buNone/>
              <a:defRPr sz="3000" b="0" i="0" spc="-50" baseline="0">
                <a:solidFill>
                  <a:schemeClr val="bg1"/>
                </a:solidFill>
                <a:effectLst/>
              </a:defRPr>
            </a:lvl1pPr>
          </a:lstStyle>
          <a:p>
            <a:pPr>
              <a:lnSpc>
                <a:spcPts val="1840"/>
              </a:lnSpc>
            </a:pPr>
            <a:r>
              <a:rPr lang="en-US" dirty="0"/>
              <a:t>Speaker Name</a:t>
            </a:r>
          </a:p>
        </p:txBody>
      </p:sp>
      <p:sp>
        <p:nvSpPr>
          <p:cNvPr id="18" name="Text Placeholder 17"/>
          <p:cNvSpPr>
            <a:spLocks noGrp="1"/>
          </p:cNvSpPr>
          <p:nvPr>
            <p:ph type="body" sz="quarter" idx="12" hasCustomPrompt="1"/>
          </p:nvPr>
        </p:nvSpPr>
        <p:spPr>
          <a:xfrm>
            <a:off x="1178859" y="536115"/>
            <a:ext cx="7348498" cy="298170"/>
          </a:xfrm>
        </p:spPr>
        <p:txBody>
          <a:bodyPr anchor="b" anchorCtr="0"/>
          <a:lstStyle>
            <a:lvl1pPr marL="0" indent="0">
              <a:buNone/>
              <a:defRPr sz="2200" spc="0">
                <a:solidFill>
                  <a:schemeClr val="bg1"/>
                </a:solidFill>
              </a:defRPr>
            </a:lvl1pPr>
          </a:lstStyle>
          <a:p>
            <a:pPr lvl="0"/>
            <a:r>
              <a:rPr lang="en-US" dirty="0"/>
              <a:t>#</a:t>
            </a:r>
            <a:r>
              <a:rPr lang="en-US" dirty="0" err="1"/>
              <a:t>ConferenceHashTag</a:t>
            </a:r>
            <a:endParaRPr lang="en-US" dirty="0"/>
          </a:p>
        </p:txBody>
      </p:sp>
    </p:spTree>
    <p:extLst>
      <p:ext uri="{BB962C8B-B14F-4D97-AF65-F5344CB8AC3E}">
        <p14:creationId xmlns:p14="http://schemas.microsoft.com/office/powerpoint/2010/main" val="9192552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hoto Slide">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a:xfrm>
            <a:off x="4190116" y="6356350"/>
            <a:ext cx="4337241" cy="365125"/>
          </a:xfrm>
          <a:prstGeom prst="rect">
            <a:avLst/>
          </a:prstGeom>
        </p:spPr>
        <p:txBody>
          <a:bodyPr/>
          <a:lstStyle/>
          <a:p>
            <a:pPr algn="r"/>
            <a:r>
              <a:rPr lang="en-US"/>
              <a:t>Talk Title (abbreviated if necessary), Speaker</a:t>
            </a:r>
            <a:endParaRPr lang="en-US" dirty="0"/>
          </a:p>
        </p:txBody>
      </p:sp>
      <p:sp>
        <p:nvSpPr>
          <p:cNvPr id="7" name="Picture Placeholder 6"/>
          <p:cNvSpPr>
            <a:spLocks noGrp="1"/>
          </p:cNvSpPr>
          <p:nvPr>
            <p:ph type="pic" sz="quarter" idx="11"/>
          </p:nvPr>
        </p:nvSpPr>
        <p:spPr>
          <a:xfrm>
            <a:off x="0" y="1"/>
            <a:ext cx="9144000" cy="6171046"/>
          </a:xfrm>
        </p:spPr>
        <p:txBody>
          <a:bodyPr/>
          <a:lstStyle/>
          <a:p>
            <a:r>
              <a:rPr lang="en-US"/>
              <a:t>Drag picture to placeholder or click icon to add</a:t>
            </a:r>
          </a:p>
        </p:txBody>
      </p:sp>
      <p:sp>
        <p:nvSpPr>
          <p:cNvPr id="2" name="Title 1"/>
          <p:cNvSpPr>
            <a:spLocks noGrp="1"/>
          </p:cNvSpPr>
          <p:nvPr>
            <p:ph type="title"/>
          </p:nvPr>
        </p:nvSpPr>
        <p:spPr>
          <a:xfrm>
            <a:off x="628403" y="2998061"/>
            <a:ext cx="7898954" cy="1746659"/>
          </a:xfrm>
        </p:spPr>
        <p:txBody>
          <a:bodyPr/>
          <a:lstStyle>
            <a:lvl1pPr>
              <a:defRPr>
                <a:solidFill>
                  <a:srgbClr val="FFFFFF"/>
                </a:solidFill>
              </a:defRPr>
            </a:lvl1pPr>
          </a:lstStyle>
          <a:p>
            <a:r>
              <a:rPr lang="en-US"/>
              <a:t>Click to edit Master title style</a:t>
            </a:r>
            <a:endParaRPr lang="en-US" dirty="0"/>
          </a:p>
        </p:txBody>
      </p:sp>
      <p:sp>
        <p:nvSpPr>
          <p:cNvPr id="11" name="Rectangle 10"/>
          <p:cNvSpPr/>
          <p:nvPr userDrawn="1"/>
        </p:nvSpPr>
        <p:spPr>
          <a:xfrm>
            <a:off x="0" y="6165273"/>
            <a:ext cx="9144000" cy="692727"/>
          </a:xfrm>
          <a:prstGeom prst="rect">
            <a:avLst/>
          </a:prstGeom>
          <a:solidFill>
            <a:srgbClr val="3B291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2" name="Picture 11" descr="MongoDB_Logo_Knockout_RGB.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99244" y="6307869"/>
            <a:ext cx="1328113" cy="388063"/>
          </a:xfrm>
          <a:prstGeom prst="rect">
            <a:avLst/>
          </a:prstGeom>
        </p:spPr>
      </p:pic>
    </p:spTree>
    <p:extLst>
      <p:ext uri="{BB962C8B-B14F-4D97-AF65-F5344CB8AC3E}">
        <p14:creationId xmlns:p14="http://schemas.microsoft.com/office/powerpoint/2010/main" val="25057531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Title 1">
    <p:spTree>
      <p:nvGrpSpPr>
        <p:cNvPr id="1" name=""/>
        <p:cNvGrpSpPr/>
        <p:nvPr/>
      </p:nvGrpSpPr>
      <p:grpSpPr>
        <a:xfrm>
          <a:off x="0" y="0"/>
          <a:ext cx="0" cy="0"/>
          <a:chOff x="0" y="0"/>
          <a:chExt cx="0" cy="0"/>
        </a:xfrm>
      </p:grpSpPr>
      <p:sp>
        <p:nvSpPr>
          <p:cNvPr id="7" name="Rectangle 6"/>
          <p:cNvSpPr/>
          <p:nvPr userDrawn="1"/>
        </p:nvSpPr>
        <p:spPr>
          <a:xfrm>
            <a:off x="0" y="6165273"/>
            <a:ext cx="9144000" cy="692727"/>
          </a:xfrm>
          <a:prstGeom prst="rect">
            <a:avLst/>
          </a:prstGeom>
          <a:solidFill>
            <a:srgbClr val="3B291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Picture 5" descr="Tre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408021" y="0"/>
            <a:ext cx="4735979" cy="6858000"/>
          </a:xfrm>
          <a:prstGeom prst="rect">
            <a:avLst/>
          </a:prstGeom>
        </p:spPr>
      </p:pic>
      <p:pic>
        <p:nvPicPr>
          <p:cNvPr id="8" name="Picture 7" descr="MongoDB_Logo_Knockout_RGB.eps"/>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199244" y="6307869"/>
            <a:ext cx="1328113" cy="388063"/>
          </a:xfrm>
          <a:prstGeom prst="rect">
            <a:avLst/>
          </a:prstGeom>
        </p:spPr>
      </p:pic>
      <p:sp>
        <p:nvSpPr>
          <p:cNvPr id="2" name="Title 1"/>
          <p:cNvSpPr>
            <a:spLocks noGrp="1"/>
          </p:cNvSpPr>
          <p:nvPr>
            <p:ph type="title" hasCustomPrompt="1"/>
          </p:nvPr>
        </p:nvSpPr>
        <p:spPr>
          <a:xfrm>
            <a:off x="616857" y="1835588"/>
            <a:ext cx="7898954" cy="1812776"/>
          </a:xfrm>
        </p:spPr>
        <p:txBody>
          <a:bodyPr anchor="ctr">
            <a:normAutofit/>
          </a:bodyPr>
          <a:lstStyle>
            <a:lvl1pPr>
              <a:lnSpc>
                <a:spcPct val="90000"/>
              </a:lnSpc>
              <a:defRPr sz="4400" spc="-100">
                <a:solidFill>
                  <a:srgbClr val="FFFFFF"/>
                </a:solidFill>
                <a:effectLst/>
              </a:defRPr>
            </a:lvl1pPr>
          </a:lstStyle>
          <a:p>
            <a:pPr lvl="0"/>
            <a:r>
              <a:rPr lang="en-US" dirty="0"/>
              <a:t>Insert Section Title Here</a:t>
            </a:r>
          </a:p>
        </p:txBody>
      </p:sp>
    </p:spTree>
    <p:extLst>
      <p:ext uri="{BB962C8B-B14F-4D97-AF65-F5344CB8AC3E}">
        <p14:creationId xmlns:p14="http://schemas.microsoft.com/office/powerpoint/2010/main" val="16606519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Header + Code Demo">
    <p:spTree>
      <p:nvGrpSpPr>
        <p:cNvPr id="1" name=""/>
        <p:cNvGrpSpPr/>
        <p:nvPr/>
      </p:nvGrpSpPr>
      <p:grpSpPr>
        <a:xfrm>
          <a:off x="0" y="0"/>
          <a:ext cx="0" cy="0"/>
          <a:chOff x="0" y="0"/>
          <a:chExt cx="0" cy="0"/>
        </a:xfrm>
      </p:grpSpPr>
      <p:sp>
        <p:nvSpPr>
          <p:cNvPr id="3" name="Rectangle 2"/>
          <p:cNvSpPr/>
          <p:nvPr userDrawn="1"/>
        </p:nvSpPr>
        <p:spPr>
          <a:xfrm>
            <a:off x="0" y="0"/>
            <a:ext cx="9144000" cy="1405505"/>
          </a:xfrm>
          <a:prstGeom prst="rect">
            <a:avLst/>
          </a:prstGeom>
          <a:solidFill>
            <a:schemeClr val="bg2">
              <a:lumMod val="9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Content Placeholder 2"/>
          <p:cNvSpPr>
            <a:spLocks noGrp="1"/>
          </p:cNvSpPr>
          <p:nvPr>
            <p:ph idx="1" hasCustomPrompt="1"/>
          </p:nvPr>
        </p:nvSpPr>
        <p:spPr>
          <a:xfrm>
            <a:off x="628403" y="1652084"/>
            <a:ext cx="7887195" cy="4452399"/>
          </a:xfrm>
          <a:prstGeom prst="rect">
            <a:avLst/>
          </a:prstGeom>
        </p:spPr>
        <p:txBody>
          <a:bodyPr lIns="0" tIns="45720" rIns="0" bIns="0" anchor="t" anchorCtr="0"/>
          <a:lstStyle>
            <a:lvl1pPr marL="0" marR="0" indent="0" algn="l" defTabSz="457200" rtl="0" eaLnBrk="1" fontAlgn="auto" latinLnBrk="0" hangingPunct="1">
              <a:lnSpc>
                <a:spcPct val="90000"/>
              </a:lnSpc>
              <a:spcBef>
                <a:spcPts val="1272"/>
              </a:spcBef>
              <a:spcAft>
                <a:spcPts val="0"/>
              </a:spcAft>
              <a:buClr>
                <a:srgbClr val="0075BF"/>
              </a:buClr>
              <a:buSzPct val="85000"/>
              <a:buFont typeface="Arial"/>
              <a:buNone/>
              <a:tabLst/>
              <a:defRPr sz="1800" b="1" i="0" spc="50" baseline="0">
                <a:solidFill>
                  <a:schemeClr val="bg1"/>
                </a:solidFill>
                <a:latin typeface="Source Code Pro Semibold"/>
                <a:cs typeface="Lucida Console"/>
              </a:defRPr>
            </a:lvl1pPr>
            <a:lvl2pPr marL="457200" marR="0" indent="0" algn="l" defTabSz="457200" rtl="0" eaLnBrk="1" fontAlgn="auto" latinLnBrk="0" hangingPunct="1">
              <a:lnSpc>
                <a:spcPct val="100000"/>
              </a:lnSpc>
              <a:spcBef>
                <a:spcPts val="200"/>
              </a:spcBef>
              <a:spcAft>
                <a:spcPts val="0"/>
              </a:spcAft>
              <a:buClrTx/>
              <a:buSzTx/>
              <a:buFont typeface="Arial"/>
              <a:buNone/>
              <a:tabLst/>
              <a:defRPr/>
            </a:lvl2pPr>
          </a:lstStyle>
          <a:p>
            <a:pPr lvl="0"/>
            <a:r>
              <a:rPr lang="en-US" dirty="0"/>
              <a:t>Insert code here</a:t>
            </a:r>
          </a:p>
        </p:txBody>
      </p:sp>
      <p:sp>
        <p:nvSpPr>
          <p:cNvPr id="8" name="Title Placeholder 1"/>
          <p:cNvSpPr>
            <a:spLocks noGrp="1"/>
          </p:cNvSpPr>
          <p:nvPr>
            <p:ph type="title" hasCustomPrompt="1"/>
          </p:nvPr>
        </p:nvSpPr>
        <p:spPr>
          <a:xfrm>
            <a:off x="628403" y="336141"/>
            <a:ext cx="7898954" cy="851683"/>
          </a:xfrm>
          <a:prstGeom prst="rect">
            <a:avLst/>
          </a:prstGeom>
        </p:spPr>
        <p:txBody>
          <a:bodyPr vert="horz" lIns="0" tIns="0" rIns="0" bIns="0" rtlCol="0" anchor="ctr">
            <a:noAutofit/>
          </a:bodyPr>
          <a:lstStyle>
            <a:lvl1pPr>
              <a:defRPr sz="3600" baseline="0">
                <a:solidFill>
                  <a:srgbClr val="6BA342"/>
                </a:solidFill>
              </a:defRPr>
            </a:lvl1pPr>
          </a:lstStyle>
          <a:p>
            <a:r>
              <a:rPr lang="en-US" dirty="0"/>
              <a:t>Insert header here (2 lines max)</a:t>
            </a:r>
          </a:p>
        </p:txBody>
      </p:sp>
      <p:sp>
        <p:nvSpPr>
          <p:cNvPr id="7" name="Footer Placeholder 4"/>
          <p:cNvSpPr>
            <a:spLocks noGrp="1"/>
          </p:cNvSpPr>
          <p:nvPr>
            <p:ph type="ftr" sz="quarter" idx="3"/>
          </p:nvPr>
        </p:nvSpPr>
        <p:spPr>
          <a:xfrm>
            <a:off x="628403" y="6356350"/>
            <a:ext cx="4337241" cy="365125"/>
          </a:xfrm>
          <a:prstGeom prst="rect">
            <a:avLst/>
          </a:prstGeom>
        </p:spPr>
        <p:txBody>
          <a:bodyPr vert="horz" lIns="91440" tIns="45720" rIns="91440" bIns="45720" rtlCol="0" anchor="ctr"/>
          <a:lstStyle>
            <a:lvl1pPr algn="l">
              <a:defRPr sz="1200" b="0" i="1">
                <a:solidFill>
                  <a:schemeClr val="tx1">
                    <a:tint val="75000"/>
                  </a:schemeClr>
                </a:solidFill>
                <a:latin typeface="PT Sans"/>
                <a:cs typeface="PT Sans"/>
              </a:defRPr>
            </a:lvl1pPr>
          </a:lstStyle>
          <a:p>
            <a:r>
              <a:rPr lang="en-US" dirty="0"/>
              <a:t>Talk Title (abbreviated if necessary), Speaker</a:t>
            </a:r>
          </a:p>
        </p:txBody>
      </p:sp>
    </p:spTree>
    <p:extLst>
      <p:ext uri="{BB962C8B-B14F-4D97-AF65-F5344CB8AC3E}">
        <p14:creationId xmlns:p14="http://schemas.microsoft.com/office/powerpoint/2010/main" val="20968328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Header + Bullet Points">
    <p:spTree>
      <p:nvGrpSpPr>
        <p:cNvPr id="1" name=""/>
        <p:cNvGrpSpPr/>
        <p:nvPr/>
      </p:nvGrpSpPr>
      <p:grpSpPr>
        <a:xfrm>
          <a:off x="0" y="0"/>
          <a:ext cx="0" cy="0"/>
          <a:chOff x="0" y="0"/>
          <a:chExt cx="0" cy="0"/>
        </a:xfrm>
      </p:grpSpPr>
      <p:sp>
        <p:nvSpPr>
          <p:cNvPr id="11" name="Rectangle 10"/>
          <p:cNvSpPr/>
          <p:nvPr userDrawn="1"/>
        </p:nvSpPr>
        <p:spPr>
          <a:xfrm>
            <a:off x="0" y="6165273"/>
            <a:ext cx="9144000" cy="692727"/>
          </a:xfrm>
          <a:prstGeom prst="rect">
            <a:avLst/>
          </a:prstGeom>
          <a:solidFill>
            <a:srgbClr val="3B291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itle Placeholder 1"/>
          <p:cNvSpPr>
            <a:spLocks noGrp="1"/>
          </p:cNvSpPr>
          <p:nvPr>
            <p:ph type="title"/>
          </p:nvPr>
        </p:nvSpPr>
        <p:spPr>
          <a:xfrm>
            <a:off x="628403" y="336141"/>
            <a:ext cx="7898954" cy="851683"/>
          </a:xfrm>
          <a:prstGeom prst="rect">
            <a:avLst/>
          </a:prstGeom>
        </p:spPr>
        <p:txBody>
          <a:bodyPr vert="horz" lIns="0" tIns="0" rIns="0" bIns="0" rtlCol="0" anchor="ctr">
            <a:normAutofit/>
          </a:bodyPr>
          <a:lstStyle>
            <a:lvl1pPr>
              <a:defRPr sz="3600">
                <a:solidFill>
                  <a:srgbClr val="6BA342"/>
                </a:solidFill>
              </a:defRPr>
            </a:lvl1pPr>
          </a:lstStyle>
          <a:p>
            <a:r>
              <a:rPr lang="en-US" dirty="0"/>
              <a:t>Click to edit Master title style</a:t>
            </a:r>
          </a:p>
        </p:txBody>
      </p:sp>
      <p:sp>
        <p:nvSpPr>
          <p:cNvPr id="6" name="Text Placeholder 5"/>
          <p:cNvSpPr>
            <a:spLocks noGrp="1"/>
          </p:cNvSpPr>
          <p:nvPr>
            <p:ph type="body" sz="quarter" idx="11"/>
          </p:nvPr>
        </p:nvSpPr>
        <p:spPr>
          <a:xfrm>
            <a:off x="628650" y="1503680"/>
            <a:ext cx="7899400" cy="4371094"/>
          </a:xfrm>
        </p:spPr>
        <p:txBody>
          <a:bodyPr/>
          <a:lstStyle>
            <a:lvl1pPr>
              <a:defRPr sz="2800"/>
            </a:lvl1pPr>
            <a:lvl2pPr>
              <a:defRPr sz="2400"/>
            </a:lvl2pPr>
          </a:lstStyle>
          <a:p>
            <a:pPr lvl="0"/>
            <a:r>
              <a:rPr lang="en-US" dirty="0"/>
              <a:t>Click to edit Master text styles</a:t>
            </a:r>
          </a:p>
          <a:p>
            <a:pPr lvl="1"/>
            <a:r>
              <a:rPr lang="en-US" dirty="0"/>
              <a:t>Second level</a:t>
            </a:r>
          </a:p>
        </p:txBody>
      </p:sp>
      <p:sp>
        <p:nvSpPr>
          <p:cNvPr id="13" name="Footer Placeholder 4"/>
          <p:cNvSpPr>
            <a:spLocks noGrp="1"/>
          </p:cNvSpPr>
          <p:nvPr>
            <p:ph type="ftr" sz="quarter" idx="3"/>
          </p:nvPr>
        </p:nvSpPr>
        <p:spPr>
          <a:xfrm>
            <a:off x="628650" y="6356350"/>
            <a:ext cx="4337241" cy="365125"/>
          </a:xfrm>
          <a:prstGeom prst="rect">
            <a:avLst/>
          </a:prstGeom>
        </p:spPr>
        <p:txBody>
          <a:bodyPr vert="horz" lIns="91440" tIns="45720" rIns="91440" bIns="45720" rtlCol="0" anchor="ctr"/>
          <a:lstStyle>
            <a:lvl1pPr algn="l">
              <a:defRPr sz="1200" b="0" i="1">
                <a:solidFill>
                  <a:schemeClr val="tx1">
                    <a:tint val="75000"/>
                  </a:schemeClr>
                </a:solidFill>
                <a:latin typeface="PT Sans"/>
                <a:cs typeface="PT Sans"/>
              </a:defRPr>
            </a:lvl1pPr>
          </a:lstStyle>
          <a:p>
            <a:r>
              <a:rPr lang="en-US" dirty="0"/>
              <a:t>Talk Title (abbreviated if necessary), Speaker</a:t>
            </a:r>
          </a:p>
        </p:txBody>
      </p:sp>
      <p:pic>
        <p:nvPicPr>
          <p:cNvPr id="7" name="Picture 6" descr="MongoDB_Logo_Knockout_RGB.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99244" y="6307869"/>
            <a:ext cx="1328113" cy="388063"/>
          </a:xfrm>
          <a:prstGeom prst="rect">
            <a:avLst/>
          </a:prstGeom>
        </p:spPr>
      </p:pic>
    </p:spTree>
    <p:extLst>
      <p:ext uri="{BB962C8B-B14F-4D97-AF65-F5344CB8AC3E}">
        <p14:creationId xmlns:p14="http://schemas.microsoft.com/office/powerpoint/2010/main" val="1421588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Header + Paragraph">
    <p:spTree>
      <p:nvGrpSpPr>
        <p:cNvPr id="1" name=""/>
        <p:cNvGrpSpPr/>
        <p:nvPr/>
      </p:nvGrpSpPr>
      <p:grpSpPr>
        <a:xfrm>
          <a:off x="0" y="0"/>
          <a:ext cx="0" cy="0"/>
          <a:chOff x="0" y="0"/>
          <a:chExt cx="0" cy="0"/>
        </a:xfrm>
      </p:grpSpPr>
      <p:sp>
        <p:nvSpPr>
          <p:cNvPr id="9" name="Title Placeholder 1"/>
          <p:cNvSpPr>
            <a:spLocks noGrp="1"/>
          </p:cNvSpPr>
          <p:nvPr>
            <p:ph type="title"/>
          </p:nvPr>
        </p:nvSpPr>
        <p:spPr>
          <a:xfrm>
            <a:off x="628403" y="336141"/>
            <a:ext cx="7898954" cy="851683"/>
          </a:xfrm>
          <a:prstGeom prst="rect">
            <a:avLst/>
          </a:prstGeom>
        </p:spPr>
        <p:txBody>
          <a:bodyPr vert="horz" lIns="0" tIns="0" rIns="0" bIns="0" rtlCol="0" anchor="ctr">
            <a:normAutofit/>
          </a:bodyPr>
          <a:lstStyle>
            <a:lvl1pPr>
              <a:defRPr>
                <a:solidFill>
                  <a:srgbClr val="6BA342"/>
                </a:solidFill>
              </a:defRPr>
            </a:lvl1pPr>
          </a:lstStyle>
          <a:p>
            <a:r>
              <a:rPr lang="en-US" dirty="0"/>
              <a:t>Click to edit Master title style</a:t>
            </a:r>
          </a:p>
        </p:txBody>
      </p:sp>
      <p:sp>
        <p:nvSpPr>
          <p:cNvPr id="3" name="Text Placeholder 2"/>
          <p:cNvSpPr>
            <a:spLocks noGrp="1"/>
          </p:cNvSpPr>
          <p:nvPr>
            <p:ph type="body" sz="quarter" idx="12" hasCustomPrompt="1"/>
          </p:nvPr>
        </p:nvSpPr>
        <p:spPr>
          <a:xfrm>
            <a:off x="628650" y="1503680"/>
            <a:ext cx="7899400" cy="4371094"/>
          </a:xfrm>
        </p:spPr>
        <p:txBody>
          <a:bodyPr/>
          <a:lstStyle>
            <a:lvl1pPr marL="0" indent="0">
              <a:lnSpc>
                <a:spcPts val="3440"/>
              </a:lnSpc>
              <a:spcBef>
                <a:spcPts val="0"/>
              </a:spcBef>
              <a:spcAft>
                <a:spcPts val="1400"/>
              </a:spcAft>
              <a:buNone/>
              <a:defRPr sz="2800" spc="-90" baseline="0"/>
            </a:lvl1pPr>
          </a:lstStyle>
          <a:p>
            <a:pPr lvl="0"/>
            <a:r>
              <a:rPr lang="en-US" dirty="0"/>
              <a:t>Insert text here. </a:t>
            </a:r>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adipscing</a:t>
            </a:r>
            <a:r>
              <a:rPr lang="en-US" dirty="0"/>
              <a:t> </a:t>
            </a:r>
            <a:r>
              <a:rPr lang="en-US" dirty="0" err="1"/>
              <a:t>elit</a:t>
            </a:r>
            <a:r>
              <a:rPr lang="en-US" dirty="0"/>
              <a:t>.</a:t>
            </a:r>
          </a:p>
          <a:p>
            <a:pPr lvl="0"/>
            <a:r>
              <a:rPr lang="en-US" dirty="0" err="1"/>
              <a:t>Sed</a:t>
            </a:r>
            <a:r>
              <a:rPr lang="en-US" dirty="0"/>
              <a:t> dolor ante, </a:t>
            </a:r>
            <a:r>
              <a:rPr lang="en-US" dirty="0" err="1"/>
              <a:t>tincidunt</a:t>
            </a:r>
            <a:r>
              <a:rPr lang="en-US" dirty="0"/>
              <a:t> </a:t>
            </a:r>
            <a:r>
              <a:rPr lang="en-US" dirty="0" err="1"/>
              <a:t>consequat</a:t>
            </a:r>
            <a:r>
              <a:rPr lang="en-US" dirty="0"/>
              <a:t> </a:t>
            </a:r>
            <a:r>
              <a:rPr lang="en-US" dirty="0" err="1"/>
              <a:t>fringilla</a:t>
            </a:r>
            <a:r>
              <a:rPr lang="en-US" dirty="0"/>
              <a:t>, </a:t>
            </a:r>
            <a:r>
              <a:rPr lang="en-US" dirty="0" err="1"/>
              <a:t>portitor</a:t>
            </a:r>
            <a:r>
              <a:rPr lang="en-US" dirty="0"/>
              <a:t> id </a:t>
            </a:r>
            <a:r>
              <a:rPr lang="en-US" dirty="0" err="1"/>
              <a:t>libero</a:t>
            </a:r>
            <a:r>
              <a:rPr lang="en-US" dirty="0"/>
              <a:t>. </a:t>
            </a:r>
            <a:r>
              <a:rPr lang="en-US" dirty="0" err="1"/>
              <a:t>Fusce</a:t>
            </a:r>
            <a:r>
              <a:rPr lang="en-US" dirty="0"/>
              <a:t> non </a:t>
            </a:r>
            <a:r>
              <a:rPr lang="en-US" dirty="0" err="1"/>
              <a:t>lectus</a:t>
            </a:r>
            <a:r>
              <a:rPr lang="en-US" dirty="0"/>
              <a:t> </a:t>
            </a:r>
            <a:r>
              <a:rPr lang="en-US" dirty="0" err="1"/>
              <a:t>nisl</a:t>
            </a:r>
            <a:r>
              <a:rPr lang="en-US" dirty="0"/>
              <a:t>, </a:t>
            </a:r>
            <a:r>
              <a:rPr lang="en-US" dirty="0" err="1"/>
              <a:t>sed</a:t>
            </a:r>
            <a:r>
              <a:rPr lang="en-US" dirty="0"/>
              <a:t> </a:t>
            </a:r>
            <a:r>
              <a:rPr lang="en-US" dirty="0" err="1"/>
              <a:t>facilisis</a:t>
            </a:r>
            <a:r>
              <a:rPr lang="en-US" dirty="0"/>
              <a:t> </a:t>
            </a:r>
            <a:r>
              <a:rPr lang="en-US" dirty="0" err="1"/>
              <a:t>auge</a:t>
            </a:r>
            <a:r>
              <a:rPr lang="en-US" dirty="0"/>
              <a:t>.</a:t>
            </a:r>
          </a:p>
        </p:txBody>
      </p:sp>
      <p:sp>
        <p:nvSpPr>
          <p:cNvPr id="7" name="Rectangle 6"/>
          <p:cNvSpPr/>
          <p:nvPr userDrawn="1"/>
        </p:nvSpPr>
        <p:spPr>
          <a:xfrm>
            <a:off x="0" y="6165273"/>
            <a:ext cx="9144000" cy="692727"/>
          </a:xfrm>
          <a:prstGeom prst="rect">
            <a:avLst/>
          </a:prstGeom>
          <a:solidFill>
            <a:srgbClr val="3B291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Footer Placeholder 4"/>
          <p:cNvSpPr>
            <a:spLocks noGrp="1"/>
          </p:cNvSpPr>
          <p:nvPr>
            <p:ph type="ftr" sz="quarter" idx="3"/>
          </p:nvPr>
        </p:nvSpPr>
        <p:spPr>
          <a:xfrm>
            <a:off x="628650" y="6356350"/>
            <a:ext cx="4337241" cy="365125"/>
          </a:xfrm>
          <a:prstGeom prst="rect">
            <a:avLst/>
          </a:prstGeom>
        </p:spPr>
        <p:txBody>
          <a:bodyPr vert="horz" lIns="91440" tIns="45720" rIns="91440" bIns="45720" rtlCol="0" anchor="ctr"/>
          <a:lstStyle>
            <a:lvl1pPr algn="ctr">
              <a:defRPr sz="1200" b="0" i="1">
                <a:solidFill>
                  <a:schemeClr val="tx1">
                    <a:tint val="75000"/>
                  </a:schemeClr>
                </a:solidFill>
                <a:latin typeface="PT Sans"/>
                <a:cs typeface="PT Sans"/>
              </a:defRPr>
            </a:lvl1pPr>
          </a:lstStyle>
          <a:p>
            <a:pPr algn="l"/>
            <a:r>
              <a:rPr lang="en-US" dirty="0"/>
              <a:t>Talk Title (abbreviated if necessary), Speaker</a:t>
            </a:r>
          </a:p>
        </p:txBody>
      </p:sp>
      <p:pic>
        <p:nvPicPr>
          <p:cNvPr id="10" name="Picture 9" descr="MongoDB_Logo_Knockout_RGB.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99244" y="6307869"/>
            <a:ext cx="1328113" cy="388063"/>
          </a:xfrm>
          <a:prstGeom prst="rect">
            <a:avLst/>
          </a:prstGeom>
        </p:spPr>
      </p:pic>
    </p:spTree>
    <p:extLst>
      <p:ext uri="{BB962C8B-B14F-4D97-AF65-F5344CB8AC3E}">
        <p14:creationId xmlns:p14="http://schemas.microsoft.com/office/powerpoint/2010/main" val="8327069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icture + Caption (no header)">
    <p:spTree>
      <p:nvGrpSpPr>
        <p:cNvPr id="1" name=""/>
        <p:cNvGrpSpPr/>
        <p:nvPr/>
      </p:nvGrpSpPr>
      <p:grpSpPr>
        <a:xfrm>
          <a:off x="0" y="0"/>
          <a:ext cx="0" cy="0"/>
          <a:chOff x="0" y="0"/>
          <a:chExt cx="0" cy="0"/>
        </a:xfrm>
      </p:grpSpPr>
      <p:sp>
        <p:nvSpPr>
          <p:cNvPr id="4" name="Content Placeholder 3"/>
          <p:cNvSpPr>
            <a:spLocks noGrp="1"/>
          </p:cNvSpPr>
          <p:nvPr>
            <p:ph sz="quarter" idx="11" hasCustomPrompt="1"/>
          </p:nvPr>
        </p:nvSpPr>
        <p:spPr>
          <a:xfrm>
            <a:off x="628650" y="1344756"/>
            <a:ext cx="7899400" cy="4286885"/>
          </a:xfrm>
          <a:solidFill>
            <a:schemeClr val="bg2">
              <a:alpha val="23000"/>
            </a:schemeClr>
          </a:solidFill>
          <a:ln w="76200" cmpd="sng">
            <a:noFill/>
          </a:ln>
          <a:effectLst/>
        </p:spPr>
        <p:txBody>
          <a:bodyPr>
            <a:sp3d/>
          </a:bodyPr>
          <a:lstStyle>
            <a:lvl1pPr marL="0" indent="0">
              <a:buNone/>
              <a:defRPr baseline="0">
                <a:effectLst/>
              </a:defRPr>
            </a:lvl1pPr>
          </a:lstStyle>
          <a:p>
            <a:pPr lvl="0"/>
            <a:r>
              <a:rPr lang="en-US" dirty="0"/>
              <a:t>Insert Picture/Table/Chart Here</a:t>
            </a:r>
          </a:p>
        </p:txBody>
      </p:sp>
      <p:sp>
        <p:nvSpPr>
          <p:cNvPr id="10" name="Rectangle 9"/>
          <p:cNvSpPr/>
          <p:nvPr userDrawn="1"/>
        </p:nvSpPr>
        <p:spPr>
          <a:xfrm>
            <a:off x="0" y="6165273"/>
            <a:ext cx="9144000" cy="692727"/>
          </a:xfrm>
          <a:prstGeom prst="rect">
            <a:avLst/>
          </a:prstGeom>
          <a:solidFill>
            <a:srgbClr val="3B291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 name="Picture 6" descr="MongoDB_Logo_Knockout_RGB.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99244" y="6307869"/>
            <a:ext cx="1328113" cy="388063"/>
          </a:xfrm>
          <a:prstGeom prst="rect">
            <a:avLst/>
          </a:prstGeom>
        </p:spPr>
      </p:pic>
      <p:sp>
        <p:nvSpPr>
          <p:cNvPr id="8" name="Footer Placeholder 4"/>
          <p:cNvSpPr>
            <a:spLocks noGrp="1"/>
          </p:cNvSpPr>
          <p:nvPr>
            <p:ph type="ftr" sz="quarter" idx="3"/>
          </p:nvPr>
        </p:nvSpPr>
        <p:spPr>
          <a:xfrm>
            <a:off x="628650" y="6356350"/>
            <a:ext cx="4337241" cy="365125"/>
          </a:xfrm>
          <a:prstGeom prst="rect">
            <a:avLst/>
          </a:prstGeom>
        </p:spPr>
        <p:txBody>
          <a:bodyPr vert="horz" lIns="91440" tIns="45720" rIns="91440" bIns="45720" rtlCol="0" anchor="ctr"/>
          <a:lstStyle>
            <a:lvl1pPr algn="ctr">
              <a:defRPr sz="1200" b="0" i="1">
                <a:solidFill>
                  <a:schemeClr val="tx1">
                    <a:tint val="75000"/>
                  </a:schemeClr>
                </a:solidFill>
                <a:latin typeface="PT Sans"/>
                <a:cs typeface="PT Sans"/>
              </a:defRPr>
            </a:lvl1pPr>
          </a:lstStyle>
          <a:p>
            <a:pPr algn="l"/>
            <a:r>
              <a:rPr lang="en-US" dirty="0"/>
              <a:t>Talk Title (abbreviated if necessary), Speaker</a:t>
            </a:r>
          </a:p>
        </p:txBody>
      </p:sp>
      <p:sp>
        <p:nvSpPr>
          <p:cNvPr id="14" name="Title Placeholder 1"/>
          <p:cNvSpPr>
            <a:spLocks noGrp="1"/>
          </p:cNvSpPr>
          <p:nvPr>
            <p:ph type="title"/>
          </p:nvPr>
        </p:nvSpPr>
        <p:spPr>
          <a:xfrm>
            <a:off x="628403" y="336141"/>
            <a:ext cx="7898954" cy="851683"/>
          </a:xfrm>
          <a:prstGeom prst="rect">
            <a:avLst/>
          </a:prstGeom>
        </p:spPr>
        <p:txBody>
          <a:bodyPr vert="horz" lIns="0" tIns="0" rIns="0" bIns="0" rtlCol="0" anchor="ctr">
            <a:normAutofit/>
          </a:bodyPr>
          <a:lstStyle>
            <a:lvl1pPr>
              <a:defRPr sz="3600">
                <a:solidFill>
                  <a:srgbClr val="6BA342"/>
                </a:solidFill>
              </a:defRPr>
            </a:lvl1pPr>
          </a:lstStyle>
          <a:p>
            <a:r>
              <a:rPr lang="en-US" dirty="0"/>
              <a:t>Click to edit Master title style</a:t>
            </a:r>
          </a:p>
        </p:txBody>
      </p:sp>
    </p:spTree>
    <p:extLst>
      <p:ext uri="{BB962C8B-B14F-4D97-AF65-F5344CB8AC3E}">
        <p14:creationId xmlns:p14="http://schemas.microsoft.com/office/powerpoint/2010/main" val="19328232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
        <p:nvSpPr>
          <p:cNvPr id="6" name="Rectangle 5"/>
          <p:cNvSpPr/>
          <p:nvPr userDrawn="1"/>
        </p:nvSpPr>
        <p:spPr>
          <a:xfrm>
            <a:off x="0" y="6165273"/>
            <a:ext cx="9144000" cy="692727"/>
          </a:xfrm>
          <a:prstGeom prst="rect">
            <a:avLst/>
          </a:prstGeom>
          <a:solidFill>
            <a:srgbClr val="3B291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 name="Picture 4" descr="MongoDB_Logo_Knockout_RGB.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99244" y="6307869"/>
            <a:ext cx="1328113" cy="388063"/>
          </a:xfrm>
          <a:prstGeom prst="rect">
            <a:avLst/>
          </a:prstGeom>
        </p:spPr>
      </p:pic>
      <p:sp>
        <p:nvSpPr>
          <p:cNvPr id="7" name="Footer Placeholder 4"/>
          <p:cNvSpPr>
            <a:spLocks noGrp="1"/>
          </p:cNvSpPr>
          <p:nvPr>
            <p:ph type="ftr" sz="quarter" idx="3"/>
          </p:nvPr>
        </p:nvSpPr>
        <p:spPr>
          <a:xfrm>
            <a:off x="628650" y="6356350"/>
            <a:ext cx="4337241" cy="365125"/>
          </a:xfrm>
          <a:prstGeom prst="rect">
            <a:avLst/>
          </a:prstGeom>
        </p:spPr>
        <p:txBody>
          <a:bodyPr vert="horz" lIns="91440" tIns="45720" rIns="91440" bIns="45720" rtlCol="0" anchor="ctr"/>
          <a:lstStyle>
            <a:lvl1pPr algn="ctr">
              <a:defRPr sz="1200" b="0" i="1">
                <a:solidFill>
                  <a:schemeClr val="tx1">
                    <a:tint val="75000"/>
                  </a:schemeClr>
                </a:solidFill>
                <a:latin typeface="PT Sans"/>
                <a:cs typeface="PT Sans"/>
              </a:defRPr>
            </a:lvl1pPr>
          </a:lstStyle>
          <a:p>
            <a:pPr algn="l"/>
            <a:r>
              <a:rPr lang="en-US" dirty="0"/>
              <a:t>Talk Title (abbreviated if necessary), Speaker</a:t>
            </a:r>
          </a:p>
        </p:txBody>
      </p:sp>
    </p:spTree>
    <p:extLst>
      <p:ext uri="{BB962C8B-B14F-4D97-AF65-F5344CB8AC3E}">
        <p14:creationId xmlns:p14="http://schemas.microsoft.com/office/powerpoint/2010/main" val="36274563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tatement w/ Lead-in">
    <p:spTree>
      <p:nvGrpSpPr>
        <p:cNvPr id="1" name=""/>
        <p:cNvGrpSpPr/>
        <p:nvPr/>
      </p:nvGrpSpPr>
      <p:grpSpPr>
        <a:xfrm>
          <a:off x="0" y="0"/>
          <a:ext cx="0" cy="0"/>
          <a:chOff x="0" y="0"/>
          <a:chExt cx="0" cy="0"/>
        </a:xfrm>
      </p:grpSpPr>
      <p:sp>
        <p:nvSpPr>
          <p:cNvPr id="3" name="Text Placeholder 2"/>
          <p:cNvSpPr>
            <a:spLocks noGrp="1"/>
          </p:cNvSpPr>
          <p:nvPr>
            <p:ph type="body" sz="quarter" idx="13" hasCustomPrompt="1"/>
          </p:nvPr>
        </p:nvSpPr>
        <p:spPr>
          <a:xfrm>
            <a:off x="628650" y="1867624"/>
            <a:ext cx="7899400" cy="537881"/>
          </a:xfrm>
        </p:spPr>
        <p:txBody>
          <a:bodyPr anchor="ctr" anchorCtr="0"/>
          <a:lstStyle>
            <a:lvl1pPr marL="0" indent="0">
              <a:lnSpc>
                <a:spcPct val="100000"/>
              </a:lnSpc>
              <a:spcBef>
                <a:spcPts val="0"/>
              </a:spcBef>
              <a:buNone/>
              <a:defRPr sz="4800" i="0" spc="-100"/>
            </a:lvl1pPr>
          </a:lstStyle>
          <a:p>
            <a:pPr lvl="0"/>
            <a:r>
              <a:rPr lang="en-US" dirty="0"/>
              <a:t>XYZ is</a:t>
            </a:r>
          </a:p>
        </p:txBody>
      </p:sp>
      <p:sp>
        <p:nvSpPr>
          <p:cNvPr id="6" name="Text Placeholder 5"/>
          <p:cNvSpPr>
            <a:spLocks noGrp="1"/>
          </p:cNvSpPr>
          <p:nvPr>
            <p:ph type="body" sz="quarter" idx="14" hasCustomPrompt="1"/>
          </p:nvPr>
        </p:nvSpPr>
        <p:spPr>
          <a:xfrm>
            <a:off x="628650" y="2572914"/>
            <a:ext cx="7899400" cy="971206"/>
          </a:xfrm>
        </p:spPr>
        <p:txBody>
          <a:bodyPr anchor="t" anchorCtr="0"/>
          <a:lstStyle>
            <a:lvl1pPr marL="0" indent="0">
              <a:lnSpc>
                <a:spcPct val="100000"/>
              </a:lnSpc>
              <a:spcBef>
                <a:spcPts val="0"/>
              </a:spcBef>
              <a:buNone/>
              <a:defRPr sz="5400" b="1" i="0" baseline="0">
                <a:solidFill>
                  <a:srgbClr val="6BA342"/>
                </a:solidFill>
                <a:effectLst/>
              </a:defRPr>
            </a:lvl1pPr>
          </a:lstStyle>
          <a:p>
            <a:pPr lvl="0"/>
            <a:r>
              <a:rPr lang="en-US" dirty="0"/>
              <a:t>Insert text here</a:t>
            </a:r>
          </a:p>
        </p:txBody>
      </p:sp>
      <p:sp>
        <p:nvSpPr>
          <p:cNvPr id="7" name="Rectangle 6"/>
          <p:cNvSpPr/>
          <p:nvPr userDrawn="1"/>
        </p:nvSpPr>
        <p:spPr>
          <a:xfrm>
            <a:off x="0" y="6165273"/>
            <a:ext cx="9144000" cy="692727"/>
          </a:xfrm>
          <a:prstGeom prst="rect">
            <a:avLst/>
          </a:prstGeom>
          <a:solidFill>
            <a:srgbClr val="3B291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Footer Placeholder 4"/>
          <p:cNvSpPr>
            <a:spLocks noGrp="1"/>
          </p:cNvSpPr>
          <p:nvPr>
            <p:ph type="ftr" sz="quarter" idx="3"/>
          </p:nvPr>
        </p:nvSpPr>
        <p:spPr>
          <a:xfrm>
            <a:off x="628650" y="6356350"/>
            <a:ext cx="4337241" cy="365125"/>
          </a:xfrm>
          <a:prstGeom prst="rect">
            <a:avLst/>
          </a:prstGeom>
        </p:spPr>
        <p:txBody>
          <a:bodyPr vert="horz" lIns="91440" tIns="45720" rIns="91440" bIns="45720" rtlCol="0" anchor="ctr"/>
          <a:lstStyle>
            <a:lvl1pPr algn="ctr">
              <a:defRPr sz="1200" b="0" i="1">
                <a:solidFill>
                  <a:schemeClr val="tx1">
                    <a:tint val="75000"/>
                  </a:schemeClr>
                </a:solidFill>
                <a:latin typeface="PT Sans"/>
                <a:cs typeface="PT Sans"/>
              </a:defRPr>
            </a:lvl1pPr>
          </a:lstStyle>
          <a:p>
            <a:pPr algn="l"/>
            <a:r>
              <a:rPr lang="en-US" dirty="0"/>
              <a:t>Talk Title (abbreviated if necessary), Speaker</a:t>
            </a:r>
          </a:p>
        </p:txBody>
      </p:sp>
      <p:pic>
        <p:nvPicPr>
          <p:cNvPr id="13" name="Picture 12" descr="MongoDB_Logo_Knockout_RGB.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99244" y="6307869"/>
            <a:ext cx="1328113" cy="388063"/>
          </a:xfrm>
          <a:prstGeom prst="rect">
            <a:avLst/>
          </a:prstGeom>
        </p:spPr>
      </p:pic>
    </p:spTree>
    <p:extLst>
      <p:ext uri="{BB962C8B-B14F-4D97-AF65-F5344CB8AC3E}">
        <p14:creationId xmlns:p14="http://schemas.microsoft.com/office/powerpoint/2010/main" val="7304446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12" name="Text Placeholder 11"/>
          <p:cNvSpPr>
            <a:spLocks noGrp="1"/>
          </p:cNvSpPr>
          <p:nvPr>
            <p:ph type="body" sz="quarter" idx="12" hasCustomPrompt="1"/>
          </p:nvPr>
        </p:nvSpPr>
        <p:spPr>
          <a:xfrm>
            <a:off x="628650" y="4471035"/>
            <a:ext cx="7899400" cy="822325"/>
          </a:xfrm>
        </p:spPr>
        <p:txBody>
          <a:bodyPr/>
          <a:lstStyle>
            <a:lvl1pPr marL="0" indent="0">
              <a:buNone/>
              <a:defRPr sz="2200" i="1" baseline="0">
                <a:solidFill>
                  <a:schemeClr val="accent1"/>
                </a:solidFill>
              </a:defRPr>
            </a:lvl1pPr>
          </a:lstStyle>
          <a:p>
            <a:pPr lvl="0"/>
            <a:r>
              <a:rPr lang="en-US" dirty="0"/>
              <a:t>-Speaker, Position (if applicable), Company (if applicable)</a:t>
            </a:r>
          </a:p>
        </p:txBody>
      </p:sp>
      <p:sp>
        <p:nvSpPr>
          <p:cNvPr id="7" name="Text Placeholder 2"/>
          <p:cNvSpPr>
            <a:spLocks noGrp="1"/>
          </p:cNvSpPr>
          <p:nvPr>
            <p:ph type="body" sz="quarter" idx="13" hasCustomPrompt="1"/>
          </p:nvPr>
        </p:nvSpPr>
        <p:spPr>
          <a:xfrm>
            <a:off x="628650" y="721360"/>
            <a:ext cx="7899400" cy="3535680"/>
          </a:xfrm>
        </p:spPr>
        <p:txBody>
          <a:bodyPr anchor="t" anchorCtr="0"/>
          <a:lstStyle>
            <a:lvl1pPr marL="0" indent="0">
              <a:lnSpc>
                <a:spcPts val="3440"/>
              </a:lnSpc>
              <a:spcBef>
                <a:spcPts val="0"/>
              </a:spcBef>
              <a:spcAft>
                <a:spcPts val="1400"/>
              </a:spcAft>
              <a:buNone/>
              <a:defRPr sz="2800" spc="-90" baseline="0">
                <a:solidFill>
                  <a:schemeClr val="tx2">
                    <a:lumMod val="50000"/>
                  </a:schemeClr>
                </a:solidFill>
              </a:defRPr>
            </a:lvl1pPr>
          </a:lstStyle>
          <a:p>
            <a:pPr lvl="0"/>
            <a:r>
              <a:rPr lang="en-US" dirty="0"/>
              <a:t>Insert text here. </a:t>
            </a:r>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adipscing</a:t>
            </a:r>
            <a:r>
              <a:rPr lang="en-US" dirty="0"/>
              <a:t> </a:t>
            </a:r>
            <a:r>
              <a:rPr lang="en-US" dirty="0" err="1"/>
              <a:t>elit</a:t>
            </a:r>
            <a:r>
              <a:rPr lang="en-US" dirty="0"/>
              <a:t>. </a:t>
            </a:r>
            <a:r>
              <a:rPr lang="en-US" dirty="0" err="1"/>
              <a:t>Sed</a:t>
            </a:r>
            <a:r>
              <a:rPr lang="en-US" dirty="0"/>
              <a:t> dolor ante, </a:t>
            </a:r>
            <a:r>
              <a:rPr lang="en-US" dirty="0" err="1"/>
              <a:t>tincidunt</a:t>
            </a:r>
            <a:r>
              <a:rPr lang="en-US" dirty="0"/>
              <a:t> </a:t>
            </a:r>
            <a:r>
              <a:rPr lang="en-US" dirty="0" err="1"/>
              <a:t>consequat</a:t>
            </a:r>
            <a:r>
              <a:rPr lang="en-US" dirty="0"/>
              <a:t> </a:t>
            </a:r>
            <a:r>
              <a:rPr lang="en-US" dirty="0" err="1"/>
              <a:t>fringilla</a:t>
            </a:r>
            <a:r>
              <a:rPr lang="en-US" dirty="0"/>
              <a:t>, </a:t>
            </a:r>
            <a:r>
              <a:rPr lang="en-US" dirty="0" err="1"/>
              <a:t>portitor</a:t>
            </a:r>
            <a:r>
              <a:rPr lang="en-US" dirty="0"/>
              <a:t> id </a:t>
            </a:r>
            <a:r>
              <a:rPr lang="en-US" dirty="0" err="1"/>
              <a:t>libero</a:t>
            </a:r>
            <a:r>
              <a:rPr lang="en-US" dirty="0"/>
              <a:t>. </a:t>
            </a:r>
            <a:r>
              <a:rPr lang="en-US" dirty="0" err="1"/>
              <a:t>Fusce</a:t>
            </a:r>
            <a:r>
              <a:rPr lang="en-US" dirty="0"/>
              <a:t> non </a:t>
            </a:r>
            <a:r>
              <a:rPr lang="en-US" dirty="0" err="1"/>
              <a:t>lectus</a:t>
            </a:r>
            <a:r>
              <a:rPr lang="en-US" dirty="0"/>
              <a:t> </a:t>
            </a:r>
            <a:r>
              <a:rPr lang="en-US" dirty="0" err="1"/>
              <a:t>nisl</a:t>
            </a:r>
            <a:r>
              <a:rPr lang="en-US" dirty="0"/>
              <a:t>, </a:t>
            </a:r>
            <a:r>
              <a:rPr lang="en-US" dirty="0" err="1"/>
              <a:t>sed</a:t>
            </a:r>
            <a:r>
              <a:rPr lang="en-US" dirty="0"/>
              <a:t> </a:t>
            </a:r>
            <a:r>
              <a:rPr lang="en-US" dirty="0" err="1"/>
              <a:t>facilisis</a:t>
            </a:r>
            <a:r>
              <a:rPr lang="en-US" dirty="0"/>
              <a:t> </a:t>
            </a:r>
            <a:r>
              <a:rPr lang="en-US" dirty="0" err="1"/>
              <a:t>auge</a:t>
            </a:r>
            <a:r>
              <a:rPr lang="en-US" dirty="0"/>
              <a:t>.</a:t>
            </a:r>
          </a:p>
        </p:txBody>
      </p:sp>
      <p:sp>
        <p:nvSpPr>
          <p:cNvPr id="8" name="Rectangle 7"/>
          <p:cNvSpPr/>
          <p:nvPr userDrawn="1"/>
        </p:nvSpPr>
        <p:spPr>
          <a:xfrm>
            <a:off x="0" y="6165273"/>
            <a:ext cx="9144000" cy="692727"/>
          </a:xfrm>
          <a:prstGeom prst="rect">
            <a:avLst/>
          </a:prstGeom>
          <a:solidFill>
            <a:srgbClr val="3B291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Footer Placeholder 4"/>
          <p:cNvSpPr>
            <a:spLocks noGrp="1"/>
          </p:cNvSpPr>
          <p:nvPr>
            <p:ph type="ftr" sz="quarter" idx="3"/>
          </p:nvPr>
        </p:nvSpPr>
        <p:spPr>
          <a:xfrm>
            <a:off x="628650" y="6356350"/>
            <a:ext cx="4337241" cy="365125"/>
          </a:xfrm>
          <a:prstGeom prst="rect">
            <a:avLst/>
          </a:prstGeom>
        </p:spPr>
        <p:txBody>
          <a:bodyPr vert="horz" lIns="91440" tIns="45720" rIns="91440" bIns="45720" rtlCol="0" anchor="ctr"/>
          <a:lstStyle>
            <a:lvl1pPr algn="ctr">
              <a:defRPr sz="1200" b="0" i="1">
                <a:solidFill>
                  <a:schemeClr val="tx1">
                    <a:tint val="75000"/>
                  </a:schemeClr>
                </a:solidFill>
                <a:latin typeface="PT Sans"/>
                <a:cs typeface="PT Sans"/>
              </a:defRPr>
            </a:lvl1pPr>
          </a:lstStyle>
          <a:p>
            <a:pPr algn="l"/>
            <a:r>
              <a:rPr lang="en-US" dirty="0"/>
              <a:t>Talk Title (abbreviated if necessary), Speaker</a:t>
            </a:r>
          </a:p>
        </p:txBody>
      </p:sp>
      <p:pic>
        <p:nvPicPr>
          <p:cNvPr id="10" name="Picture 9" descr="MongoDB_Logo_Knockout_RGB.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99244" y="6307869"/>
            <a:ext cx="1328113" cy="388063"/>
          </a:xfrm>
          <a:prstGeom prst="rect">
            <a:avLst/>
          </a:prstGeom>
        </p:spPr>
      </p:pic>
    </p:spTree>
    <p:extLst>
      <p:ext uri="{BB962C8B-B14F-4D97-AF65-F5344CB8AC3E}">
        <p14:creationId xmlns:p14="http://schemas.microsoft.com/office/powerpoint/2010/main" val="38215299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403" y="336141"/>
            <a:ext cx="7898954" cy="851683"/>
          </a:xfrm>
          <a:prstGeom prst="rect">
            <a:avLst/>
          </a:prstGeom>
        </p:spPr>
        <p:txBody>
          <a:bodyPr vert="horz" lIns="0" tIns="0" rIns="0" bIns="0" rtlCol="0" anchor="ctr">
            <a:normAutofit/>
          </a:bodyPr>
          <a:lstStyle/>
          <a:p>
            <a:r>
              <a:rPr lang="en-US" dirty="0"/>
              <a:t>Insert header here (2 lines max)</a:t>
            </a:r>
          </a:p>
        </p:txBody>
      </p:sp>
      <p:sp>
        <p:nvSpPr>
          <p:cNvPr id="9" name="Text Placeholder 2"/>
          <p:cNvSpPr>
            <a:spLocks noGrp="1"/>
          </p:cNvSpPr>
          <p:nvPr>
            <p:ph type="body" idx="1"/>
          </p:nvPr>
        </p:nvSpPr>
        <p:spPr>
          <a:xfrm>
            <a:off x="628402" y="1509059"/>
            <a:ext cx="7898955" cy="4534647"/>
          </a:xfrm>
          <a:prstGeom prst="rect">
            <a:avLst/>
          </a:prstGeom>
        </p:spPr>
        <p:txBody>
          <a:bodyPr vert="horz" lIns="0" tIns="0" rIns="0" bIns="0" rtlCol="0">
            <a:noAutofit/>
          </a:bodyPr>
          <a:lstStyle/>
          <a:p>
            <a:pPr lvl="0"/>
            <a:r>
              <a:rPr lang="en-US" dirty="0"/>
              <a:t>First level </a:t>
            </a:r>
          </a:p>
          <a:p>
            <a:pPr lvl="1"/>
            <a:r>
              <a:rPr lang="en-US" dirty="0"/>
              <a:t>Second great level (USE NO MORE THAN 2 LEVELS!)</a:t>
            </a:r>
          </a:p>
        </p:txBody>
      </p:sp>
    </p:spTree>
    <p:extLst>
      <p:ext uri="{BB962C8B-B14F-4D97-AF65-F5344CB8AC3E}">
        <p14:creationId xmlns:p14="http://schemas.microsoft.com/office/powerpoint/2010/main" val="3047484585"/>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676" r:id="rId3"/>
    <p:sldLayoutId id="2147483650" r:id="rId4"/>
    <p:sldLayoutId id="2147483666" r:id="rId5"/>
    <p:sldLayoutId id="2147483670" r:id="rId6"/>
    <p:sldLayoutId id="2147483671" r:id="rId7"/>
    <p:sldLayoutId id="2147483672" r:id="rId8"/>
    <p:sldLayoutId id="2147483668" r:id="rId9"/>
    <p:sldLayoutId id="2147483677" r:id="rId10"/>
  </p:sldLayoutIdLst>
  <p:txStyles>
    <p:titleStyle>
      <a:lvl1pPr algn="l" defTabSz="457200" rtl="0" eaLnBrk="1" latinLnBrk="0" hangingPunct="1">
        <a:lnSpc>
          <a:spcPct val="90000"/>
        </a:lnSpc>
        <a:spcBef>
          <a:spcPct val="0"/>
        </a:spcBef>
        <a:buNone/>
        <a:defRPr sz="3600" b="1" i="0" kern="1200" cap="none" baseline="0">
          <a:solidFill>
            <a:schemeClr val="accent1"/>
          </a:solidFill>
          <a:latin typeface="PT Sans"/>
          <a:ea typeface="+mj-ea"/>
          <a:cs typeface="PT Sans"/>
        </a:defRPr>
      </a:lvl1pPr>
    </p:titleStyle>
    <p:bodyStyle>
      <a:lvl1pPr marL="256032" indent="-256032" algn="l" defTabSz="457200" rtl="0" eaLnBrk="1" latinLnBrk="0" hangingPunct="1">
        <a:lnSpc>
          <a:spcPts val="3540"/>
        </a:lnSpc>
        <a:spcBef>
          <a:spcPts val="1272"/>
        </a:spcBef>
        <a:buClr>
          <a:srgbClr val="6BA342"/>
        </a:buClr>
        <a:buSzPct val="85000"/>
        <a:buFont typeface="Arial"/>
        <a:buChar char="•"/>
        <a:defRPr sz="3000" kern="1200" spc="-100" baseline="0">
          <a:ln w="1905">
            <a:noFill/>
          </a:ln>
          <a:solidFill>
            <a:srgbClr val="625F5E"/>
          </a:solidFill>
          <a:latin typeface="PT Sans"/>
          <a:ea typeface="+mn-ea"/>
          <a:cs typeface="PT Sans"/>
        </a:defRPr>
      </a:lvl1pPr>
      <a:lvl2pPr marL="740664" indent="-256032" algn="l" defTabSz="457200" rtl="0" eaLnBrk="1" latinLnBrk="0" hangingPunct="1">
        <a:spcBef>
          <a:spcPts val="200"/>
        </a:spcBef>
        <a:buClr>
          <a:srgbClr val="6BA342"/>
        </a:buClr>
        <a:buSzPct val="90000"/>
        <a:buFont typeface="Arial"/>
        <a:buChar char="–"/>
        <a:defRPr sz="2400" kern="1200" spc="-100" baseline="0">
          <a:solidFill>
            <a:srgbClr val="625F5E"/>
          </a:solidFill>
          <a:latin typeface="PT Sans"/>
          <a:ea typeface="+mn-ea"/>
          <a:cs typeface="PT San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3" Type="http://schemas.openxmlformats.org/officeDocument/2006/relationships/image" Target="../media/image11.tmp"/><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4.xml"/><Relationship Id="rId5" Type="http://schemas.openxmlformats.org/officeDocument/2006/relationships/image" Target="../media/image15.png"/><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4.xml"/><Relationship Id="rId1" Type="http://schemas.openxmlformats.org/officeDocument/2006/relationships/tags" Target="../tags/tag1.xml"/><Relationship Id="rId4" Type="http://schemas.openxmlformats.org/officeDocument/2006/relationships/image" Target="../media/image22.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notesSlide" Target="../notesSlides/notesSlide30.xml"/><Relationship Id="rId7" Type="http://schemas.openxmlformats.org/officeDocument/2006/relationships/diagramColors" Target="../diagrams/colors1.xml"/><Relationship Id="rId2" Type="http://schemas.openxmlformats.org/officeDocument/2006/relationships/slideLayout" Target="../slideLayouts/slideLayout4.xml"/><Relationship Id="rId1" Type="http://schemas.openxmlformats.org/officeDocument/2006/relationships/tags" Target="../tags/tag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4.xml"/><Relationship Id="rId1" Type="http://schemas.openxmlformats.org/officeDocument/2006/relationships/tags" Target="../tags/tag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4.xml"/><Relationship Id="rId5" Type="http://schemas.openxmlformats.org/officeDocument/2006/relationships/image" Target="../media/image31.png"/><Relationship Id="rId4" Type="http://schemas.openxmlformats.org/officeDocument/2006/relationships/image" Target="../media/image30.png"/></Relationships>
</file>

<file path=ppt/slides/_rels/slide4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4.xml"/><Relationship Id="rId4" Type="http://schemas.openxmlformats.org/officeDocument/2006/relationships/image" Target="../media/image30.png"/></Relationships>
</file>

<file path=ppt/slides/_rels/slide4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emf"/><Relationship Id="rId1" Type="http://schemas.openxmlformats.org/officeDocument/2006/relationships/slideLayout" Target="../slideLayouts/slideLayout4.xml"/><Relationship Id="rId6" Type="http://schemas.openxmlformats.org/officeDocument/2006/relationships/image" Target="../media/image28.png"/><Relationship Id="rId5" Type="http://schemas.openxmlformats.org/officeDocument/2006/relationships/image" Target="../media/image34.png"/><Relationship Id="rId4" Type="http://schemas.openxmlformats.org/officeDocument/2006/relationships/image" Target="../media/image30.png"/></Relationships>
</file>

<file path=ppt/slides/_rels/slide4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4.xml"/><Relationship Id="rId4" Type="http://schemas.openxmlformats.org/officeDocument/2006/relationships/image" Target="../media/image30.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1"/>
          <p:cNvSpPr txBox="1">
            <a:spLocks/>
          </p:cNvSpPr>
          <p:nvPr/>
        </p:nvSpPr>
        <p:spPr>
          <a:xfrm>
            <a:off x="484929" y="4601850"/>
            <a:ext cx="7898954" cy="468106"/>
          </a:xfrm>
          <a:prstGeom prst="rect">
            <a:avLst/>
          </a:prstGeom>
        </p:spPr>
        <p:txBody>
          <a:bodyPr/>
          <a:lstStyle>
            <a:lvl1pPr marL="256032" indent="-256032" algn="l" defTabSz="457200" rtl="0" eaLnBrk="1" latinLnBrk="0" hangingPunct="1">
              <a:lnSpc>
                <a:spcPts val="3540"/>
              </a:lnSpc>
              <a:spcBef>
                <a:spcPts val="1272"/>
              </a:spcBef>
              <a:buClr>
                <a:srgbClr val="6BA342"/>
              </a:buClr>
              <a:buSzPct val="85000"/>
              <a:buFont typeface="Arial"/>
              <a:buChar char="•"/>
              <a:defRPr sz="3000" kern="1200" spc="-100" baseline="0">
                <a:ln w="1905">
                  <a:noFill/>
                </a:ln>
                <a:solidFill>
                  <a:srgbClr val="625F5E"/>
                </a:solidFill>
                <a:latin typeface="PT Sans"/>
                <a:ea typeface="+mn-ea"/>
                <a:cs typeface="PT Sans"/>
              </a:defRPr>
            </a:lvl1pPr>
            <a:lvl2pPr marL="740664" indent="-256032" algn="l" defTabSz="457200" rtl="0" eaLnBrk="1" latinLnBrk="0" hangingPunct="1">
              <a:spcBef>
                <a:spcPts val="200"/>
              </a:spcBef>
              <a:buClr>
                <a:srgbClr val="6BA342"/>
              </a:buClr>
              <a:buSzPct val="90000"/>
              <a:buFont typeface="Arial"/>
              <a:buChar char="–"/>
              <a:defRPr sz="2400" kern="1200" spc="-100" baseline="0">
                <a:solidFill>
                  <a:srgbClr val="625F5E"/>
                </a:solidFill>
                <a:latin typeface="PT Sans"/>
                <a:ea typeface="+mn-ea"/>
                <a:cs typeface="PT San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400" dirty="0">
                <a:solidFill>
                  <a:srgbClr val="3A281E"/>
                </a:solidFill>
              </a:rPr>
              <a:t>11/27/2017</a:t>
            </a:r>
          </a:p>
        </p:txBody>
      </p:sp>
      <p:sp>
        <p:nvSpPr>
          <p:cNvPr id="9" name="Text Placeholder 2"/>
          <p:cNvSpPr txBox="1">
            <a:spLocks/>
          </p:cNvSpPr>
          <p:nvPr/>
        </p:nvSpPr>
        <p:spPr>
          <a:xfrm>
            <a:off x="506554" y="4188379"/>
            <a:ext cx="7898954" cy="383348"/>
          </a:xfrm>
          <a:prstGeom prst="rect">
            <a:avLst/>
          </a:prstGeom>
        </p:spPr>
        <p:txBody>
          <a:bodyPr/>
          <a:lstStyle>
            <a:lvl1pPr marL="256032" indent="-256032" algn="l" defTabSz="457200" rtl="0" eaLnBrk="1" latinLnBrk="0" hangingPunct="1">
              <a:lnSpc>
                <a:spcPts val="3540"/>
              </a:lnSpc>
              <a:spcBef>
                <a:spcPts val="1272"/>
              </a:spcBef>
              <a:buClr>
                <a:srgbClr val="6BA342"/>
              </a:buClr>
              <a:buSzPct val="85000"/>
              <a:buFont typeface="Arial"/>
              <a:buChar char="•"/>
              <a:defRPr sz="3000" kern="1200" spc="-100" baseline="0">
                <a:ln w="1905">
                  <a:noFill/>
                </a:ln>
                <a:solidFill>
                  <a:srgbClr val="625F5E"/>
                </a:solidFill>
                <a:latin typeface="PT Sans"/>
                <a:ea typeface="+mn-ea"/>
                <a:cs typeface="PT Sans"/>
              </a:defRPr>
            </a:lvl1pPr>
            <a:lvl2pPr marL="740664" indent="-256032" algn="l" defTabSz="457200" rtl="0" eaLnBrk="1" latinLnBrk="0" hangingPunct="1">
              <a:spcBef>
                <a:spcPts val="200"/>
              </a:spcBef>
              <a:buClr>
                <a:srgbClr val="6BA342"/>
              </a:buClr>
              <a:buSzPct val="90000"/>
              <a:buFont typeface="Arial"/>
              <a:buChar char="–"/>
              <a:defRPr sz="2400" kern="1200" spc="-100" baseline="0">
                <a:solidFill>
                  <a:srgbClr val="625F5E"/>
                </a:solidFill>
                <a:latin typeface="PT Sans"/>
                <a:ea typeface="+mn-ea"/>
                <a:cs typeface="PT San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zh-CN" altLang="en-US" sz="2400" dirty="0">
                <a:solidFill>
                  <a:srgbClr val="3A281E"/>
                </a:solidFill>
              </a:rPr>
              <a:t>白春飞</a:t>
            </a:r>
            <a:endParaRPr lang="en-US" sz="2400" dirty="0">
              <a:solidFill>
                <a:srgbClr val="3A281E"/>
              </a:solidFill>
            </a:endParaRPr>
          </a:p>
        </p:txBody>
      </p:sp>
      <p:sp>
        <p:nvSpPr>
          <p:cNvPr id="10" name="Title 4"/>
          <p:cNvSpPr>
            <a:spLocks noGrp="1"/>
          </p:cNvSpPr>
          <p:nvPr>
            <p:ph type="title"/>
          </p:nvPr>
        </p:nvSpPr>
        <p:spPr>
          <a:xfrm>
            <a:off x="-968269" y="1888576"/>
            <a:ext cx="7898954" cy="1812775"/>
          </a:xfrm>
        </p:spPr>
        <p:txBody>
          <a:bodyPr>
            <a:normAutofit/>
          </a:bodyPr>
          <a:lstStyle/>
          <a:p>
            <a:pPr algn="ctr"/>
            <a:r>
              <a:rPr lang="en-US" altLang="zh-CN" dirty="0">
                <a:solidFill>
                  <a:srgbClr val="3A281E"/>
                </a:solidFill>
              </a:rPr>
              <a:t>The introduction of</a:t>
            </a:r>
            <a:br>
              <a:rPr lang="en-US" altLang="zh-CN" dirty="0">
                <a:solidFill>
                  <a:srgbClr val="3A281E"/>
                </a:solidFill>
              </a:rPr>
            </a:br>
            <a:r>
              <a:rPr lang="en-US" altLang="zh-CN" dirty="0">
                <a:solidFill>
                  <a:srgbClr val="3A281E"/>
                </a:solidFill>
              </a:rPr>
              <a:t>NoSQL</a:t>
            </a:r>
            <a:r>
              <a:rPr lang="zh-CN" altLang="en-US" dirty="0">
                <a:solidFill>
                  <a:srgbClr val="3A281E"/>
                </a:solidFill>
              </a:rPr>
              <a:t> </a:t>
            </a:r>
            <a:r>
              <a:rPr lang="en-US" altLang="zh-CN" dirty="0">
                <a:solidFill>
                  <a:srgbClr val="3A281E"/>
                </a:solidFill>
              </a:rPr>
              <a:t>and</a:t>
            </a:r>
            <a:r>
              <a:rPr lang="zh-CN" altLang="en-US" dirty="0">
                <a:solidFill>
                  <a:srgbClr val="3A281E"/>
                </a:solidFill>
              </a:rPr>
              <a:t> </a:t>
            </a:r>
            <a:r>
              <a:rPr lang="en-US" dirty="0">
                <a:solidFill>
                  <a:srgbClr val="3A281E"/>
                </a:solidFill>
              </a:rPr>
              <a:t>MongoDB</a:t>
            </a:r>
            <a:endParaRPr lang="en-US" dirty="0">
              <a:solidFill>
                <a:srgbClr val="3A281E"/>
              </a:solidFill>
              <a:latin typeface="儷黑 Pro"/>
              <a:ea typeface="儷黑 Pro"/>
              <a:cs typeface="儷黑 Pro"/>
            </a:endParaRPr>
          </a:p>
        </p:txBody>
      </p:sp>
      <p:sp>
        <p:nvSpPr>
          <p:cNvPr id="11" name="TextBox 10"/>
          <p:cNvSpPr txBox="1"/>
          <p:nvPr/>
        </p:nvSpPr>
        <p:spPr>
          <a:xfrm>
            <a:off x="745449" y="726089"/>
            <a:ext cx="184666"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398354918"/>
      </p:ext>
    </p:extLst>
  </p:cSld>
  <p:clrMapOvr>
    <a:masterClrMapping/>
  </p:clrMapOvr>
  <mc:AlternateContent xmlns:mc="http://schemas.openxmlformats.org/markup-compatibility/2006" xmlns:p14="http://schemas.microsoft.com/office/powerpoint/2010/main">
    <mc:Choice Requires="p14">
      <p:transition spd="slow" p14:dur="2000" advTm="10822"/>
    </mc:Choice>
    <mc:Fallback xmlns="">
      <p:transition xmlns:p14="http://schemas.microsoft.com/office/powerpoint/2010/main" spd="slow" advTm="10822"/>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extBox 55">
            <a:extLst>
              <a:ext uri="{FF2B5EF4-FFF2-40B4-BE49-F238E27FC236}">
                <a16:creationId xmlns:a16="http://schemas.microsoft.com/office/drawing/2014/main" id="{DA1F5390-C8AD-4E42-ABA8-186EF5718E8B}"/>
              </a:ext>
            </a:extLst>
          </p:cNvPr>
          <p:cNvSpPr txBox="1"/>
          <p:nvPr/>
        </p:nvSpPr>
        <p:spPr>
          <a:xfrm>
            <a:off x="2536080" y="6160528"/>
            <a:ext cx="4071840" cy="456839"/>
          </a:xfrm>
          <a:prstGeom prst="rect">
            <a:avLst/>
          </a:prstGeom>
          <a:noFill/>
        </p:spPr>
        <p:txBody>
          <a:bodyPr wrap="none" rtlCol="0">
            <a:noAutofit/>
          </a:bodyPr>
          <a:lstStyle/>
          <a:p>
            <a:pPr algn="ctr"/>
            <a:r>
              <a:rPr lang="en-US" sz="2400" b="1" dirty="0">
                <a:solidFill>
                  <a:srgbClr val="517B38"/>
                </a:solidFill>
                <a:latin typeface="Arial"/>
                <a:cs typeface="Arial"/>
              </a:rPr>
              <a:t>Relational + NoSQL</a:t>
            </a:r>
            <a:endParaRPr lang="en-US" sz="2400" b="1" i="1" dirty="0">
              <a:solidFill>
                <a:srgbClr val="517B38"/>
              </a:solidFill>
              <a:latin typeface="Arial"/>
              <a:cs typeface="Arial"/>
            </a:endParaRPr>
          </a:p>
        </p:txBody>
      </p:sp>
      <p:sp>
        <p:nvSpPr>
          <p:cNvPr id="48" name="Title 1">
            <a:extLst>
              <a:ext uri="{FF2B5EF4-FFF2-40B4-BE49-F238E27FC236}">
                <a16:creationId xmlns:a16="http://schemas.microsoft.com/office/drawing/2014/main" id="{D007243F-0C11-4E2C-A6BE-AE81B1D87224}"/>
              </a:ext>
            </a:extLst>
          </p:cNvPr>
          <p:cNvSpPr>
            <a:spLocks noGrp="1"/>
          </p:cNvSpPr>
          <p:nvPr>
            <p:ph type="title"/>
          </p:nvPr>
        </p:nvSpPr>
        <p:spPr>
          <a:xfrm>
            <a:off x="341851" y="-3996"/>
            <a:ext cx="9994900" cy="1143000"/>
          </a:xfrm>
        </p:spPr>
        <p:txBody>
          <a:bodyPr>
            <a:normAutofit/>
          </a:bodyPr>
          <a:lstStyle/>
          <a:p>
            <a:r>
              <a:rPr lang="en-US" altLang="zh-CN" dirty="0"/>
              <a:t>MongoDB </a:t>
            </a:r>
            <a:r>
              <a:rPr lang="zh-CN" altLang="en-US" dirty="0"/>
              <a:t>简介</a:t>
            </a:r>
            <a:br>
              <a:rPr lang="zh-CN" altLang="en-US" dirty="0"/>
            </a:br>
            <a:endParaRPr lang="en-US" sz="3200" dirty="0"/>
          </a:p>
        </p:txBody>
      </p:sp>
      <p:sp>
        <p:nvSpPr>
          <p:cNvPr id="3" name="文本框 2">
            <a:extLst>
              <a:ext uri="{FF2B5EF4-FFF2-40B4-BE49-F238E27FC236}">
                <a16:creationId xmlns:a16="http://schemas.microsoft.com/office/drawing/2014/main" id="{E89C14AA-D8C5-4150-B863-CA5A74D883B1}"/>
              </a:ext>
            </a:extLst>
          </p:cNvPr>
          <p:cNvSpPr txBox="1"/>
          <p:nvPr/>
        </p:nvSpPr>
        <p:spPr>
          <a:xfrm>
            <a:off x="749300" y="1473200"/>
            <a:ext cx="7950200" cy="2677656"/>
          </a:xfrm>
          <a:prstGeom prst="rect">
            <a:avLst/>
          </a:prstGeom>
          <a:noFill/>
        </p:spPr>
        <p:txBody>
          <a:bodyPr wrap="square" rtlCol="0">
            <a:spAutoFit/>
          </a:bodyPr>
          <a:lstStyle/>
          <a:p>
            <a:r>
              <a:rPr lang="en-US" altLang="zh-CN" sz="2800" dirty="0"/>
              <a:t>MongoDB </a:t>
            </a:r>
            <a:r>
              <a:rPr lang="zh-CN" altLang="en-US" sz="2800" dirty="0"/>
              <a:t>是一个基于分布式文件存储的数据库。由 </a:t>
            </a:r>
            <a:r>
              <a:rPr lang="en-US" altLang="zh-CN" sz="2800" dirty="0"/>
              <a:t>C++ </a:t>
            </a:r>
            <a:r>
              <a:rPr lang="zh-CN" altLang="en-US" sz="2800" dirty="0"/>
              <a:t>语言编写。旨在为 </a:t>
            </a:r>
            <a:r>
              <a:rPr lang="en-US" altLang="zh-CN" sz="2800" dirty="0"/>
              <a:t>WEB </a:t>
            </a:r>
            <a:r>
              <a:rPr lang="zh-CN" altLang="en-US" sz="2800" dirty="0"/>
              <a:t>应用提供可扩展的高性能数据存储解决方案。</a:t>
            </a:r>
          </a:p>
          <a:p>
            <a:r>
              <a:rPr lang="en-US" altLang="zh-CN" sz="2800" dirty="0"/>
              <a:t>MongoDB </a:t>
            </a:r>
            <a:r>
              <a:rPr lang="zh-CN" altLang="en-US" sz="2800" dirty="0"/>
              <a:t>是一个介于关系数据库和非关系数据库之间的产品，是非关系数据库当中功能最丰富，最像关系数据库的。</a:t>
            </a:r>
          </a:p>
        </p:txBody>
      </p:sp>
    </p:spTree>
    <p:extLst>
      <p:ext uri="{BB962C8B-B14F-4D97-AF65-F5344CB8AC3E}">
        <p14:creationId xmlns:p14="http://schemas.microsoft.com/office/powerpoint/2010/main" val="3680635146"/>
      </p:ext>
    </p:extLst>
  </p:cSld>
  <p:clrMapOvr>
    <a:masterClrMapping/>
  </p:clrMapOvr>
  <mc:AlternateContent xmlns:mc="http://schemas.openxmlformats.org/markup-compatibility/2006" xmlns:p14="http://schemas.microsoft.com/office/powerpoint/2010/main">
    <mc:Choice Requires="p14">
      <p:transition spd="slow" p14:dur="2000" advTm="8796"/>
    </mc:Choice>
    <mc:Fallback xmlns="">
      <p:transition xmlns:p14="http://schemas.microsoft.com/office/powerpoint/2010/main" spd="slow" advTm="879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10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extBox 55">
            <a:extLst>
              <a:ext uri="{FF2B5EF4-FFF2-40B4-BE49-F238E27FC236}">
                <a16:creationId xmlns:a16="http://schemas.microsoft.com/office/drawing/2014/main" id="{DA1F5390-C8AD-4E42-ABA8-186EF5718E8B}"/>
              </a:ext>
            </a:extLst>
          </p:cNvPr>
          <p:cNvSpPr txBox="1"/>
          <p:nvPr/>
        </p:nvSpPr>
        <p:spPr>
          <a:xfrm>
            <a:off x="2536080" y="6160528"/>
            <a:ext cx="4071840" cy="456839"/>
          </a:xfrm>
          <a:prstGeom prst="rect">
            <a:avLst/>
          </a:prstGeom>
          <a:noFill/>
        </p:spPr>
        <p:txBody>
          <a:bodyPr wrap="none" rtlCol="0">
            <a:noAutofit/>
          </a:bodyPr>
          <a:lstStyle/>
          <a:p>
            <a:pPr algn="ctr"/>
            <a:r>
              <a:rPr lang="en-US" sz="2400" b="1" dirty="0">
                <a:solidFill>
                  <a:srgbClr val="517B38"/>
                </a:solidFill>
                <a:latin typeface="Arial"/>
                <a:cs typeface="Arial"/>
              </a:rPr>
              <a:t>Relational + NoSQL</a:t>
            </a:r>
            <a:endParaRPr lang="en-US" sz="2400" b="1" i="1" dirty="0">
              <a:solidFill>
                <a:srgbClr val="517B38"/>
              </a:solidFill>
              <a:latin typeface="Arial"/>
              <a:cs typeface="Arial"/>
            </a:endParaRPr>
          </a:p>
        </p:txBody>
      </p:sp>
      <p:sp>
        <p:nvSpPr>
          <p:cNvPr id="48" name="Title 1">
            <a:extLst>
              <a:ext uri="{FF2B5EF4-FFF2-40B4-BE49-F238E27FC236}">
                <a16:creationId xmlns:a16="http://schemas.microsoft.com/office/drawing/2014/main" id="{D007243F-0C11-4E2C-A6BE-AE81B1D87224}"/>
              </a:ext>
            </a:extLst>
          </p:cNvPr>
          <p:cNvSpPr>
            <a:spLocks noGrp="1"/>
          </p:cNvSpPr>
          <p:nvPr>
            <p:ph type="title"/>
          </p:nvPr>
        </p:nvSpPr>
        <p:spPr>
          <a:xfrm>
            <a:off x="341851" y="-3996"/>
            <a:ext cx="9994900" cy="1143000"/>
          </a:xfrm>
        </p:spPr>
        <p:txBody>
          <a:bodyPr>
            <a:normAutofit/>
          </a:bodyPr>
          <a:lstStyle/>
          <a:p>
            <a:r>
              <a:rPr lang="en-US" altLang="zh-CN" dirty="0"/>
              <a:t>Feature</a:t>
            </a:r>
            <a:br>
              <a:rPr lang="zh-CN" altLang="en-US" dirty="0"/>
            </a:br>
            <a:endParaRPr lang="en-US" sz="3200" dirty="0"/>
          </a:p>
        </p:txBody>
      </p:sp>
      <p:sp>
        <p:nvSpPr>
          <p:cNvPr id="3" name="文本框 2">
            <a:extLst>
              <a:ext uri="{FF2B5EF4-FFF2-40B4-BE49-F238E27FC236}">
                <a16:creationId xmlns:a16="http://schemas.microsoft.com/office/drawing/2014/main" id="{E89C14AA-D8C5-4150-B863-CA5A74D883B1}"/>
              </a:ext>
            </a:extLst>
          </p:cNvPr>
          <p:cNvSpPr txBox="1"/>
          <p:nvPr/>
        </p:nvSpPr>
        <p:spPr>
          <a:xfrm>
            <a:off x="749300" y="1473200"/>
            <a:ext cx="7950200" cy="4401205"/>
          </a:xfrm>
          <a:prstGeom prst="rect">
            <a:avLst/>
          </a:prstGeom>
          <a:noFill/>
        </p:spPr>
        <p:txBody>
          <a:bodyPr wrap="square" rtlCol="0">
            <a:spAutoFit/>
          </a:bodyPr>
          <a:lstStyle/>
          <a:p>
            <a:pPr marL="457200" indent="-457200" latinLnBrk="1">
              <a:buFont typeface="Arial" panose="020B0604020202020204" pitchFamily="34" charset="0"/>
              <a:buChar char="•"/>
            </a:pPr>
            <a:r>
              <a:rPr lang="en-US" altLang="zh-CN" sz="2800" dirty="0"/>
              <a:t>MongoDB</a:t>
            </a:r>
            <a:r>
              <a:rPr lang="zh-CN" altLang="en-US" sz="2800" dirty="0"/>
              <a:t>的提供了一个面向文档存储，操作起来比较简单和容易。</a:t>
            </a:r>
          </a:p>
          <a:p>
            <a:pPr marL="457200" indent="-457200" latinLnBrk="1">
              <a:buFont typeface="Arial" panose="020B0604020202020204" pitchFamily="34" charset="0"/>
              <a:buChar char="•"/>
            </a:pPr>
            <a:r>
              <a:rPr lang="zh-CN" altLang="en-US" sz="2800" dirty="0"/>
              <a:t>你可以在</a:t>
            </a:r>
            <a:r>
              <a:rPr lang="en-US" altLang="zh-CN" sz="2800" dirty="0"/>
              <a:t>MongoDB</a:t>
            </a:r>
            <a:r>
              <a:rPr lang="zh-CN" altLang="en-US" sz="2800" dirty="0"/>
              <a:t>记录中设置任何属性的索引 </a:t>
            </a:r>
            <a:r>
              <a:rPr lang="en-US" altLang="zh-CN" sz="2800" dirty="0"/>
              <a:t>(</a:t>
            </a:r>
            <a:r>
              <a:rPr lang="zh-CN" altLang="en-US" sz="2800" dirty="0"/>
              <a:t>如：</a:t>
            </a:r>
            <a:r>
              <a:rPr lang="en-US" altLang="zh-CN" sz="2800" dirty="0"/>
              <a:t>FirstName="</a:t>
            </a:r>
            <a:r>
              <a:rPr lang="en-US" altLang="zh-CN" sz="2800" dirty="0" err="1"/>
              <a:t>Sameer",Address</a:t>
            </a:r>
            <a:r>
              <a:rPr lang="en-US" altLang="zh-CN" sz="2800" dirty="0"/>
              <a:t>="8 Gandhi Road")</a:t>
            </a:r>
            <a:r>
              <a:rPr lang="zh-CN" altLang="en-US" sz="2800" dirty="0"/>
              <a:t>来实现更快的排序。</a:t>
            </a:r>
          </a:p>
          <a:p>
            <a:pPr marL="457200" indent="-457200" latinLnBrk="1">
              <a:buFont typeface="Arial" panose="020B0604020202020204" pitchFamily="34" charset="0"/>
              <a:buChar char="•"/>
            </a:pPr>
            <a:r>
              <a:rPr lang="zh-CN" altLang="en-US" sz="2800" dirty="0"/>
              <a:t>你可以通过本地或者网络创建数据镜像，这使得</a:t>
            </a:r>
            <a:r>
              <a:rPr lang="en-US" altLang="zh-CN" sz="2800" dirty="0"/>
              <a:t>MongoDB</a:t>
            </a:r>
            <a:r>
              <a:rPr lang="zh-CN" altLang="en-US" sz="2800" dirty="0"/>
              <a:t>有更强的扩展性。</a:t>
            </a:r>
          </a:p>
          <a:p>
            <a:pPr marL="457200" indent="-457200" latinLnBrk="1">
              <a:buFont typeface="Arial" panose="020B0604020202020204" pitchFamily="34" charset="0"/>
              <a:buChar char="•"/>
            </a:pPr>
            <a:r>
              <a:rPr lang="zh-CN" altLang="en-US" sz="2800" dirty="0"/>
              <a:t>如果负载的增加（需要更多的存储空间和更强的处理能力） ，它可以分布在计算机网络中的其他节点上这就是所谓的分片。</a:t>
            </a:r>
          </a:p>
        </p:txBody>
      </p:sp>
    </p:spTree>
    <p:extLst>
      <p:ext uri="{BB962C8B-B14F-4D97-AF65-F5344CB8AC3E}">
        <p14:creationId xmlns:p14="http://schemas.microsoft.com/office/powerpoint/2010/main" val="1070056425"/>
      </p:ext>
    </p:extLst>
  </p:cSld>
  <p:clrMapOvr>
    <a:masterClrMapping/>
  </p:clrMapOvr>
  <mc:AlternateContent xmlns:mc="http://schemas.openxmlformats.org/markup-compatibility/2006" xmlns:p14="http://schemas.microsoft.com/office/powerpoint/2010/main">
    <mc:Choice Requires="p14">
      <p:transition spd="slow" p14:dur="2000" advTm="8796"/>
    </mc:Choice>
    <mc:Fallback xmlns="">
      <p:transition xmlns:p14="http://schemas.microsoft.com/office/powerpoint/2010/main" spd="slow" advTm="879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10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extBox 55">
            <a:extLst>
              <a:ext uri="{FF2B5EF4-FFF2-40B4-BE49-F238E27FC236}">
                <a16:creationId xmlns:a16="http://schemas.microsoft.com/office/drawing/2014/main" id="{DA1F5390-C8AD-4E42-ABA8-186EF5718E8B}"/>
              </a:ext>
            </a:extLst>
          </p:cNvPr>
          <p:cNvSpPr txBox="1"/>
          <p:nvPr/>
        </p:nvSpPr>
        <p:spPr>
          <a:xfrm>
            <a:off x="2536080" y="6160528"/>
            <a:ext cx="4071840" cy="456839"/>
          </a:xfrm>
          <a:prstGeom prst="rect">
            <a:avLst/>
          </a:prstGeom>
          <a:noFill/>
        </p:spPr>
        <p:txBody>
          <a:bodyPr wrap="none" rtlCol="0">
            <a:noAutofit/>
          </a:bodyPr>
          <a:lstStyle/>
          <a:p>
            <a:pPr algn="ctr"/>
            <a:r>
              <a:rPr lang="en-US" sz="2400" b="1" dirty="0">
                <a:solidFill>
                  <a:srgbClr val="517B38"/>
                </a:solidFill>
                <a:latin typeface="Arial"/>
                <a:cs typeface="Arial"/>
              </a:rPr>
              <a:t>Relational + NoSQL</a:t>
            </a:r>
            <a:endParaRPr lang="en-US" sz="2400" b="1" i="1" dirty="0">
              <a:solidFill>
                <a:srgbClr val="517B38"/>
              </a:solidFill>
              <a:latin typeface="Arial"/>
              <a:cs typeface="Arial"/>
            </a:endParaRPr>
          </a:p>
        </p:txBody>
      </p:sp>
      <p:sp>
        <p:nvSpPr>
          <p:cNvPr id="48" name="Title 1">
            <a:extLst>
              <a:ext uri="{FF2B5EF4-FFF2-40B4-BE49-F238E27FC236}">
                <a16:creationId xmlns:a16="http://schemas.microsoft.com/office/drawing/2014/main" id="{D007243F-0C11-4E2C-A6BE-AE81B1D87224}"/>
              </a:ext>
            </a:extLst>
          </p:cNvPr>
          <p:cNvSpPr>
            <a:spLocks noGrp="1"/>
          </p:cNvSpPr>
          <p:nvPr>
            <p:ph type="title"/>
          </p:nvPr>
        </p:nvSpPr>
        <p:spPr>
          <a:xfrm>
            <a:off x="341851" y="-3996"/>
            <a:ext cx="9994900" cy="1143000"/>
          </a:xfrm>
        </p:spPr>
        <p:txBody>
          <a:bodyPr>
            <a:normAutofit/>
          </a:bodyPr>
          <a:lstStyle/>
          <a:p>
            <a:r>
              <a:rPr lang="en-US" altLang="zh-CN" dirty="0"/>
              <a:t>Feature</a:t>
            </a:r>
            <a:br>
              <a:rPr lang="zh-CN" altLang="en-US" dirty="0"/>
            </a:br>
            <a:endParaRPr lang="en-US" sz="3200" dirty="0"/>
          </a:p>
        </p:txBody>
      </p:sp>
      <p:sp>
        <p:nvSpPr>
          <p:cNvPr id="3" name="文本框 2">
            <a:extLst>
              <a:ext uri="{FF2B5EF4-FFF2-40B4-BE49-F238E27FC236}">
                <a16:creationId xmlns:a16="http://schemas.microsoft.com/office/drawing/2014/main" id="{E89C14AA-D8C5-4150-B863-CA5A74D883B1}"/>
              </a:ext>
            </a:extLst>
          </p:cNvPr>
          <p:cNvSpPr txBox="1"/>
          <p:nvPr/>
        </p:nvSpPr>
        <p:spPr>
          <a:xfrm>
            <a:off x="749300" y="1473200"/>
            <a:ext cx="7950200" cy="4832092"/>
          </a:xfrm>
          <a:prstGeom prst="rect">
            <a:avLst/>
          </a:prstGeom>
          <a:noFill/>
        </p:spPr>
        <p:txBody>
          <a:bodyPr wrap="square" rtlCol="0">
            <a:spAutoFit/>
          </a:bodyPr>
          <a:lstStyle/>
          <a:p>
            <a:pPr marL="285750" indent="-285750" latinLnBrk="1">
              <a:buFont typeface="Arial" panose="020B0604020202020204" pitchFamily="34" charset="0"/>
              <a:buChar char="•"/>
            </a:pPr>
            <a:r>
              <a:rPr lang="en-US" altLang="zh-CN" sz="2800" dirty="0"/>
              <a:t>Mongo</a:t>
            </a:r>
            <a:r>
              <a:rPr lang="zh-CN" altLang="en-US" sz="2800" dirty="0"/>
              <a:t>支持丰富的查询表达式。查询指令使用</a:t>
            </a:r>
            <a:r>
              <a:rPr lang="en-US" altLang="zh-CN" sz="2800" dirty="0"/>
              <a:t>JSON</a:t>
            </a:r>
            <a:r>
              <a:rPr lang="zh-CN" altLang="en-US" sz="2800" dirty="0"/>
              <a:t>形式的标记，可轻易查询文档中内嵌的对象及数组。</a:t>
            </a:r>
          </a:p>
          <a:p>
            <a:pPr marL="285750" indent="-285750" latinLnBrk="1">
              <a:buFont typeface="Arial" panose="020B0604020202020204" pitchFamily="34" charset="0"/>
              <a:buChar char="•"/>
            </a:pPr>
            <a:r>
              <a:rPr lang="en-US" altLang="zh-CN" sz="2800" dirty="0" err="1"/>
              <a:t>MongoDb</a:t>
            </a:r>
            <a:r>
              <a:rPr lang="en-US" altLang="zh-CN" sz="2800" dirty="0"/>
              <a:t> </a:t>
            </a:r>
            <a:r>
              <a:rPr lang="zh-CN" altLang="en-US" sz="2800" dirty="0"/>
              <a:t>使用</a:t>
            </a:r>
            <a:r>
              <a:rPr lang="en-US" altLang="zh-CN" sz="2800" dirty="0"/>
              <a:t>update()</a:t>
            </a:r>
            <a:r>
              <a:rPr lang="zh-CN" altLang="en-US" sz="2800" dirty="0"/>
              <a:t>命令可以实现替换完成的文档（数据）或者一些指定的数据字段 。</a:t>
            </a:r>
          </a:p>
          <a:p>
            <a:pPr marL="285750" indent="-285750" latinLnBrk="1">
              <a:buFont typeface="Arial" panose="020B0604020202020204" pitchFamily="34" charset="0"/>
              <a:buChar char="•"/>
            </a:pPr>
            <a:r>
              <a:rPr lang="en-US" altLang="zh-CN" sz="2800" dirty="0" err="1"/>
              <a:t>Mongodb</a:t>
            </a:r>
            <a:r>
              <a:rPr lang="zh-CN" altLang="en-US" sz="2800" dirty="0"/>
              <a:t>中的</a:t>
            </a:r>
            <a:r>
              <a:rPr lang="en-US" altLang="zh-CN" sz="2800" dirty="0"/>
              <a:t>Map/reduce</a:t>
            </a:r>
            <a:r>
              <a:rPr lang="zh-CN" altLang="en-US" sz="2800" dirty="0"/>
              <a:t>主要是用来对数据进行批量处理和聚合操作。</a:t>
            </a:r>
          </a:p>
          <a:p>
            <a:pPr marL="285750" indent="-285750" latinLnBrk="1">
              <a:buFont typeface="Arial" panose="020B0604020202020204" pitchFamily="34" charset="0"/>
              <a:buChar char="•"/>
            </a:pPr>
            <a:r>
              <a:rPr lang="en-US" altLang="zh-CN" sz="2800" dirty="0"/>
              <a:t>Map</a:t>
            </a:r>
            <a:r>
              <a:rPr lang="zh-CN" altLang="en-US" sz="2800" dirty="0"/>
              <a:t>和</a:t>
            </a:r>
            <a:r>
              <a:rPr lang="en-US" altLang="zh-CN" sz="2800" dirty="0"/>
              <a:t>Reduce</a:t>
            </a:r>
            <a:r>
              <a:rPr lang="zh-CN" altLang="en-US" sz="2800" dirty="0"/>
              <a:t>。</a:t>
            </a:r>
            <a:r>
              <a:rPr lang="en-US" altLang="zh-CN" sz="2800" dirty="0"/>
              <a:t>Map</a:t>
            </a:r>
            <a:r>
              <a:rPr lang="zh-CN" altLang="en-US" sz="2800" dirty="0"/>
              <a:t>函数调用</a:t>
            </a:r>
            <a:r>
              <a:rPr lang="en-US" altLang="zh-CN" sz="2800" dirty="0"/>
              <a:t>emit(</a:t>
            </a:r>
            <a:r>
              <a:rPr lang="en-US" altLang="zh-CN" sz="2800" dirty="0" err="1"/>
              <a:t>key,value</a:t>
            </a:r>
            <a:r>
              <a:rPr lang="en-US" altLang="zh-CN" sz="2800" dirty="0"/>
              <a:t>)</a:t>
            </a:r>
            <a:r>
              <a:rPr lang="zh-CN" altLang="en-US" sz="2800" dirty="0"/>
              <a:t>遍历集合中所有的记录，将</a:t>
            </a:r>
            <a:r>
              <a:rPr lang="en-US" altLang="zh-CN" sz="2800" dirty="0"/>
              <a:t>key</a:t>
            </a:r>
            <a:r>
              <a:rPr lang="zh-CN" altLang="en-US" sz="2800" dirty="0"/>
              <a:t>与</a:t>
            </a:r>
            <a:r>
              <a:rPr lang="en-US" altLang="zh-CN" sz="2800" dirty="0"/>
              <a:t>value</a:t>
            </a:r>
            <a:r>
              <a:rPr lang="zh-CN" altLang="en-US" sz="2800" dirty="0"/>
              <a:t>传给</a:t>
            </a:r>
            <a:r>
              <a:rPr lang="en-US" altLang="zh-CN" sz="2800" dirty="0"/>
              <a:t>Reduce</a:t>
            </a:r>
            <a:r>
              <a:rPr lang="zh-CN" altLang="en-US" sz="2800" dirty="0"/>
              <a:t>函数进行处理。</a:t>
            </a:r>
          </a:p>
          <a:p>
            <a:pPr marL="457200" indent="-457200" latinLnBrk="1">
              <a:buFont typeface="Arial" panose="020B0604020202020204" pitchFamily="34" charset="0"/>
              <a:buChar char="•"/>
            </a:pPr>
            <a:endParaRPr lang="zh-CN" altLang="en-US" sz="2800" dirty="0"/>
          </a:p>
        </p:txBody>
      </p:sp>
    </p:spTree>
    <p:extLst>
      <p:ext uri="{BB962C8B-B14F-4D97-AF65-F5344CB8AC3E}">
        <p14:creationId xmlns:p14="http://schemas.microsoft.com/office/powerpoint/2010/main" val="979924823"/>
      </p:ext>
    </p:extLst>
  </p:cSld>
  <p:clrMapOvr>
    <a:masterClrMapping/>
  </p:clrMapOvr>
  <mc:AlternateContent xmlns:mc="http://schemas.openxmlformats.org/markup-compatibility/2006" xmlns:p14="http://schemas.microsoft.com/office/powerpoint/2010/main">
    <mc:Choice Requires="p14">
      <p:transition spd="slow" p14:dur="2000" advTm="8796"/>
    </mc:Choice>
    <mc:Fallback xmlns="">
      <p:transition xmlns:p14="http://schemas.microsoft.com/office/powerpoint/2010/main" spd="slow" advTm="879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10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itle 1">
            <a:extLst>
              <a:ext uri="{FF2B5EF4-FFF2-40B4-BE49-F238E27FC236}">
                <a16:creationId xmlns:a16="http://schemas.microsoft.com/office/drawing/2014/main" id="{D007243F-0C11-4E2C-A6BE-AE81B1D87224}"/>
              </a:ext>
            </a:extLst>
          </p:cNvPr>
          <p:cNvSpPr>
            <a:spLocks noGrp="1"/>
          </p:cNvSpPr>
          <p:nvPr>
            <p:ph type="title"/>
          </p:nvPr>
        </p:nvSpPr>
        <p:spPr>
          <a:xfrm>
            <a:off x="341851" y="-3996"/>
            <a:ext cx="9994900" cy="1143000"/>
          </a:xfrm>
        </p:spPr>
        <p:txBody>
          <a:bodyPr>
            <a:normAutofit/>
          </a:bodyPr>
          <a:lstStyle/>
          <a:p>
            <a:r>
              <a:rPr lang="en-US" altLang="zh-CN" dirty="0"/>
              <a:t>MongoDB </a:t>
            </a:r>
            <a:r>
              <a:rPr lang="zh-CN" altLang="en-US" dirty="0"/>
              <a:t>简介</a:t>
            </a:r>
            <a:br>
              <a:rPr lang="zh-CN" altLang="en-US" dirty="0"/>
            </a:br>
            <a:endParaRPr lang="en-US" sz="3200" dirty="0"/>
          </a:p>
        </p:txBody>
      </p:sp>
      <p:sp>
        <p:nvSpPr>
          <p:cNvPr id="3" name="文本框 2">
            <a:extLst>
              <a:ext uri="{FF2B5EF4-FFF2-40B4-BE49-F238E27FC236}">
                <a16:creationId xmlns:a16="http://schemas.microsoft.com/office/drawing/2014/main" id="{E89C14AA-D8C5-4150-B863-CA5A74D883B1}"/>
              </a:ext>
            </a:extLst>
          </p:cNvPr>
          <p:cNvSpPr txBox="1"/>
          <p:nvPr/>
        </p:nvSpPr>
        <p:spPr>
          <a:xfrm>
            <a:off x="749300" y="1473200"/>
            <a:ext cx="7950200" cy="4216539"/>
          </a:xfrm>
          <a:prstGeom prst="rect">
            <a:avLst/>
          </a:prstGeom>
          <a:noFill/>
        </p:spPr>
        <p:txBody>
          <a:bodyPr wrap="square" rtlCol="0">
            <a:spAutoFit/>
          </a:bodyPr>
          <a:lstStyle/>
          <a:p>
            <a:pPr marL="285750" indent="-285750" latinLnBrk="1">
              <a:buFont typeface="Arial" panose="020B0604020202020204" pitchFamily="34" charset="0"/>
              <a:buChar char="•"/>
            </a:pPr>
            <a:r>
              <a:rPr lang="en-US" altLang="zh-CN" sz="2400" dirty="0"/>
              <a:t>Map</a:t>
            </a:r>
            <a:r>
              <a:rPr lang="zh-CN" altLang="en-US" sz="2400" dirty="0"/>
              <a:t>函数和</a:t>
            </a:r>
            <a:r>
              <a:rPr lang="en-US" altLang="zh-CN" sz="2400" dirty="0"/>
              <a:t>Reduce</a:t>
            </a:r>
            <a:r>
              <a:rPr lang="zh-CN" altLang="en-US" sz="2400" dirty="0"/>
              <a:t>函数是使用</a:t>
            </a:r>
            <a:r>
              <a:rPr lang="en-US" altLang="zh-CN" sz="2400" dirty="0" err="1"/>
              <a:t>Javascript</a:t>
            </a:r>
            <a:r>
              <a:rPr lang="zh-CN" altLang="en-US" sz="2400" dirty="0"/>
              <a:t>编写的，并可以通过</a:t>
            </a:r>
            <a:r>
              <a:rPr lang="en-US" altLang="zh-CN" sz="2400" dirty="0" err="1"/>
              <a:t>db.runCommand</a:t>
            </a:r>
            <a:r>
              <a:rPr lang="zh-CN" altLang="en-US" sz="2400" dirty="0"/>
              <a:t>或</a:t>
            </a:r>
            <a:r>
              <a:rPr lang="en-US" altLang="zh-CN" sz="2400" dirty="0" err="1"/>
              <a:t>mapreduce</a:t>
            </a:r>
            <a:r>
              <a:rPr lang="zh-CN" altLang="en-US" sz="2400" dirty="0"/>
              <a:t>命令来执行</a:t>
            </a:r>
            <a:r>
              <a:rPr lang="en-US" altLang="zh-CN" sz="2400" dirty="0"/>
              <a:t>MapReduce</a:t>
            </a:r>
            <a:r>
              <a:rPr lang="zh-CN" altLang="en-US" sz="2400" dirty="0"/>
              <a:t>操作。</a:t>
            </a:r>
          </a:p>
          <a:p>
            <a:pPr marL="285750" indent="-285750" latinLnBrk="1">
              <a:buFont typeface="Arial" panose="020B0604020202020204" pitchFamily="34" charset="0"/>
              <a:buChar char="•"/>
            </a:pPr>
            <a:r>
              <a:rPr lang="en-US" altLang="zh-CN" sz="2400" dirty="0" err="1"/>
              <a:t>GridFS</a:t>
            </a:r>
            <a:r>
              <a:rPr lang="zh-CN" altLang="en-US" sz="2400" dirty="0"/>
              <a:t>是</a:t>
            </a:r>
            <a:r>
              <a:rPr lang="en-US" altLang="zh-CN" sz="2400" dirty="0"/>
              <a:t>MongoDB</a:t>
            </a:r>
            <a:r>
              <a:rPr lang="zh-CN" altLang="en-US" sz="2400" dirty="0"/>
              <a:t>中的一个内置功能，可以用于存放大量小文件。</a:t>
            </a:r>
          </a:p>
          <a:p>
            <a:pPr marL="285750" indent="-285750" latinLnBrk="1">
              <a:buFont typeface="Arial" panose="020B0604020202020204" pitchFamily="34" charset="0"/>
              <a:buChar char="•"/>
            </a:pPr>
            <a:r>
              <a:rPr lang="en-US" altLang="zh-CN" sz="2400" dirty="0"/>
              <a:t>MongoDB</a:t>
            </a:r>
            <a:r>
              <a:rPr lang="zh-CN" altLang="en-US" sz="2400" dirty="0"/>
              <a:t>允许在服务端执行脚本，可以用</a:t>
            </a:r>
            <a:r>
              <a:rPr lang="en-US" altLang="zh-CN" sz="2400" dirty="0" err="1"/>
              <a:t>Javascript</a:t>
            </a:r>
            <a:r>
              <a:rPr lang="zh-CN" altLang="en-US" sz="2400" dirty="0"/>
              <a:t>编写某个函数，直接在服务端执行，也可以把函数的定义存储在服务端，下次直接调用即可。</a:t>
            </a:r>
          </a:p>
          <a:p>
            <a:pPr marL="285750" indent="-285750" latinLnBrk="1">
              <a:buFont typeface="Arial" panose="020B0604020202020204" pitchFamily="34" charset="0"/>
              <a:buChar char="•"/>
            </a:pPr>
            <a:r>
              <a:rPr lang="en-US" altLang="zh-CN" sz="2400" dirty="0"/>
              <a:t>MongoDB</a:t>
            </a:r>
            <a:r>
              <a:rPr lang="zh-CN" altLang="en-US" sz="2400" dirty="0"/>
              <a:t>支持各种编程语言</a:t>
            </a:r>
            <a:r>
              <a:rPr lang="en-US" altLang="zh-CN" sz="2400" dirty="0"/>
              <a:t>:RUBY</a:t>
            </a:r>
            <a:r>
              <a:rPr lang="zh-CN" altLang="en-US" sz="2400" dirty="0"/>
              <a:t>，</a:t>
            </a:r>
            <a:r>
              <a:rPr lang="en-US" altLang="zh-CN" sz="2400" dirty="0"/>
              <a:t>PYTHON</a:t>
            </a:r>
            <a:r>
              <a:rPr lang="zh-CN" altLang="en-US" sz="2400" dirty="0"/>
              <a:t>，</a:t>
            </a:r>
            <a:r>
              <a:rPr lang="en-US" altLang="zh-CN" sz="2400" dirty="0"/>
              <a:t>JAVA</a:t>
            </a:r>
            <a:r>
              <a:rPr lang="zh-CN" altLang="en-US" sz="2400" dirty="0"/>
              <a:t>，</a:t>
            </a:r>
            <a:r>
              <a:rPr lang="en-US" altLang="zh-CN" sz="2400" dirty="0"/>
              <a:t>C++</a:t>
            </a:r>
            <a:r>
              <a:rPr lang="zh-CN" altLang="en-US" sz="2400" dirty="0"/>
              <a:t>，</a:t>
            </a:r>
            <a:r>
              <a:rPr lang="en-US" altLang="zh-CN" sz="2400" dirty="0"/>
              <a:t>PHP</a:t>
            </a:r>
            <a:r>
              <a:rPr lang="zh-CN" altLang="en-US" sz="2400" dirty="0"/>
              <a:t>，</a:t>
            </a:r>
            <a:r>
              <a:rPr lang="en-US" altLang="zh-CN" sz="2400" dirty="0"/>
              <a:t>C#</a:t>
            </a:r>
            <a:r>
              <a:rPr lang="zh-CN" altLang="en-US" sz="2400" dirty="0"/>
              <a:t>等多种语言。</a:t>
            </a:r>
          </a:p>
          <a:p>
            <a:pPr marL="285750" indent="-285750" latinLnBrk="1">
              <a:buFont typeface="Arial" panose="020B0604020202020204" pitchFamily="34" charset="0"/>
              <a:buChar char="•"/>
            </a:pPr>
            <a:endParaRPr lang="zh-CN" altLang="en-US" sz="2800" dirty="0"/>
          </a:p>
        </p:txBody>
      </p:sp>
    </p:spTree>
    <p:extLst>
      <p:ext uri="{BB962C8B-B14F-4D97-AF65-F5344CB8AC3E}">
        <p14:creationId xmlns:p14="http://schemas.microsoft.com/office/powerpoint/2010/main" val="1807781348"/>
      </p:ext>
    </p:extLst>
  </p:cSld>
  <p:clrMapOvr>
    <a:masterClrMapping/>
  </p:clrMapOvr>
  <mc:AlternateContent xmlns:mc="http://schemas.openxmlformats.org/markup-compatibility/2006" xmlns:p14="http://schemas.microsoft.com/office/powerpoint/2010/main">
    <mc:Choice Requires="p14">
      <p:transition spd="slow" p14:dur="2000" advTm="8796"/>
    </mc:Choice>
    <mc:Fallback xmlns="">
      <p:transition xmlns:p14="http://schemas.microsoft.com/office/powerpoint/2010/main" spd="slow" advTm="8796"/>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85761C33-FD84-486C-90ED-9EC7BACDF341}"/>
              </a:ext>
            </a:extLst>
          </p:cNvPr>
          <p:cNvPicPr>
            <a:picLocks noChangeAspect="1"/>
          </p:cNvPicPr>
          <p:nvPr/>
        </p:nvPicPr>
        <p:blipFill>
          <a:blip r:embed="rId3"/>
          <a:stretch>
            <a:fillRect/>
          </a:stretch>
        </p:blipFill>
        <p:spPr>
          <a:xfrm>
            <a:off x="145920" y="1320800"/>
            <a:ext cx="8852159" cy="4836396"/>
          </a:xfrm>
          <a:prstGeom prst="rect">
            <a:avLst/>
          </a:prstGeom>
        </p:spPr>
      </p:pic>
      <p:sp>
        <p:nvSpPr>
          <p:cNvPr id="3" name="Title 1">
            <a:extLst>
              <a:ext uri="{FF2B5EF4-FFF2-40B4-BE49-F238E27FC236}">
                <a16:creationId xmlns:a16="http://schemas.microsoft.com/office/drawing/2014/main" id="{BB3906B7-C8E2-447F-88F1-60E470D0A191}"/>
              </a:ext>
            </a:extLst>
          </p:cNvPr>
          <p:cNvSpPr>
            <a:spLocks noGrp="1"/>
          </p:cNvSpPr>
          <p:nvPr>
            <p:ph type="title"/>
          </p:nvPr>
        </p:nvSpPr>
        <p:spPr>
          <a:xfrm>
            <a:off x="457200" y="9525"/>
            <a:ext cx="8385175" cy="1143000"/>
          </a:xfrm>
        </p:spPr>
        <p:txBody>
          <a:bodyPr/>
          <a:lstStyle/>
          <a:p>
            <a:pPr eaLnBrk="1" fontAlgn="auto" hangingPunct="1">
              <a:spcAft>
                <a:spcPts val="0"/>
              </a:spcAft>
              <a:defRPr/>
            </a:pPr>
            <a:r>
              <a:rPr lang="en-US" sz="3250" dirty="0">
                <a:ea typeface="+mj-ea"/>
              </a:rPr>
              <a:t>Leading Organizations Rely on MongoDB</a:t>
            </a:r>
          </a:p>
        </p:txBody>
      </p:sp>
    </p:spTree>
    <p:extLst>
      <p:ext uri="{BB962C8B-B14F-4D97-AF65-F5344CB8AC3E}">
        <p14:creationId xmlns:p14="http://schemas.microsoft.com/office/powerpoint/2010/main" val="3421576513"/>
      </p:ext>
    </p:extLst>
  </p:cSld>
  <p:clrMapOvr>
    <a:masterClrMapping/>
  </p:clrMapOvr>
  <mc:AlternateContent xmlns:mc="http://schemas.openxmlformats.org/markup-compatibility/2006" xmlns:p14="http://schemas.microsoft.com/office/powerpoint/2010/main">
    <mc:Choice Requires="p14">
      <p:transition spd="slow" p14:dur="2000" advTm="8796"/>
    </mc:Choice>
    <mc:Fallback xmlns="">
      <p:transition xmlns:p14="http://schemas.microsoft.com/office/powerpoint/2010/main" spd="slow" advTm="8796"/>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187270" y="239430"/>
            <a:ext cx="3778152" cy="1805117"/>
          </a:xfrm>
          <a:prstGeom prst="rect">
            <a:avLst/>
          </a:prstGeom>
        </p:spPr>
      </p:pic>
      <p:sp>
        <p:nvSpPr>
          <p:cNvPr id="6" name="TextBox 5"/>
          <p:cNvSpPr txBox="1"/>
          <p:nvPr/>
        </p:nvSpPr>
        <p:spPr>
          <a:xfrm>
            <a:off x="4182731" y="1449011"/>
            <a:ext cx="6237164" cy="430887"/>
          </a:xfrm>
          <a:prstGeom prst="rect">
            <a:avLst/>
          </a:prstGeom>
        </p:spPr>
        <p:txBody>
          <a:bodyPr wrap="square" lIns="0" tIns="0" rIns="0" bIns="0" rtlCol="0">
            <a:spAutoFit/>
          </a:bodyPr>
          <a:lstStyle/>
          <a:p>
            <a:r>
              <a:rPr lang="en-US" altLang="zh-CN" sz="2800" dirty="0"/>
              <a:t>500</a:t>
            </a:r>
            <a:r>
              <a:rPr lang="zh-CN" altLang="en-US" sz="2800" dirty="0"/>
              <a:t>亿条记录并在快速增长中</a:t>
            </a:r>
            <a:endParaRPr lang="en-US" sz="2800" dirty="0"/>
          </a:p>
        </p:txBody>
      </p:sp>
      <p:sp>
        <p:nvSpPr>
          <p:cNvPr id="4" name="Content Placeholder 2">
            <a:extLst>
              <a:ext uri="{FF2B5EF4-FFF2-40B4-BE49-F238E27FC236}">
                <a16:creationId xmlns:a16="http://schemas.microsoft.com/office/drawing/2014/main" id="{A2596DA3-EFDA-4C7B-9905-749D43C42B27}"/>
              </a:ext>
            </a:extLst>
          </p:cNvPr>
          <p:cNvSpPr txBox="1">
            <a:spLocks/>
          </p:cNvSpPr>
          <p:nvPr/>
        </p:nvSpPr>
        <p:spPr>
          <a:xfrm>
            <a:off x="4026734" y="4299215"/>
            <a:ext cx="6313824" cy="893271"/>
          </a:xfrm>
          <a:prstGeom prst="rect">
            <a:avLst/>
          </a:prstGeom>
        </p:spPr>
        <p:txBody>
          <a:bodyPr/>
          <a:lstStyle>
            <a:lvl1pPr marL="256032" indent="-256032" algn="l" defTabSz="457200" rtl="0" eaLnBrk="1" latinLnBrk="0" hangingPunct="1">
              <a:lnSpc>
                <a:spcPts val="3540"/>
              </a:lnSpc>
              <a:spcBef>
                <a:spcPts val="1272"/>
              </a:spcBef>
              <a:buClr>
                <a:srgbClr val="6BA342"/>
              </a:buClr>
              <a:buSzPct val="85000"/>
              <a:buFont typeface="Arial"/>
              <a:buChar char="•"/>
              <a:defRPr sz="3000" kern="1200" spc="-100" baseline="0">
                <a:ln w="1905">
                  <a:noFill/>
                </a:ln>
                <a:solidFill>
                  <a:srgbClr val="625F5E"/>
                </a:solidFill>
                <a:latin typeface="PT Sans"/>
                <a:ea typeface="+mn-ea"/>
                <a:cs typeface="PT Sans"/>
              </a:defRPr>
            </a:lvl1pPr>
            <a:lvl2pPr marL="740664" indent="-256032" algn="l" defTabSz="457200" rtl="0" eaLnBrk="1" latinLnBrk="0" hangingPunct="1">
              <a:spcBef>
                <a:spcPts val="200"/>
              </a:spcBef>
              <a:buClr>
                <a:srgbClr val="6BA342"/>
              </a:buClr>
              <a:buSzPct val="90000"/>
              <a:buFont typeface="Arial"/>
              <a:buChar char="–"/>
              <a:defRPr sz="2400" kern="1200" spc="-100" baseline="0">
                <a:solidFill>
                  <a:srgbClr val="625F5E"/>
                </a:solidFill>
                <a:latin typeface="PT Sans"/>
                <a:ea typeface="+mn-ea"/>
                <a:cs typeface="PT San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defRPr/>
            </a:pPr>
            <a:r>
              <a:rPr lang="zh-CN" altLang="en-US" sz="2800" dirty="0">
                <a:latin typeface="Segoe" charset="0"/>
              </a:rPr>
              <a:t>每秒</a:t>
            </a:r>
            <a:r>
              <a:rPr lang="en-US" altLang="zh-CN" sz="2800" dirty="0">
                <a:latin typeface="Segoe" charset="0"/>
              </a:rPr>
              <a:t> </a:t>
            </a:r>
            <a:r>
              <a:rPr lang="en-US" altLang="zh-CN" sz="3600" dirty="0">
                <a:latin typeface="Segoe" charset="0"/>
              </a:rPr>
              <a:t>120 </a:t>
            </a:r>
            <a:r>
              <a:rPr lang="zh-CN" altLang="en-US" sz="2800" dirty="0">
                <a:latin typeface="Segoe" charset="0"/>
              </a:rPr>
              <a:t>万次数据库操作 </a:t>
            </a:r>
            <a:endParaRPr lang="en-US" altLang="zh-CN" sz="2800" dirty="0">
              <a:latin typeface="Segoe" charset="0"/>
            </a:endParaRPr>
          </a:p>
        </p:txBody>
      </p:sp>
      <p:pic>
        <p:nvPicPr>
          <p:cNvPr id="7" name="Picture 1">
            <a:extLst>
              <a:ext uri="{FF2B5EF4-FFF2-40B4-BE49-F238E27FC236}">
                <a16:creationId xmlns:a16="http://schemas.microsoft.com/office/drawing/2014/main" id="{1C075C3E-F7AB-49FC-B98B-37AFCA5FE731}"/>
              </a:ext>
            </a:extLst>
          </p:cNvPr>
          <p:cNvPicPr>
            <a:picLocks noChangeAspect="1"/>
          </p:cNvPicPr>
          <p:nvPr/>
        </p:nvPicPr>
        <p:blipFill rotWithShape="1">
          <a:blip r:embed="rId4"/>
          <a:srcRect t="38785"/>
          <a:stretch/>
        </p:blipFill>
        <p:spPr>
          <a:xfrm>
            <a:off x="490124" y="3902273"/>
            <a:ext cx="3172444" cy="129021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891430582"/>
      </p:ext>
    </p:extLst>
  </p:cSld>
  <p:clrMapOvr>
    <a:masterClrMapping/>
  </p:clrMapOvr>
  <mc:AlternateContent xmlns:mc="http://schemas.openxmlformats.org/markup-compatibility/2006" xmlns:p14="http://schemas.microsoft.com/office/powerpoint/2010/main">
    <mc:Choice Requires="p14">
      <p:transition spd="slow" p14:dur="2000" advTm="14268"/>
    </mc:Choice>
    <mc:Fallback xmlns="">
      <p:transition xmlns:p14="http://schemas.microsoft.com/office/powerpoint/2010/main" spd="slow" advTm="14268"/>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extBox 55">
            <a:extLst>
              <a:ext uri="{FF2B5EF4-FFF2-40B4-BE49-F238E27FC236}">
                <a16:creationId xmlns:a16="http://schemas.microsoft.com/office/drawing/2014/main" id="{DA1F5390-C8AD-4E42-ABA8-186EF5718E8B}"/>
              </a:ext>
            </a:extLst>
          </p:cNvPr>
          <p:cNvSpPr txBox="1"/>
          <p:nvPr/>
        </p:nvSpPr>
        <p:spPr>
          <a:xfrm>
            <a:off x="2536080" y="6160528"/>
            <a:ext cx="4071840" cy="456839"/>
          </a:xfrm>
          <a:prstGeom prst="rect">
            <a:avLst/>
          </a:prstGeom>
          <a:noFill/>
        </p:spPr>
        <p:txBody>
          <a:bodyPr wrap="none" rtlCol="0">
            <a:noAutofit/>
          </a:bodyPr>
          <a:lstStyle/>
          <a:p>
            <a:pPr algn="ctr"/>
            <a:r>
              <a:rPr lang="en-US" sz="2400" b="1" dirty="0">
                <a:solidFill>
                  <a:srgbClr val="517B38"/>
                </a:solidFill>
                <a:latin typeface="Arial"/>
                <a:cs typeface="Arial"/>
              </a:rPr>
              <a:t>Relational + NoSQL</a:t>
            </a:r>
            <a:endParaRPr lang="en-US" sz="2400" b="1" i="1" dirty="0">
              <a:solidFill>
                <a:srgbClr val="517B38"/>
              </a:solidFill>
              <a:latin typeface="Arial"/>
              <a:cs typeface="Arial"/>
            </a:endParaRPr>
          </a:p>
        </p:txBody>
      </p:sp>
      <p:sp>
        <p:nvSpPr>
          <p:cNvPr id="48" name="Title 1">
            <a:extLst>
              <a:ext uri="{FF2B5EF4-FFF2-40B4-BE49-F238E27FC236}">
                <a16:creationId xmlns:a16="http://schemas.microsoft.com/office/drawing/2014/main" id="{D007243F-0C11-4E2C-A6BE-AE81B1D87224}"/>
              </a:ext>
            </a:extLst>
          </p:cNvPr>
          <p:cNvSpPr>
            <a:spLocks noGrp="1"/>
          </p:cNvSpPr>
          <p:nvPr>
            <p:ph type="title"/>
          </p:nvPr>
        </p:nvSpPr>
        <p:spPr>
          <a:xfrm>
            <a:off x="341851" y="-3996"/>
            <a:ext cx="9994900" cy="1143000"/>
          </a:xfrm>
        </p:spPr>
        <p:txBody>
          <a:bodyPr>
            <a:normAutofit/>
          </a:bodyPr>
          <a:lstStyle/>
          <a:p>
            <a:r>
              <a:rPr lang="en-US" altLang="zh-CN" dirty="0"/>
              <a:t>MongoDB </a:t>
            </a:r>
            <a:r>
              <a:rPr lang="zh-CN" altLang="en-US" dirty="0"/>
              <a:t>简介</a:t>
            </a:r>
            <a:br>
              <a:rPr lang="zh-CN" altLang="en-US" dirty="0"/>
            </a:br>
            <a:endParaRPr lang="en-US" sz="3200" dirty="0"/>
          </a:p>
        </p:txBody>
      </p:sp>
      <p:pic>
        <p:nvPicPr>
          <p:cNvPr id="4" name="图片 3" descr="屏幕剪辑">
            <a:extLst>
              <a:ext uri="{FF2B5EF4-FFF2-40B4-BE49-F238E27FC236}">
                <a16:creationId xmlns:a16="http://schemas.microsoft.com/office/drawing/2014/main" id="{CE0731F0-3000-4BA9-B52B-24887A8B5FC6}"/>
              </a:ext>
            </a:extLst>
          </p:cNvPr>
          <p:cNvPicPr>
            <a:picLocks noChangeAspect="1"/>
          </p:cNvPicPr>
          <p:nvPr/>
        </p:nvPicPr>
        <p:blipFill>
          <a:blip r:embed="rId3"/>
          <a:stretch>
            <a:fillRect/>
          </a:stretch>
        </p:blipFill>
        <p:spPr>
          <a:xfrm>
            <a:off x="211009" y="1473200"/>
            <a:ext cx="8539835" cy="3829912"/>
          </a:xfrm>
          <a:prstGeom prst="rect">
            <a:avLst/>
          </a:prstGeom>
        </p:spPr>
      </p:pic>
    </p:spTree>
    <p:extLst>
      <p:ext uri="{BB962C8B-B14F-4D97-AF65-F5344CB8AC3E}">
        <p14:creationId xmlns:p14="http://schemas.microsoft.com/office/powerpoint/2010/main" val="2589225865"/>
      </p:ext>
    </p:extLst>
  </p:cSld>
  <p:clrMapOvr>
    <a:masterClrMapping/>
  </p:clrMapOvr>
  <mc:AlternateContent xmlns:mc="http://schemas.openxmlformats.org/markup-compatibility/2006" xmlns:p14="http://schemas.microsoft.com/office/powerpoint/2010/main">
    <mc:Choice Requires="p14">
      <p:transition spd="slow" p14:dur="2000" advTm="8796"/>
    </mc:Choice>
    <mc:Fallback xmlns="">
      <p:transition xmlns:p14="http://schemas.microsoft.com/office/powerpoint/2010/main" spd="slow" advTm="879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10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5B941B74-949D-4C38-84FC-DC17BE07284B}"/>
              </a:ext>
            </a:extLst>
          </p:cNvPr>
          <p:cNvSpPr>
            <a:spLocks noGrp="1"/>
          </p:cNvSpPr>
          <p:nvPr>
            <p:ph type="title"/>
          </p:nvPr>
        </p:nvSpPr>
        <p:spPr>
          <a:xfrm>
            <a:off x="341851" y="-3996"/>
            <a:ext cx="9994900" cy="1143000"/>
          </a:xfrm>
        </p:spPr>
        <p:txBody>
          <a:bodyPr>
            <a:normAutofit/>
          </a:bodyPr>
          <a:lstStyle/>
          <a:p>
            <a:r>
              <a:rPr lang="en-US" sz="3200" dirty="0"/>
              <a:t>Documents Support Modern Requirements</a:t>
            </a:r>
          </a:p>
        </p:txBody>
      </p:sp>
      <p:sp>
        <p:nvSpPr>
          <p:cNvPr id="12" name="Content Placeholder 3">
            <a:extLst>
              <a:ext uri="{FF2B5EF4-FFF2-40B4-BE49-F238E27FC236}">
                <a16:creationId xmlns:a16="http://schemas.microsoft.com/office/drawing/2014/main" id="{DF42AEA8-D2F2-490C-A62C-0A78418335C9}"/>
              </a:ext>
            </a:extLst>
          </p:cNvPr>
          <p:cNvSpPr txBox="1">
            <a:spLocks/>
          </p:cNvSpPr>
          <p:nvPr/>
        </p:nvSpPr>
        <p:spPr>
          <a:xfrm>
            <a:off x="-32633" y="1301528"/>
            <a:ext cx="3415748" cy="475916"/>
          </a:xfrm>
          <a:prstGeom prst="rect">
            <a:avLst/>
          </a:prstGeom>
        </p:spPr>
        <p:txBody>
          <a:bodyPr/>
          <a:lstStyle>
            <a:lvl1pPr marL="342900" indent="-342900" algn="l" defTabSz="457200" rtl="0" eaLnBrk="1" latinLnBrk="0" hangingPunct="1">
              <a:spcBef>
                <a:spcPts val="1272"/>
              </a:spcBef>
              <a:buFont typeface="Arial"/>
              <a:buChar char="•"/>
              <a:defRPr sz="2800" kern="1200" baseline="0">
                <a:solidFill>
                  <a:schemeClr val="tx1">
                    <a:lumMod val="65000"/>
                    <a:lumOff val="35000"/>
                  </a:schemeClr>
                </a:solidFill>
                <a:latin typeface="+mn-lt"/>
                <a:ea typeface="+mn-ea"/>
                <a:cs typeface="+mn-cs"/>
              </a:defRPr>
            </a:lvl1pPr>
            <a:lvl2pPr marL="742950" indent="-285750" algn="l" defTabSz="457200" rtl="0" eaLnBrk="1" latinLnBrk="0" hangingPunct="1">
              <a:lnSpc>
                <a:spcPts val="2780"/>
              </a:lnSpc>
              <a:spcBef>
                <a:spcPts val="600"/>
              </a:spcBef>
              <a:spcAft>
                <a:spcPts val="0"/>
              </a:spcAft>
              <a:buFont typeface="Arial"/>
              <a:buChar char="–"/>
              <a:defRPr sz="2400" kern="1200" baseline="0">
                <a:solidFill>
                  <a:schemeClr val="tx1">
                    <a:lumMod val="65000"/>
                    <a:lumOff val="35000"/>
                  </a:schemeClr>
                </a:solidFill>
                <a:latin typeface="+mn-lt"/>
                <a:ea typeface="+mn-ea"/>
                <a:cs typeface="+mn-cs"/>
              </a:defRPr>
            </a:lvl2pPr>
            <a:lvl3pPr marL="1143000" indent="-228600" algn="l" defTabSz="457200" rtl="0" eaLnBrk="1" latinLnBrk="0" hangingPunct="1">
              <a:spcBef>
                <a:spcPct val="20000"/>
              </a:spcBef>
              <a:buFont typeface="Arial"/>
              <a:buChar char="•"/>
              <a:defRPr sz="3200" kern="1200">
                <a:solidFill>
                  <a:schemeClr val="tx1">
                    <a:lumMod val="65000"/>
                    <a:lumOff val="35000"/>
                  </a:schemeClr>
                </a:solidFill>
                <a:latin typeface="+mn-lt"/>
                <a:ea typeface="+mn-ea"/>
                <a:cs typeface="+mn-cs"/>
              </a:defRPr>
            </a:lvl3pPr>
            <a:lvl4pPr marL="1600200" indent="-228600" algn="l" defTabSz="457200" rtl="0" eaLnBrk="1" latinLnBrk="0" hangingPunct="1">
              <a:spcBef>
                <a:spcPct val="20000"/>
              </a:spcBef>
              <a:buFont typeface="Arial"/>
              <a:buChar char="–"/>
              <a:defRPr sz="3200" kern="1200">
                <a:solidFill>
                  <a:schemeClr val="tx1">
                    <a:lumMod val="65000"/>
                    <a:lumOff val="35000"/>
                  </a:schemeClr>
                </a:solidFill>
                <a:latin typeface="+mn-lt"/>
                <a:ea typeface="+mn-ea"/>
                <a:cs typeface="+mn-cs"/>
              </a:defRPr>
            </a:lvl4pPr>
            <a:lvl5pPr marL="2057400" indent="-228600" algn="l" defTabSz="457200" rtl="0" eaLnBrk="1" latinLnBrk="0" hangingPunct="1">
              <a:spcBef>
                <a:spcPct val="20000"/>
              </a:spcBef>
              <a:buFont typeface="Arial"/>
              <a:buChar char="»"/>
              <a:defRPr sz="3200" kern="1200">
                <a:solidFill>
                  <a:schemeClr val="tx1">
                    <a:lumMod val="65000"/>
                    <a:lumOff val="35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dirty="0"/>
              <a:t>Relational</a:t>
            </a:r>
          </a:p>
        </p:txBody>
      </p:sp>
      <p:sp>
        <p:nvSpPr>
          <p:cNvPr id="13" name="Content Placeholder 3">
            <a:extLst>
              <a:ext uri="{FF2B5EF4-FFF2-40B4-BE49-F238E27FC236}">
                <a16:creationId xmlns:a16="http://schemas.microsoft.com/office/drawing/2014/main" id="{AAF769CF-3F1F-47D4-A8E8-C9645BAD4F0F}"/>
              </a:ext>
            </a:extLst>
          </p:cNvPr>
          <p:cNvSpPr txBox="1">
            <a:spLocks/>
          </p:cNvSpPr>
          <p:nvPr/>
        </p:nvSpPr>
        <p:spPr>
          <a:xfrm>
            <a:off x="4288702" y="1301528"/>
            <a:ext cx="4352636" cy="475916"/>
          </a:xfrm>
          <a:prstGeom prst="rect">
            <a:avLst/>
          </a:prstGeom>
        </p:spPr>
        <p:txBody>
          <a:bodyPr vert="horz" lIns="0" tIns="0" rIns="0" bIns="0" rtlCol="0">
            <a:noAutofit/>
          </a:bodyPr>
          <a:lstStyle>
            <a:lvl1pPr marL="342900" indent="-342900" algn="l" defTabSz="457200" rtl="0" eaLnBrk="1" latinLnBrk="0" hangingPunct="1">
              <a:spcBef>
                <a:spcPts val="1272"/>
              </a:spcBef>
              <a:buFont typeface="Arial"/>
              <a:buChar char="•"/>
              <a:defRPr sz="2800" kern="1200" baseline="0">
                <a:solidFill>
                  <a:schemeClr val="tx1">
                    <a:lumMod val="65000"/>
                    <a:lumOff val="35000"/>
                  </a:schemeClr>
                </a:solidFill>
                <a:latin typeface="+mn-lt"/>
                <a:ea typeface="+mn-ea"/>
                <a:cs typeface="+mn-cs"/>
              </a:defRPr>
            </a:lvl1pPr>
            <a:lvl2pPr marL="742950" indent="-285750" algn="l" defTabSz="457200" rtl="0" eaLnBrk="1" latinLnBrk="0" hangingPunct="1">
              <a:lnSpc>
                <a:spcPts val="2780"/>
              </a:lnSpc>
              <a:spcBef>
                <a:spcPts val="600"/>
              </a:spcBef>
              <a:spcAft>
                <a:spcPts val="0"/>
              </a:spcAft>
              <a:buFont typeface="Arial"/>
              <a:buChar char="–"/>
              <a:defRPr sz="2400" kern="1200" baseline="0">
                <a:solidFill>
                  <a:schemeClr val="tx1">
                    <a:lumMod val="65000"/>
                    <a:lumOff val="35000"/>
                  </a:schemeClr>
                </a:solidFill>
                <a:latin typeface="+mn-lt"/>
                <a:ea typeface="+mn-ea"/>
                <a:cs typeface="+mn-cs"/>
              </a:defRPr>
            </a:lvl2pPr>
            <a:lvl3pPr marL="1143000" indent="-228600" algn="l" defTabSz="457200" rtl="0" eaLnBrk="1" latinLnBrk="0" hangingPunct="1">
              <a:spcBef>
                <a:spcPct val="20000"/>
              </a:spcBef>
              <a:buFont typeface="Arial"/>
              <a:buChar char="•"/>
              <a:defRPr sz="3200" kern="1200">
                <a:solidFill>
                  <a:schemeClr val="tx1">
                    <a:lumMod val="65000"/>
                    <a:lumOff val="35000"/>
                  </a:schemeClr>
                </a:solidFill>
                <a:latin typeface="+mn-lt"/>
                <a:ea typeface="+mn-ea"/>
                <a:cs typeface="+mn-cs"/>
              </a:defRPr>
            </a:lvl3pPr>
            <a:lvl4pPr marL="1600200" indent="-228600" algn="l" defTabSz="457200" rtl="0" eaLnBrk="1" latinLnBrk="0" hangingPunct="1">
              <a:spcBef>
                <a:spcPct val="20000"/>
              </a:spcBef>
              <a:buFont typeface="Arial"/>
              <a:buChar char="–"/>
              <a:defRPr sz="3200" kern="1200">
                <a:solidFill>
                  <a:schemeClr val="tx1">
                    <a:lumMod val="65000"/>
                    <a:lumOff val="35000"/>
                  </a:schemeClr>
                </a:solidFill>
                <a:latin typeface="+mn-lt"/>
                <a:ea typeface="+mn-ea"/>
                <a:cs typeface="+mn-cs"/>
              </a:defRPr>
            </a:lvl4pPr>
            <a:lvl5pPr marL="2057400" indent="-228600" algn="l" defTabSz="457200" rtl="0" eaLnBrk="1" latinLnBrk="0" hangingPunct="1">
              <a:spcBef>
                <a:spcPct val="20000"/>
              </a:spcBef>
              <a:buFont typeface="Arial"/>
              <a:buChar char="»"/>
              <a:defRPr sz="3200" kern="1200">
                <a:solidFill>
                  <a:schemeClr val="tx1">
                    <a:lumMod val="65000"/>
                    <a:lumOff val="35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dirty="0"/>
              <a:t>Document Data Structure</a:t>
            </a:r>
          </a:p>
        </p:txBody>
      </p:sp>
      <p:sp>
        <p:nvSpPr>
          <p:cNvPr id="14" name="Right Arrow 5">
            <a:extLst>
              <a:ext uri="{FF2B5EF4-FFF2-40B4-BE49-F238E27FC236}">
                <a16:creationId xmlns:a16="http://schemas.microsoft.com/office/drawing/2014/main" id="{05FA95DB-3349-4D44-A84B-775546B5E86B}"/>
              </a:ext>
            </a:extLst>
          </p:cNvPr>
          <p:cNvSpPr/>
          <p:nvPr/>
        </p:nvSpPr>
        <p:spPr>
          <a:xfrm>
            <a:off x="3668286" y="3516544"/>
            <a:ext cx="802105" cy="548640"/>
          </a:xfrm>
          <a:prstGeom prst="rightArrow">
            <a:avLst/>
          </a:prstGeom>
          <a:solidFill>
            <a:srgbClr val="B5DD7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Content Placeholder 4">
            <a:extLst>
              <a:ext uri="{FF2B5EF4-FFF2-40B4-BE49-F238E27FC236}">
                <a16:creationId xmlns:a16="http://schemas.microsoft.com/office/drawing/2014/main" id="{BB7D19A4-86A3-4B9F-95EC-C5D0150DEECF}"/>
              </a:ext>
            </a:extLst>
          </p:cNvPr>
          <p:cNvSpPr txBox="1">
            <a:spLocks/>
          </p:cNvSpPr>
          <p:nvPr/>
        </p:nvSpPr>
        <p:spPr>
          <a:xfrm>
            <a:off x="4256018" y="1880922"/>
            <a:ext cx="4755902" cy="4113022"/>
          </a:xfrm>
          <a:prstGeom prst="rect">
            <a:avLst/>
          </a:prstGeom>
        </p:spPr>
        <p:txBody>
          <a:bodyPr lIns="64288" tIns="32144" rIns="64288" bIns="32144">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7903" indent="0">
              <a:buNone/>
            </a:pPr>
            <a:r>
              <a:rPr lang="en-US" sz="1600" dirty="0">
                <a:latin typeface="Courier"/>
                <a:cs typeface="Courier"/>
              </a:rPr>
              <a:t>{	</a:t>
            </a:r>
            <a:r>
              <a:rPr lang="en-US" sz="1600" dirty="0" err="1">
                <a:solidFill>
                  <a:srgbClr val="77933C"/>
                </a:solidFill>
                <a:latin typeface="Courier"/>
                <a:cs typeface="Courier"/>
              </a:rPr>
              <a:t>customer_id</a:t>
            </a:r>
            <a:r>
              <a:rPr lang="en-US" sz="1600" dirty="0">
                <a:latin typeface="Courier"/>
                <a:cs typeface="Courier"/>
              </a:rPr>
              <a:t> : 1,</a:t>
            </a:r>
          </a:p>
          <a:p>
            <a:pPr marL="27903" indent="0">
              <a:buNone/>
            </a:pPr>
            <a:r>
              <a:rPr lang="en-US" sz="1600" dirty="0">
                <a:latin typeface="Courier"/>
                <a:cs typeface="Courier"/>
              </a:rPr>
              <a:t>	</a:t>
            </a:r>
            <a:r>
              <a:rPr lang="en-US" sz="1600" dirty="0" err="1">
                <a:solidFill>
                  <a:srgbClr val="77933C"/>
                </a:solidFill>
                <a:latin typeface="Courier"/>
                <a:cs typeface="Courier"/>
              </a:rPr>
              <a:t>first_name</a:t>
            </a:r>
            <a:r>
              <a:rPr lang="en-US" sz="1600" dirty="0">
                <a:latin typeface="Courier"/>
                <a:cs typeface="Courier"/>
              </a:rPr>
              <a:t> : "Mark",</a:t>
            </a:r>
          </a:p>
          <a:p>
            <a:pPr marL="27903" indent="0">
              <a:buNone/>
            </a:pPr>
            <a:r>
              <a:rPr lang="en-US" sz="1600" dirty="0">
                <a:latin typeface="Courier"/>
                <a:cs typeface="Courier"/>
              </a:rPr>
              <a:t>	</a:t>
            </a:r>
            <a:r>
              <a:rPr lang="en-US" sz="1600" dirty="0" err="1">
                <a:solidFill>
                  <a:srgbClr val="77933C"/>
                </a:solidFill>
                <a:latin typeface="Courier"/>
                <a:cs typeface="Courier"/>
              </a:rPr>
              <a:t>last_name</a:t>
            </a:r>
            <a:r>
              <a:rPr lang="en-US" sz="1600" dirty="0">
                <a:solidFill>
                  <a:srgbClr val="77933C"/>
                </a:solidFill>
                <a:latin typeface="Courier"/>
                <a:cs typeface="Courier"/>
              </a:rPr>
              <a:t> </a:t>
            </a:r>
            <a:r>
              <a:rPr lang="en-US" sz="1600" dirty="0">
                <a:latin typeface="Courier"/>
                <a:cs typeface="Courier"/>
              </a:rPr>
              <a:t>: "Smith",</a:t>
            </a:r>
          </a:p>
          <a:p>
            <a:pPr marL="27903" indent="0">
              <a:buNone/>
            </a:pPr>
            <a:r>
              <a:rPr lang="en-US" sz="1600" dirty="0">
                <a:latin typeface="Courier"/>
                <a:cs typeface="Courier"/>
              </a:rPr>
              <a:t>	</a:t>
            </a:r>
            <a:r>
              <a:rPr lang="en-US" sz="1600" dirty="0">
                <a:solidFill>
                  <a:srgbClr val="77933C"/>
                </a:solidFill>
                <a:latin typeface="Courier"/>
                <a:cs typeface="Courier"/>
              </a:rPr>
              <a:t>city</a:t>
            </a:r>
            <a:r>
              <a:rPr lang="en-US" sz="1600" dirty="0">
                <a:latin typeface="Courier"/>
                <a:cs typeface="Courier"/>
              </a:rPr>
              <a:t> : "San Francisco",</a:t>
            </a:r>
          </a:p>
          <a:p>
            <a:pPr marL="27903" indent="0">
              <a:buNone/>
            </a:pPr>
            <a:r>
              <a:rPr lang="en-US" sz="1600" dirty="0">
                <a:latin typeface="Courier"/>
                <a:cs typeface="Courier"/>
              </a:rPr>
              <a:t>	</a:t>
            </a:r>
            <a:r>
              <a:rPr lang="en-US" sz="1600" dirty="0">
                <a:solidFill>
                  <a:srgbClr val="77933C"/>
                </a:solidFill>
                <a:latin typeface="Courier"/>
                <a:cs typeface="Courier"/>
              </a:rPr>
              <a:t>location </a:t>
            </a:r>
            <a:r>
              <a:rPr lang="en-US" sz="1600" dirty="0">
                <a:latin typeface="Courier"/>
                <a:cs typeface="Courier"/>
              </a:rPr>
              <a:t>: [40.74, -73.97],</a:t>
            </a:r>
          </a:p>
          <a:p>
            <a:pPr marL="27903" indent="0">
              <a:buNone/>
            </a:pPr>
            <a:r>
              <a:rPr lang="en-US" sz="1600" dirty="0">
                <a:latin typeface="Courier"/>
                <a:cs typeface="Courier"/>
              </a:rPr>
              <a:t>	</a:t>
            </a:r>
            <a:r>
              <a:rPr lang="en-US" sz="1600" dirty="0">
                <a:solidFill>
                  <a:srgbClr val="77933C"/>
                </a:solidFill>
                <a:latin typeface="Courier"/>
                <a:cs typeface="Courier"/>
              </a:rPr>
              <a:t>image </a:t>
            </a:r>
            <a:r>
              <a:rPr lang="en-US" sz="1600" dirty="0">
                <a:latin typeface="Courier"/>
                <a:cs typeface="Courier"/>
              </a:rPr>
              <a:t>: &lt;binary&gt;,</a:t>
            </a:r>
          </a:p>
          <a:p>
            <a:pPr marL="27903" indent="0">
              <a:buNone/>
            </a:pPr>
            <a:r>
              <a:rPr lang="en-US" sz="1600" dirty="0">
                <a:latin typeface="Courier"/>
                <a:cs typeface="Courier"/>
              </a:rPr>
              <a:t>	</a:t>
            </a:r>
            <a:r>
              <a:rPr lang="en-US" sz="1600" dirty="0">
                <a:solidFill>
                  <a:srgbClr val="77933C"/>
                </a:solidFill>
                <a:latin typeface="Courier"/>
                <a:cs typeface="Courier"/>
              </a:rPr>
              <a:t>phones</a:t>
            </a:r>
            <a:r>
              <a:rPr lang="en-US" sz="1600" dirty="0">
                <a:latin typeface="Courier"/>
                <a:cs typeface="Courier"/>
              </a:rPr>
              <a:t>: [	{</a:t>
            </a:r>
          </a:p>
          <a:p>
            <a:pPr marL="27903" indent="0">
              <a:buNone/>
            </a:pPr>
            <a:r>
              <a:rPr lang="en-US" sz="1600" dirty="0">
                <a:latin typeface="Courier"/>
                <a:cs typeface="Courier"/>
              </a:rPr>
              <a:t>		 </a:t>
            </a:r>
            <a:r>
              <a:rPr lang="en-US" sz="1600" dirty="0">
                <a:solidFill>
                  <a:srgbClr val="77933C"/>
                </a:solidFill>
                <a:latin typeface="Courier"/>
                <a:cs typeface="Courier"/>
              </a:rPr>
              <a:t>number </a:t>
            </a:r>
            <a:r>
              <a:rPr lang="en-US" sz="1600" dirty="0">
                <a:latin typeface="Courier"/>
                <a:cs typeface="Courier"/>
              </a:rPr>
              <a:t>: “1-212-777-1212”, 		 </a:t>
            </a:r>
            <a:r>
              <a:rPr lang="en-US" sz="1600" dirty="0" err="1">
                <a:solidFill>
                  <a:srgbClr val="77933C"/>
                </a:solidFill>
                <a:latin typeface="Courier"/>
                <a:cs typeface="Courier"/>
              </a:rPr>
              <a:t>dnc</a:t>
            </a:r>
            <a:r>
              <a:rPr lang="en-US" sz="1600" dirty="0">
                <a:solidFill>
                  <a:srgbClr val="77933C"/>
                </a:solidFill>
                <a:latin typeface="Courier"/>
                <a:cs typeface="Courier"/>
              </a:rPr>
              <a:t> </a:t>
            </a:r>
            <a:r>
              <a:rPr lang="en-US" sz="1600" dirty="0">
                <a:latin typeface="Courier"/>
                <a:cs typeface="Courier"/>
              </a:rPr>
              <a:t>: true,</a:t>
            </a:r>
          </a:p>
          <a:p>
            <a:pPr marL="27903" indent="0">
              <a:buNone/>
            </a:pPr>
            <a:r>
              <a:rPr lang="en-US" sz="1600" dirty="0">
                <a:latin typeface="Courier"/>
                <a:cs typeface="Courier"/>
              </a:rPr>
              <a:t>		 </a:t>
            </a:r>
            <a:r>
              <a:rPr lang="en-US" sz="1600" dirty="0">
                <a:solidFill>
                  <a:srgbClr val="77933C"/>
                </a:solidFill>
                <a:latin typeface="Courier"/>
                <a:cs typeface="Courier"/>
              </a:rPr>
              <a:t>type </a:t>
            </a:r>
            <a:r>
              <a:rPr lang="en-US" sz="1600" dirty="0">
                <a:latin typeface="Courier"/>
                <a:cs typeface="Courier"/>
              </a:rPr>
              <a:t>: “home”</a:t>
            </a:r>
          </a:p>
          <a:p>
            <a:pPr marL="27903" indent="0">
              <a:buNone/>
            </a:pPr>
            <a:r>
              <a:rPr lang="en-US" sz="1600" dirty="0">
                <a:latin typeface="Courier"/>
                <a:cs typeface="Courier"/>
              </a:rPr>
              <a:t>	},</a:t>
            </a:r>
          </a:p>
          <a:p>
            <a:pPr marL="27903" indent="0">
              <a:buNone/>
            </a:pPr>
            <a:r>
              <a:rPr lang="en-US" sz="1600" dirty="0">
                <a:latin typeface="Courier"/>
                <a:cs typeface="Courier"/>
              </a:rPr>
              <a:t>	{</a:t>
            </a:r>
          </a:p>
          <a:p>
            <a:pPr marL="27903" indent="0">
              <a:buNone/>
            </a:pPr>
            <a:r>
              <a:rPr lang="en-US" sz="1600" dirty="0">
                <a:latin typeface="Courier"/>
                <a:cs typeface="Courier"/>
              </a:rPr>
              <a:t>		 </a:t>
            </a:r>
            <a:r>
              <a:rPr lang="en-US" sz="1600" dirty="0">
                <a:solidFill>
                  <a:srgbClr val="77933C"/>
                </a:solidFill>
                <a:latin typeface="Courier"/>
                <a:cs typeface="Courier"/>
              </a:rPr>
              <a:t>number </a:t>
            </a:r>
            <a:r>
              <a:rPr lang="en-US" sz="1600" dirty="0">
                <a:latin typeface="Courier"/>
                <a:cs typeface="Courier"/>
              </a:rPr>
              <a:t>: “1-212-777-1213”, 	</a:t>
            </a:r>
          </a:p>
          <a:p>
            <a:pPr marL="27903" indent="0">
              <a:buNone/>
            </a:pPr>
            <a:r>
              <a:rPr lang="en-US" sz="1600" dirty="0">
                <a:latin typeface="Courier"/>
                <a:cs typeface="Courier"/>
              </a:rPr>
              <a:t>		 </a:t>
            </a:r>
            <a:r>
              <a:rPr lang="en-US" sz="1600" dirty="0">
                <a:solidFill>
                  <a:srgbClr val="77933C"/>
                </a:solidFill>
                <a:latin typeface="Courier"/>
                <a:cs typeface="Courier"/>
              </a:rPr>
              <a:t>type </a:t>
            </a:r>
            <a:r>
              <a:rPr lang="en-US" sz="1600" dirty="0">
                <a:latin typeface="Courier"/>
                <a:cs typeface="Courier"/>
              </a:rPr>
              <a:t>: “cell”		</a:t>
            </a:r>
          </a:p>
          <a:p>
            <a:pPr marL="27903" indent="0">
              <a:buNone/>
            </a:pPr>
            <a:r>
              <a:rPr lang="en-US" sz="1600" dirty="0">
                <a:latin typeface="Courier"/>
                <a:cs typeface="Courier"/>
              </a:rPr>
              <a:t>	}] </a:t>
            </a:r>
          </a:p>
          <a:p>
            <a:pPr marL="27903" indent="0">
              <a:buNone/>
            </a:pPr>
            <a:r>
              <a:rPr lang="en-US" sz="1600" dirty="0">
                <a:latin typeface="Courier"/>
                <a:cs typeface="Courier"/>
              </a:rPr>
              <a:t>}</a:t>
            </a:r>
          </a:p>
        </p:txBody>
      </p:sp>
      <p:pic>
        <p:nvPicPr>
          <p:cNvPr id="16" name="Picture 8">
            <a:extLst>
              <a:ext uri="{FF2B5EF4-FFF2-40B4-BE49-F238E27FC236}">
                <a16:creationId xmlns:a16="http://schemas.microsoft.com/office/drawing/2014/main" id="{90DFA11C-1C39-442B-B728-632F32B3C1F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41851" y="2102492"/>
            <a:ext cx="2643141" cy="3549094"/>
          </a:xfrm>
          <a:prstGeom prst="rect">
            <a:avLst/>
          </a:prstGeom>
        </p:spPr>
      </p:pic>
    </p:spTree>
    <p:extLst>
      <p:ext uri="{BB962C8B-B14F-4D97-AF65-F5344CB8AC3E}">
        <p14:creationId xmlns:p14="http://schemas.microsoft.com/office/powerpoint/2010/main" val="3514658531"/>
      </p:ext>
    </p:extLst>
  </p:cSld>
  <p:clrMapOvr>
    <a:masterClrMapping/>
  </p:clrMapOvr>
  <mc:AlternateContent xmlns:mc="http://schemas.openxmlformats.org/markup-compatibility/2006" xmlns:p14="http://schemas.microsoft.com/office/powerpoint/2010/main">
    <mc:Choice Requires="p14">
      <p:transition spd="slow" p14:dur="2000" advTm="8796"/>
    </mc:Choice>
    <mc:Fallback xmlns="">
      <p:transition xmlns:p14="http://schemas.microsoft.com/office/powerpoint/2010/main" spd="slow" advTm="8796"/>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EFC446F-DCB4-4F5F-BF62-C23E19DAB68E}"/>
              </a:ext>
            </a:extLst>
          </p:cNvPr>
          <p:cNvSpPr>
            <a:spLocks noGrp="1"/>
          </p:cNvSpPr>
          <p:nvPr>
            <p:ph type="title"/>
          </p:nvPr>
        </p:nvSpPr>
        <p:spPr>
          <a:xfrm>
            <a:off x="457200" y="9525"/>
            <a:ext cx="8229600" cy="1143000"/>
          </a:xfrm>
        </p:spPr>
        <p:txBody>
          <a:bodyPr/>
          <a:lstStyle/>
          <a:p>
            <a:pPr>
              <a:defRPr/>
            </a:pPr>
            <a:r>
              <a:rPr lang="en-US" dirty="0">
                <a:ea typeface="ＭＳ Ｐゴシック" charset="0"/>
              </a:rPr>
              <a:t>Basic Insert/Query Examples</a:t>
            </a:r>
          </a:p>
        </p:txBody>
      </p:sp>
      <p:graphicFrame>
        <p:nvGraphicFramePr>
          <p:cNvPr id="3" name="Table 33">
            <a:extLst>
              <a:ext uri="{FF2B5EF4-FFF2-40B4-BE49-F238E27FC236}">
                <a16:creationId xmlns:a16="http://schemas.microsoft.com/office/drawing/2014/main" id="{1640C37E-1C66-48AF-80D9-396443758DA7}"/>
              </a:ext>
            </a:extLst>
          </p:cNvPr>
          <p:cNvGraphicFramePr>
            <a:graphicFrameLocks noGrp="1"/>
          </p:cNvGraphicFramePr>
          <p:nvPr>
            <p:extLst>
              <p:ext uri="{D42A27DB-BD31-4B8C-83A1-F6EECF244321}">
                <p14:modId xmlns:p14="http://schemas.microsoft.com/office/powerpoint/2010/main" val="1977013569"/>
              </p:ext>
            </p:extLst>
          </p:nvPr>
        </p:nvGraphicFramePr>
        <p:xfrm>
          <a:off x="62650" y="1244146"/>
          <a:ext cx="9081351" cy="4609322"/>
        </p:xfrm>
        <a:graphic>
          <a:graphicData uri="http://schemas.openxmlformats.org/drawingml/2006/table">
            <a:tbl>
              <a:tblPr firstRow="1" bandRow="1">
                <a:tableStyleId>{2D5ABB26-0587-4C30-8999-92F81FD0307C}</a:tableStyleId>
              </a:tblPr>
              <a:tblGrid>
                <a:gridCol w="1850896">
                  <a:extLst>
                    <a:ext uri="{9D8B030D-6E8A-4147-A177-3AD203B41FA5}">
                      <a16:colId xmlns:a16="http://schemas.microsoft.com/office/drawing/2014/main" val="20000"/>
                    </a:ext>
                  </a:extLst>
                </a:gridCol>
                <a:gridCol w="3782767">
                  <a:extLst>
                    <a:ext uri="{9D8B030D-6E8A-4147-A177-3AD203B41FA5}">
                      <a16:colId xmlns:a16="http://schemas.microsoft.com/office/drawing/2014/main" val="20001"/>
                    </a:ext>
                  </a:extLst>
                </a:gridCol>
                <a:gridCol w="3447688">
                  <a:extLst>
                    <a:ext uri="{9D8B030D-6E8A-4147-A177-3AD203B41FA5}">
                      <a16:colId xmlns:a16="http://schemas.microsoft.com/office/drawing/2014/main" val="20002"/>
                    </a:ext>
                  </a:extLst>
                </a:gridCol>
              </a:tblGrid>
              <a:tr h="403082">
                <a:tc>
                  <a:txBody>
                    <a:bodyPr/>
                    <a:lstStyle/>
                    <a:p>
                      <a:r>
                        <a:rPr lang="en-US" sz="2400" dirty="0"/>
                        <a:t>Objective</a:t>
                      </a:r>
                    </a:p>
                  </a:txBody>
                  <a:tcPr/>
                </a:tc>
                <a:tc>
                  <a:txBody>
                    <a:bodyPr/>
                    <a:lstStyle/>
                    <a:p>
                      <a:r>
                        <a:rPr lang="en-US" sz="2400" dirty="0"/>
                        <a:t>Java Example</a:t>
                      </a:r>
                    </a:p>
                  </a:txBody>
                  <a:tcPr/>
                </a:tc>
                <a:tc>
                  <a:txBody>
                    <a:bodyPr/>
                    <a:lstStyle/>
                    <a:p>
                      <a:r>
                        <a:rPr lang="en-US" sz="2400" dirty="0"/>
                        <a:t>Command-line </a:t>
                      </a:r>
                      <a:r>
                        <a:rPr lang="en-US" sz="2400" dirty="0" err="1"/>
                        <a:t>Javascript</a:t>
                      </a:r>
                      <a:r>
                        <a:rPr lang="en-US" sz="2400" dirty="0"/>
                        <a:t> Shell</a:t>
                      </a:r>
                    </a:p>
                    <a:p>
                      <a:endParaRPr lang="en-US" sz="2400" dirty="0"/>
                    </a:p>
                  </a:txBody>
                  <a:tcPr/>
                </a:tc>
                <a:extLst>
                  <a:ext uri="{0D108BD9-81ED-4DB2-BD59-A6C34878D82A}">
                    <a16:rowId xmlns:a16="http://schemas.microsoft.com/office/drawing/2014/main" val="10000"/>
                  </a:ext>
                </a:extLst>
              </a:tr>
              <a:tr h="1060161">
                <a:tc>
                  <a:txBody>
                    <a:bodyPr/>
                    <a:lstStyle/>
                    <a:p>
                      <a:r>
                        <a:rPr lang="en-US" sz="1800" kern="1200" baseline="0" dirty="0">
                          <a:solidFill>
                            <a:schemeClr val="tx1"/>
                          </a:solidFill>
                          <a:latin typeface="+mn-lt"/>
                          <a:ea typeface="+mn-ea"/>
                          <a:cs typeface="+mn-cs"/>
                        </a:rPr>
                        <a:t>Insert </a:t>
                      </a:r>
                      <a:r>
                        <a:rPr lang="en-US" sz="1800" dirty="0"/>
                        <a:t>a map</a:t>
                      </a:r>
                    </a:p>
                  </a:txBody>
                  <a:tcPr/>
                </a:tc>
                <a:tc>
                  <a:txBody>
                    <a:bodyPr/>
                    <a:lstStyle/>
                    <a:p>
                      <a:r>
                        <a:rPr lang="en-US" sz="1400" dirty="0">
                          <a:latin typeface="Courier"/>
                          <a:cs typeface="Courier"/>
                        </a:rPr>
                        <a:t>Map</a:t>
                      </a:r>
                      <a:r>
                        <a:rPr lang="en-US" sz="1400" baseline="0" dirty="0">
                          <a:latin typeface="Courier"/>
                          <a:cs typeface="Courier"/>
                        </a:rPr>
                        <a:t> m;</a:t>
                      </a:r>
                    </a:p>
                    <a:p>
                      <a:r>
                        <a:rPr lang="en-US" sz="1400" baseline="0" dirty="0">
                          <a:latin typeface="Courier"/>
                          <a:cs typeface="Courier"/>
                        </a:rPr>
                        <a:t>…</a:t>
                      </a:r>
                      <a:endParaRPr lang="en-US" sz="1400" dirty="0">
                        <a:latin typeface="Courier"/>
                        <a:cs typeface="Courier"/>
                      </a:endParaRPr>
                    </a:p>
                    <a:p>
                      <a:r>
                        <a:rPr lang="en-US" sz="1400" dirty="0" err="1">
                          <a:latin typeface="Courier"/>
                          <a:cs typeface="Courier"/>
                        </a:rPr>
                        <a:t>collection.insert</a:t>
                      </a:r>
                      <a:r>
                        <a:rPr lang="en-US" sz="1400" dirty="0">
                          <a:latin typeface="Courier"/>
                          <a:cs typeface="Courier"/>
                        </a:rPr>
                        <a:t>(</a:t>
                      </a:r>
                    </a:p>
                    <a:p>
                      <a:r>
                        <a:rPr lang="en-US" sz="1400" dirty="0">
                          <a:latin typeface="Courier"/>
                          <a:cs typeface="Courier"/>
                        </a:rPr>
                        <a:t>   new </a:t>
                      </a:r>
                      <a:r>
                        <a:rPr lang="en-US" sz="1400" dirty="0" err="1">
                          <a:latin typeface="Courier"/>
                          <a:cs typeface="Courier"/>
                        </a:rPr>
                        <a:t>BasicDBObject</a:t>
                      </a:r>
                      <a:r>
                        <a:rPr lang="en-US" sz="1400" dirty="0">
                          <a:latin typeface="Courier"/>
                          <a:cs typeface="Courier"/>
                        </a:rPr>
                        <a:t>(m));</a:t>
                      </a:r>
                    </a:p>
                    <a:p>
                      <a:endParaRPr lang="en-US" sz="3200" dirty="0"/>
                    </a:p>
                  </a:txBody>
                  <a:tcPr/>
                </a:tc>
                <a:tc>
                  <a:txBody>
                    <a:bodyPr/>
                    <a:lstStyle/>
                    <a:p>
                      <a:r>
                        <a:rPr lang="en-US" sz="1600" kern="1200" dirty="0" err="1">
                          <a:solidFill>
                            <a:schemeClr val="tx1"/>
                          </a:solidFill>
                          <a:latin typeface="Courier"/>
                          <a:ea typeface="+mn-ea"/>
                          <a:cs typeface="Courier"/>
                        </a:rPr>
                        <a:t>db.collection.insert</a:t>
                      </a:r>
                      <a:r>
                        <a:rPr lang="en-US" sz="1600" kern="1200" dirty="0">
                          <a:solidFill>
                            <a:schemeClr val="tx1"/>
                          </a:solidFill>
                          <a:latin typeface="Courier"/>
                          <a:ea typeface="+mn-ea"/>
                          <a:cs typeface="Courier"/>
                        </a:rPr>
                        <a:t>(m);</a:t>
                      </a:r>
                    </a:p>
                  </a:txBody>
                  <a:tcPr/>
                </a:tc>
                <a:extLst>
                  <a:ext uri="{0D108BD9-81ED-4DB2-BD59-A6C34878D82A}">
                    <a16:rowId xmlns:a16="http://schemas.microsoft.com/office/drawing/2014/main" val="10001"/>
                  </a:ext>
                </a:extLst>
              </a:tr>
              <a:tr h="1044397">
                <a:tc>
                  <a:txBody>
                    <a:bodyPr/>
                    <a:lstStyle/>
                    <a:p>
                      <a:r>
                        <a:rPr lang="en-US" sz="1800" dirty="0"/>
                        <a:t>Find</a:t>
                      </a:r>
                      <a:r>
                        <a:rPr lang="en-US" sz="1800" baseline="0" dirty="0"/>
                        <a:t> all contacts with at least one mobile phone</a:t>
                      </a:r>
                      <a:endParaRPr lang="en-US" sz="1800" dirty="0"/>
                    </a:p>
                  </a:txBody>
                  <a:tcPr/>
                </a:tc>
                <a:tc>
                  <a:txBody>
                    <a:bodyPr/>
                    <a:lstStyle/>
                    <a:p>
                      <a:r>
                        <a:rPr lang="en-US" sz="1400" dirty="0" err="1">
                          <a:latin typeface="Courier"/>
                          <a:cs typeface="Courier"/>
                        </a:rPr>
                        <a:t>DBObject</a:t>
                      </a:r>
                      <a:r>
                        <a:rPr lang="en-US" sz="1400" dirty="0">
                          <a:latin typeface="Courier"/>
                          <a:cs typeface="Courier"/>
                        </a:rPr>
                        <a:t> </a:t>
                      </a:r>
                      <a:r>
                        <a:rPr lang="en-US" sz="1400" b="0" dirty="0" err="1">
                          <a:latin typeface="Courier"/>
                          <a:cs typeface="Courier"/>
                        </a:rPr>
                        <a:t>expr</a:t>
                      </a:r>
                      <a:r>
                        <a:rPr lang="en-US" sz="1400" dirty="0">
                          <a:latin typeface="Courier"/>
                          <a:cs typeface="Courier"/>
                        </a:rPr>
                        <a:t> =</a:t>
                      </a:r>
                      <a:r>
                        <a:rPr lang="en-US" sz="1400" baseline="0" dirty="0">
                          <a:latin typeface="Courier"/>
                          <a:cs typeface="Courier"/>
                        </a:rPr>
                        <a:t> new </a:t>
                      </a:r>
                      <a:r>
                        <a:rPr lang="en-US" sz="1400" baseline="0" dirty="0" err="1">
                          <a:latin typeface="Courier"/>
                          <a:cs typeface="Courier"/>
                        </a:rPr>
                        <a:t>BasicDBObject</a:t>
                      </a:r>
                      <a:r>
                        <a:rPr lang="en-US" sz="1400" baseline="0" dirty="0">
                          <a:latin typeface="Courier"/>
                          <a:cs typeface="Courier"/>
                        </a:rPr>
                        <a:t>();</a:t>
                      </a:r>
                    </a:p>
                    <a:p>
                      <a:r>
                        <a:rPr lang="en-US" sz="1400" baseline="0" dirty="0" err="1">
                          <a:latin typeface="Courier"/>
                          <a:cs typeface="Courier"/>
                        </a:rPr>
                        <a:t>expr.put</a:t>
                      </a:r>
                      <a:r>
                        <a:rPr lang="en-US" sz="1400" baseline="0" dirty="0">
                          <a:latin typeface="Courier"/>
                          <a:cs typeface="Courier"/>
                        </a:rPr>
                        <a:t>(“</a:t>
                      </a:r>
                      <a:r>
                        <a:rPr lang="en-US" sz="1400" baseline="0" dirty="0" err="1">
                          <a:latin typeface="Courier"/>
                          <a:cs typeface="Courier"/>
                        </a:rPr>
                        <a:t>phones.type</a:t>
                      </a:r>
                      <a:r>
                        <a:rPr lang="en-US" sz="1400" baseline="0" dirty="0">
                          <a:latin typeface="Courier"/>
                          <a:cs typeface="Courier"/>
                        </a:rPr>
                        <a:t>”, “cell”);</a:t>
                      </a:r>
                    </a:p>
                    <a:p>
                      <a:endParaRPr lang="en-US" sz="1400" baseline="0" dirty="0">
                        <a:latin typeface="Courier"/>
                        <a:cs typeface="Courier"/>
                      </a:endParaRPr>
                    </a:p>
                    <a:p>
                      <a:r>
                        <a:rPr lang="en-US" sz="1400" baseline="0" dirty="0">
                          <a:latin typeface="Courier"/>
                          <a:cs typeface="Courier"/>
                        </a:rPr>
                        <a:t>List&lt;</a:t>
                      </a:r>
                      <a:r>
                        <a:rPr lang="en-US" sz="1400" baseline="0" dirty="0" err="1">
                          <a:latin typeface="Courier"/>
                          <a:cs typeface="Courier"/>
                        </a:rPr>
                        <a:t>DBObject</a:t>
                      </a:r>
                      <a:r>
                        <a:rPr lang="en-US" sz="1400" baseline="0" dirty="0">
                          <a:latin typeface="Courier"/>
                          <a:cs typeface="Courier"/>
                        </a:rPr>
                        <a:t>&gt; L = </a:t>
                      </a:r>
                    </a:p>
                    <a:p>
                      <a:r>
                        <a:rPr lang="en-US" sz="1400" baseline="0" dirty="0">
                          <a:latin typeface="Courier"/>
                          <a:cs typeface="Courier"/>
                        </a:rPr>
                        <a:t>   </a:t>
                      </a:r>
                      <a:r>
                        <a:rPr lang="en-US" sz="1400" b="1" baseline="0" dirty="0" err="1">
                          <a:latin typeface="Courier"/>
                          <a:cs typeface="Courier"/>
                        </a:rPr>
                        <a:t>collection.find</a:t>
                      </a:r>
                      <a:r>
                        <a:rPr lang="en-US" sz="1400" baseline="0" dirty="0">
                          <a:latin typeface="Courier"/>
                          <a:cs typeface="Courier"/>
                        </a:rPr>
                        <a:t>(</a:t>
                      </a:r>
                      <a:r>
                        <a:rPr lang="en-US" sz="1400" baseline="0" dirty="0" err="1">
                          <a:latin typeface="Courier"/>
                          <a:cs typeface="Courier"/>
                        </a:rPr>
                        <a:t>expr</a:t>
                      </a:r>
                      <a:r>
                        <a:rPr lang="en-US" sz="1400" baseline="0" dirty="0">
                          <a:latin typeface="Courier"/>
                          <a:cs typeface="Courier"/>
                        </a:rPr>
                        <a:t>).</a:t>
                      </a:r>
                      <a:r>
                        <a:rPr lang="en-US" sz="1400" baseline="0" dirty="0" err="1">
                          <a:latin typeface="Courier"/>
                          <a:cs typeface="Courier"/>
                        </a:rPr>
                        <a:t>toArray</a:t>
                      </a:r>
                      <a:r>
                        <a:rPr lang="en-US" sz="1400" baseline="0" dirty="0">
                          <a:latin typeface="Courier"/>
                          <a:cs typeface="Courier"/>
                        </a:rPr>
                        <a:t>();</a:t>
                      </a:r>
                      <a:endParaRPr lang="en-US" sz="1400" dirty="0">
                        <a:latin typeface="Courier"/>
                        <a:cs typeface="Courier"/>
                      </a:endParaRPr>
                    </a:p>
                  </a:txBody>
                  <a:tcPr/>
                </a:tc>
                <a:tc>
                  <a:txBody>
                    <a:bodyPr/>
                    <a:lstStyle/>
                    <a:p>
                      <a:r>
                        <a:rPr lang="en-US" sz="1600" dirty="0" err="1">
                          <a:latin typeface="Courier"/>
                          <a:cs typeface="Courier"/>
                        </a:rPr>
                        <a:t>db.contact.find</a:t>
                      </a:r>
                      <a:r>
                        <a:rPr lang="en-US" sz="1600" dirty="0">
                          <a:latin typeface="Courier"/>
                          <a:cs typeface="Courier"/>
                        </a:rPr>
                        <a:t>(</a:t>
                      </a:r>
                    </a:p>
                    <a:p>
                      <a:pPr marL="284163" indent="0">
                        <a:tabLst/>
                      </a:pPr>
                      <a:r>
                        <a:rPr lang="en-US" sz="1600" dirty="0">
                          <a:latin typeface="Courier"/>
                          <a:cs typeface="Courier"/>
                        </a:rPr>
                        <a:t>{"</a:t>
                      </a:r>
                      <a:r>
                        <a:rPr lang="en-US" sz="1600" dirty="0" err="1">
                          <a:latin typeface="Courier"/>
                          <a:cs typeface="Courier"/>
                        </a:rPr>
                        <a:t>phones.type”:”cell</a:t>
                      </a:r>
                      <a:r>
                        <a:rPr lang="en-US" sz="1600" dirty="0">
                          <a:latin typeface="Courier"/>
                          <a:cs typeface="Courier"/>
                        </a:rPr>
                        <a:t>”});</a:t>
                      </a:r>
                    </a:p>
                  </a:txBody>
                  <a:tcPr/>
                </a:tc>
                <a:extLst>
                  <a:ext uri="{0D108BD9-81ED-4DB2-BD59-A6C34878D82A}">
                    <a16:rowId xmlns:a16="http://schemas.microsoft.com/office/drawing/2014/main" val="10002"/>
                  </a:ext>
                </a:extLst>
              </a:tr>
              <a:tr h="403082">
                <a:tc>
                  <a:txBody>
                    <a:bodyPr/>
                    <a:lstStyle/>
                    <a:p>
                      <a:endParaRPr lang="en-US" sz="1600" dirty="0"/>
                    </a:p>
                  </a:txBody>
                  <a:tcPr/>
                </a:tc>
                <a:tc>
                  <a:txBody>
                    <a:bodyPr/>
                    <a:lstStyle/>
                    <a:p>
                      <a:endParaRPr lang="en-US" sz="1100" baseline="0" dirty="0">
                        <a:latin typeface="Courier"/>
                        <a:cs typeface="Courier"/>
                      </a:endParaRPr>
                    </a:p>
                  </a:txBody>
                  <a:tcPr/>
                </a:tc>
                <a:tc>
                  <a:txBody>
                    <a:bodyPr/>
                    <a:lstStyle/>
                    <a:p>
                      <a:pPr marL="285750" indent="-285750"/>
                      <a:endParaRPr lang="en-US" sz="1400" dirty="0">
                        <a:latin typeface="Courier"/>
                        <a:cs typeface="Courier"/>
                      </a:endParaRP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4180588407"/>
      </p:ext>
    </p:extLst>
  </p:cSld>
  <p:clrMapOvr>
    <a:masterClrMapping/>
  </p:clrMapOvr>
  <mc:AlternateContent xmlns:mc="http://schemas.openxmlformats.org/markup-compatibility/2006" xmlns:p14="http://schemas.microsoft.com/office/powerpoint/2010/main">
    <mc:Choice Requires="p14">
      <p:transition spd="slow" p14:dur="2000" advTm="8796"/>
    </mc:Choice>
    <mc:Fallback xmlns="">
      <p:transition xmlns:p14="http://schemas.microsoft.com/office/powerpoint/2010/main" spd="slow" advTm="8796"/>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328B686-C75C-4100-B5C5-2AA04687C0EC}"/>
              </a:ext>
            </a:extLst>
          </p:cNvPr>
          <p:cNvSpPr txBox="1">
            <a:spLocks/>
          </p:cNvSpPr>
          <p:nvPr/>
        </p:nvSpPr>
        <p:spPr bwMode="auto">
          <a:xfrm>
            <a:off x="252413" y="5019675"/>
            <a:ext cx="2543175" cy="3508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0" tIns="0" rIns="0" bIns="0"/>
          <a:lstStyle>
            <a:lvl1pPr eaLnBrk="0" hangingPunct="0">
              <a:defRPr sz="2400">
                <a:solidFill>
                  <a:schemeClr val="tx1"/>
                </a:solidFill>
                <a:latin typeface="Segoe" charset="0"/>
                <a:ea typeface="MS PGothic" charset="0"/>
                <a:cs typeface="MS PGothic" charset="0"/>
              </a:defRPr>
            </a:lvl1pPr>
            <a:lvl2pPr marL="742950" indent="-285750" eaLnBrk="0" hangingPunct="0">
              <a:defRPr sz="2400">
                <a:solidFill>
                  <a:schemeClr val="tx1"/>
                </a:solidFill>
                <a:latin typeface="Segoe" charset="0"/>
                <a:ea typeface="MS PGothic" charset="0"/>
                <a:cs typeface="MS PGothic" charset="0"/>
              </a:defRPr>
            </a:lvl2pPr>
            <a:lvl3pPr marL="1143000" indent="-228600" eaLnBrk="0" hangingPunct="0">
              <a:defRPr sz="2400">
                <a:solidFill>
                  <a:schemeClr val="tx1"/>
                </a:solidFill>
                <a:latin typeface="Segoe" charset="0"/>
                <a:ea typeface="MS PGothic" charset="0"/>
                <a:cs typeface="MS PGothic" charset="0"/>
              </a:defRPr>
            </a:lvl3pPr>
            <a:lvl4pPr marL="1600200" indent="-228600" eaLnBrk="0" hangingPunct="0">
              <a:defRPr sz="2400">
                <a:solidFill>
                  <a:schemeClr val="tx1"/>
                </a:solidFill>
                <a:latin typeface="Segoe" charset="0"/>
                <a:ea typeface="MS PGothic" charset="0"/>
                <a:cs typeface="MS PGothic" charset="0"/>
              </a:defRPr>
            </a:lvl4pPr>
            <a:lvl5pPr marL="2057400" indent="-228600" eaLnBrk="0" hangingPunct="0">
              <a:defRPr sz="2400">
                <a:solidFill>
                  <a:schemeClr val="tx1"/>
                </a:solidFill>
                <a:latin typeface="Segoe"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Segoe"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Segoe"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Segoe"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Segoe" charset="0"/>
                <a:ea typeface="MS PGothic" charset="0"/>
                <a:cs typeface="MS PGothic" charset="0"/>
              </a:defRPr>
            </a:lvl9pPr>
          </a:lstStyle>
          <a:p>
            <a:pPr algn="ctr" eaLnBrk="1" hangingPunct="1">
              <a:spcBef>
                <a:spcPts val="1275"/>
              </a:spcBef>
              <a:buFont typeface="Arial" charset="0"/>
              <a:buNone/>
              <a:defRPr/>
            </a:pPr>
            <a:r>
              <a:rPr lang="en-US" dirty="0">
                <a:solidFill>
                  <a:srgbClr val="595959"/>
                </a:solidFill>
                <a:latin typeface="+mn-lt"/>
              </a:rPr>
              <a:t>Better Data Locality</a:t>
            </a:r>
            <a:endParaRPr lang="en-US" sz="2000" dirty="0">
              <a:solidFill>
                <a:srgbClr val="595959"/>
              </a:solidFill>
              <a:latin typeface="+mn-lt"/>
            </a:endParaRPr>
          </a:p>
        </p:txBody>
      </p:sp>
      <p:sp>
        <p:nvSpPr>
          <p:cNvPr id="3" name="Title 1">
            <a:extLst>
              <a:ext uri="{FF2B5EF4-FFF2-40B4-BE49-F238E27FC236}">
                <a16:creationId xmlns:a16="http://schemas.microsoft.com/office/drawing/2014/main" id="{CA6C617B-9B65-4A67-9049-E9124E422346}"/>
              </a:ext>
            </a:extLst>
          </p:cNvPr>
          <p:cNvSpPr>
            <a:spLocks noGrp="1"/>
          </p:cNvSpPr>
          <p:nvPr>
            <p:ph type="title"/>
          </p:nvPr>
        </p:nvSpPr>
        <p:spPr>
          <a:xfrm>
            <a:off x="457200" y="9275"/>
            <a:ext cx="8229600" cy="1143000"/>
          </a:xfrm>
        </p:spPr>
        <p:txBody>
          <a:bodyPr/>
          <a:lstStyle/>
          <a:p>
            <a:pPr eaLnBrk="1" hangingPunct="1">
              <a:defRPr/>
            </a:pPr>
            <a:r>
              <a:rPr lang="en-US" dirty="0">
                <a:ea typeface="ＭＳ Ｐゴシック" charset="0"/>
              </a:rPr>
              <a:t>Performance</a:t>
            </a:r>
          </a:p>
        </p:txBody>
      </p:sp>
      <p:sp>
        <p:nvSpPr>
          <p:cNvPr id="4" name="Content Placeholder 1">
            <a:extLst>
              <a:ext uri="{FF2B5EF4-FFF2-40B4-BE49-F238E27FC236}">
                <a16:creationId xmlns:a16="http://schemas.microsoft.com/office/drawing/2014/main" id="{F0F06F5C-5DB9-4BC2-AD8A-DAF651902779}"/>
              </a:ext>
            </a:extLst>
          </p:cNvPr>
          <p:cNvSpPr txBox="1">
            <a:spLocks/>
          </p:cNvSpPr>
          <p:nvPr/>
        </p:nvSpPr>
        <p:spPr bwMode="auto">
          <a:xfrm>
            <a:off x="3300413" y="5019675"/>
            <a:ext cx="2543175" cy="3508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0" tIns="0" rIns="0" bIns="0"/>
          <a:lstStyle>
            <a:lvl1pPr eaLnBrk="0" hangingPunct="0">
              <a:defRPr sz="2400">
                <a:solidFill>
                  <a:schemeClr val="tx1"/>
                </a:solidFill>
                <a:latin typeface="Segoe" charset="0"/>
                <a:ea typeface="MS PGothic" charset="0"/>
                <a:cs typeface="MS PGothic" charset="0"/>
              </a:defRPr>
            </a:lvl1pPr>
            <a:lvl2pPr marL="742950" indent="-285750" eaLnBrk="0" hangingPunct="0">
              <a:defRPr sz="2400">
                <a:solidFill>
                  <a:schemeClr val="tx1"/>
                </a:solidFill>
                <a:latin typeface="Segoe" charset="0"/>
                <a:ea typeface="MS PGothic" charset="0"/>
                <a:cs typeface="MS PGothic" charset="0"/>
              </a:defRPr>
            </a:lvl2pPr>
            <a:lvl3pPr marL="1143000" indent="-228600" eaLnBrk="0" hangingPunct="0">
              <a:defRPr sz="2400">
                <a:solidFill>
                  <a:schemeClr val="tx1"/>
                </a:solidFill>
                <a:latin typeface="Segoe" charset="0"/>
                <a:ea typeface="MS PGothic" charset="0"/>
                <a:cs typeface="MS PGothic" charset="0"/>
              </a:defRPr>
            </a:lvl3pPr>
            <a:lvl4pPr marL="1600200" indent="-228600" eaLnBrk="0" hangingPunct="0">
              <a:defRPr sz="2400">
                <a:solidFill>
                  <a:schemeClr val="tx1"/>
                </a:solidFill>
                <a:latin typeface="Segoe" charset="0"/>
                <a:ea typeface="MS PGothic" charset="0"/>
                <a:cs typeface="MS PGothic" charset="0"/>
              </a:defRPr>
            </a:lvl4pPr>
            <a:lvl5pPr marL="2057400" indent="-228600" eaLnBrk="0" hangingPunct="0">
              <a:defRPr sz="2400">
                <a:solidFill>
                  <a:schemeClr val="tx1"/>
                </a:solidFill>
                <a:latin typeface="Segoe"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Segoe"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Segoe"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Segoe"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Segoe" charset="0"/>
                <a:ea typeface="MS PGothic" charset="0"/>
                <a:cs typeface="MS PGothic" charset="0"/>
              </a:defRPr>
            </a:lvl9pPr>
          </a:lstStyle>
          <a:p>
            <a:pPr algn="ctr" eaLnBrk="1" hangingPunct="1">
              <a:spcBef>
                <a:spcPts val="1275"/>
              </a:spcBef>
              <a:buFont typeface="Arial" charset="0"/>
              <a:buNone/>
              <a:defRPr/>
            </a:pPr>
            <a:r>
              <a:rPr lang="en-US" dirty="0">
                <a:solidFill>
                  <a:srgbClr val="595959"/>
                </a:solidFill>
                <a:latin typeface="+mn-lt"/>
              </a:rPr>
              <a:t>In-Memory Caching</a:t>
            </a:r>
            <a:endParaRPr lang="en-US" sz="2000" dirty="0">
              <a:solidFill>
                <a:srgbClr val="595959"/>
              </a:solidFill>
              <a:latin typeface="+mn-lt"/>
            </a:endParaRPr>
          </a:p>
        </p:txBody>
      </p:sp>
      <p:sp>
        <p:nvSpPr>
          <p:cNvPr id="5" name="Content Placeholder 1">
            <a:extLst>
              <a:ext uri="{FF2B5EF4-FFF2-40B4-BE49-F238E27FC236}">
                <a16:creationId xmlns:a16="http://schemas.microsoft.com/office/drawing/2014/main" id="{6F3F4883-1DF1-4C7A-80F6-28F658C7B771}"/>
              </a:ext>
            </a:extLst>
          </p:cNvPr>
          <p:cNvSpPr txBox="1">
            <a:spLocks/>
          </p:cNvSpPr>
          <p:nvPr/>
        </p:nvSpPr>
        <p:spPr bwMode="auto">
          <a:xfrm>
            <a:off x="6732588" y="5019675"/>
            <a:ext cx="1774825" cy="3508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0" tIns="0" rIns="0" bIns="0"/>
          <a:lstStyle>
            <a:lvl1pPr eaLnBrk="0" hangingPunct="0">
              <a:defRPr sz="2400">
                <a:solidFill>
                  <a:schemeClr val="tx1"/>
                </a:solidFill>
                <a:latin typeface="Segoe" charset="0"/>
                <a:ea typeface="MS PGothic" charset="0"/>
                <a:cs typeface="MS PGothic" charset="0"/>
              </a:defRPr>
            </a:lvl1pPr>
            <a:lvl2pPr marL="742950" indent="-285750" eaLnBrk="0" hangingPunct="0">
              <a:defRPr sz="2400">
                <a:solidFill>
                  <a:schemeClr val="tx1"/>
                </a:solidFill>
                <a:latin typeface="Segoe" charset="0"/>
                <a:ea typeface="MS PGothic" charset="0"/>
                <a:cs typeface="MS PGothic" charset="0"/>
              </a:defRPr>
            </a:lvl2pPr>
            <a:lvl3pPr marL="1143000" indent="-228600" eaLnBrk="0" hangingPunct="0">
              <a:defRPr sz="2400">
                <a:solidFill>
                  <a:schemeClr val="tx1"/>
                </a:solidFill>
                <a:latin typeface="Segoe" charset="0"/>
                <a:ea typeface="MS PGothic" charset="0"/>
                <a:cs typeface="MS PGothic" charset="0"/>
              </a:defRPr>
            </a:lvl3pPr>
            <a:lvl4pPr marL="1600200" indent="-228600" eaLnBrk="0" hangingPunct="0">
              <a:defRPr sz="2400">
                <a:solidFill>
                  <a:schemeClr val="tx1"/>
                </a:solidFill>
                <a:latin typeface="Segoe" charset="0"/>
                <a:ea typeface="MS PGothic" charset="0"/>
                <a:cs typeface="MS PGothic" charset="0"/>
              </a:defRPr>
            </a:lvl4pPr>
            <a:lvl5pPr marL="2057400" indent="-228600" eaLnBrk="0" hangingPunct="0">
              <a:defRPr sz="2400">
                <a:solidFill>
                  <a:schemeClr val="tx1"/>
                </a:solidFill>
                <a:latin typeface="Segoe"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Segoe"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Segoe"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Segoe"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Segoe" charset="0"/>
                <a:ea typeface="MS PGothic" charset="0"/>
                <a:cs typeface="MS PGothic" charset="0"/>
              </a:defRPr>
            </a:lvl9pPr>
          </a:lstStyle>
          <a:p>
            <a:pPr algn="ctr" eaLnBrk="1" hangingPunct="1">
              <a:spcBef>
                <a:spcPts val="1275"/>
              </a:spcBef>
              <a:buFont typeface="Arial" charset="0"/>
              <a:buNone/>
              <a:defRPr/>
            </a:pPr>
            <a:r>
              <a:rPr lang="en-US" dirty="0">
                <a:solidFill>
                  <a:srgbClr val="595959"/>
                </a:solidFill>
                <a:latin typeface="+mn-lt"/>
              </a:rPr>
              <a:t>In-Place Updates</a:t>
            </a:r>
            <a:endParaRPr lang="en-US" sz="2000" dirty="0">
              <a:solidFill>
                <a:srgbClr val="595959"/>
              </a:solidFill>
              <a:latin typeface="+mn-lt"/>
            </a:endParaRPr>
          </a:p>
        </p:txBody>
      </p:sp>
      <p:cxnSp>
        <p:nvCxnSpPr>
          <p:cNvPr id="6" name="Straight Connector 5">
            <a:extLst>
              <a:ext uri="{FF2B5EF4-FFF2-40B4-BE49-F238E27FC236}">
                <a16:creationId xmlns:a16="http://schemas.microsoft.com/office/drawing/2014/main" id="{4B8D4946-35FC-4E66-8868-F7E5048E0F38}"/>
              </a:ext>
            </a:extLst>
          </p:cNvPr>
          <p:cNvCxnSpPr/>
          <p:nvPr/>
        </p:nvCxnSpPr>
        <p:spPr>
          <a:xfrm>
            <a:off x="3048000" y="1601788"/>
            <a:ext cx="0" cy="4333875"/>
          </a:xfrm>
          <a:prstGeom prst="line">
            <a:avLst/>
          </a:prstGeom>
          <a:ln w="12700" cmpd="sng">
            <a:solidFill>
              <a:srgbClr val="A2A2A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7" name="Straight Connector 6">
            <a:extLst>
              <a:ext uri="{FF2B5EF4-FFF2-40B4-BE49-F238E27FC236}">
                <a16:creationId xmlns:a16="http://schemas.microsoft.com/office/drawing/2014/main" id="{D6C01852-1BE7-43B9-BBF7-C83A8717CEA9}"/>
              </a:ext>
            </a:extLst>
          </p:cNvPr>
          <p:cNvCxnSpPr/>
          <p:nvPr/>
        </p:nvCxnSpPr>
        <p:spPr>
          <a:xfrm>
            <a:off x="6096000" y="1601788"/>
            <a:ext cx="0" cy="4333875"/>
          </a:xfrm>
          <a:prstGeom prst="line">
            <a:avLst/>
          </a:prstGeom>
          <a:ln w="12700" cmpd="sng">
            <a:solidFill>
              <a:srgbClr val="A2A2A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19569E69-B5CC-4C60-B318-CD893F34833B}"/>
              </a:ext>
            </a:extLst>
          </p:cNvPr>
          <p:cNvCxnSpPr/>
          <p:nvPr/>
        </p:nvCxnSpPr>
        <p:spPr>
          <a:xfrm>
            <a:off x="0" y="1209675"/>
            <a:ext cx="0" cy="4333875"/>
          </a:xfrm>
          <a:prstGeom prst="line">
            <a:avLst/>
          </a:prstGeom>
          <a:ln w="19050" cmpd="sng">
            <a:solidFill>
              <a:schemeClr val="bg1">
                <a:lumMod val="75000"/>
              </a:schemeClr>
            </a:solidFill>
            <a:prstDash val="sysDot"/>
          </a:ln>
          <a:effectLst/>
        </p:spPr>
        <p:style>
          <a:lnRef idx="2">
            <a:schemeClr val="accent1"/>
          </a:lnRef>
          <a:fillRef idx="0">
            <a:schemeClr val="accent1"/>
          </a:fillRef>
          <a:effectRef idx="1">
            <a:schemeClr val="accent1"/>
          </a:effectRef>
          <a:fontRef idx="minor">
            <a:schemeClr val="tx1"/>
          </a:fontRef>
        </p:style>
      </p:cxnSp>
      <p:pic>
        <p:nvPicPr>
          <p:cNvPr id="9" name="Picture 13" descr="In-Memory-Caching.png">
            <a:extLst>
              <a:ext uri="{FF2B5EF4-FFF2-40B4-BE49-F238E27FC236}">
                <a16:creationId xmlns:a16="http://schemas.microsoft.com/office/drawing/2014/main" id="{85EA72A0-1EC9-479B-A4B0-B13BC36D5D5C}"/>
              </a:ext>
            </a:extLst>
          </p:cNvPr>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3921125" y="1790700"/>
            <a:ext cx="1336675" cy="27384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0" name="Picture 15" descr="Data-Locality.png">
            <a:extLst>
              <a:ext uri="{FF2B5EF4-FFF2-40B4-BE49-F238E27FC236}">
                <a16:creationId xmlns:a16="http://schemas.microsoft.com/office/drawing/2014/main" id="{F689228F-6553-4BB6-88A8-56AFB30A551B}"/>
              </a:ext>
            </a:extLst>
          </p:cNvPr>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bwMode="auto">
          <a:xfrm>
            <a:off x="744538" y="1790700"/>
            <a:ext cx="1614487" cy="29622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1" name="Picture 17" descr="In-Place-Updates.png">
            <a:extLst>
              <a:ext uri="{FF2B5EF4-FFF2-40B4-BE49-F238E27FC236}">
                <a16:creationId xmlns:a16="http://schemas.microsoft.com/office/drawing/2014/main" id="{B8DA8994-102A-44A0-9630-C855B5AE0A18}"/>
              </a:ext>
            </a:extLst>
          </p:cNvPr>
          <p:cNvPicPr>
            <a:picLocks noChangeAspect="1"/>
          </p:cNvPicPr>
          <p:nvPr/>
        </p:nvPicPr>
        <p:blipFill>
          <a:blip r:embed="rId5" cstate="email">
            <a:extLst>
              <a:ext uri="{28A0092B-C50C-407E-A947-70E740481C1C}">
                <a14:useLocalDpi xmlns:a14="http://schemas.microsoft.com/office/drawing/2010/main"/>
              </a:ext>
            </a:extLst>
          </a:blip>
          <a:srcRect/>
          <a:stretch>
            <a:fillRect/>
          </a:stretch>
        </p:blipFill>
        <p:spPr bwMode="auto">
          <a:xfrm>
            <a:off x="6726238" y="1844675"/>
            <a:ext cx="1770062" cy="27733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31782693"/>
      </p:ext>
    </p:extLst>
  </p:cSld>
  <p:clrMapOvr>
    <a:masterClrMapping/>
  </p:clrMapOvr>
  <mc:AlternateContent xmlns:mc="http://schemas.openxmlformats.org/markup-compatibility/2006" xmlns:p14="http://schemas.microsoft.com/office/powerpoint/2010/main">
    <mc:Choice Requires="p14">
      <p:transition spd="slow" p14:dur="2000" advTm="8796"/>
    </mc:Choice>
    <mc:Fallback xmlns="">
      <p:transition xmlns:p14="http://schemas.microsoft.com/office/powerpoint/2010/main" spd="slow" advTm="8796"/>
    </mc:Fallback>
  </mc:AlternateContent>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3">
            <a:extLst>
              <a:ext uri="{FF2B5EF4-FFF2-40B4-BE49-F238E27FC236}">
                <a16:creationId xmlns:a16="http://schemas.microsoft.com/office/drawing/2014/main" id="{2EC5F91E-C034-436D-8814-94205D112568}"/>
              </a:ext>
            </a:extLst>
          </p:cNvPr>
          <p:cNvSpPr>
            <a:spLocks noGrp="1"/>
          </p:cNvSpPr>
          <p:nvPr>
            <p:ph type="title"/>
          </p:nvPr>
        </p:nvSpPr>
        <p:spPr>
          <a:xfrm>
            <a:off x="2682657" y="108516"/>
            <a:ext cx="7898954" cy="851683"/>
          </a:xfrm>
        </p:spPr>
        <p:txBody>
          <a:bodyPr>
            <a:normAutofit/>
          </a:bodyPr>
          <a:lstStyle/>
          <a:p>
            <a:r>
              <a:rPr lang="en-US" altLang="zh-CN" sz="3200" dirty="0"/>
              <a:t>NoSQL  </a:t>
            </a:r>
            <a:endParaRPr lang="en-US" sz="3200" dirty="0"/>
          </a:p>
        </p:txBody>
      </p:sp>
      <p:sp>
        <p:nvSpPr>
          <p:cNvPr id="3" name="文本框 2">
            <a:extLst>
              <a:ext uri="{FF2B5EF4-FFF2-40B4-BE49-F238E27FC236}">
                <a16:creationId xmlns:a16="http://schemas.microsoft.com/office/drawing/2014/main" id="{A123A66E-E34F-49DE-95F6-E0622340B924}"/>
              </a:ext>
            </a:extLst>
          </p:cNvPr>
          <p:cNvSpPr txBox="1"/>
          <p:nvPr/>
        </p:nvSpPr>
        <p:spPr>
          <a:xfrm>
            <a:off x="800100" y="1156877"/>
            <a:ext cx="7898954" cy="5693866"/>
          </a:xfrm>
          <a:prstGeom prst="rect">
            <a:avLst/>
          </a:prstGeom>
          <a:noFill/>
        </p:spPr>
        <p:txBody>
          <a:bodyPr wrap="square" rtlCol="0">
            <a:spAutoFit/>
          </a:bodyPr>
          <a:lstStyle/>
          <a:p>
            <a:pPr marL="342900" indent="-342900">
              <a:buFont typeface="Arial" panose="020B0604020202020204" pitchFamily="34" charset="0"/>
              <a:buChar char="•"/>
            </a:pPr>
            <a:r>
              <a:rPr lang="en-US" altLang="zh-CN" sz="2800" dirty="0"/>
              <a:t>NoSQL(NoSQL = Not Only SQL  ,Not Relational</a:t>
            </a:r>
            <a:r>
              <a:rPr lang="zh-CN" altLang="en-US" sz="2800" dirty="0"/>
              <a:t> </a:t>
            </a:r>
            <a:r>
              <a:rPr lang="en-US" altLang="zh-CN" sz="2800" dirty="0"/>
              <a:t>SQL)</a:t>
            </a:r>
          </a:p>
          <a:p>
            <a:pPr marL="342900" indent="-342900">
              <a:buFont typeface="Arial" panose="020B0604020202020204" pitchFamily="34" charset="0"/>
              <a:buChar char="•"/>
            </a:pPr>
            <a:endParaRPr lang="en-US" altLang="zh-CN" sz="2800" dirty="0"/>
          </a:p>
          <a:p>
            <a:pPr marL="457200" indent="-457200">
              <a:buFont typeface="Arial" panose="020B0604020202020204" pitchFamily="34" charset="0"/>
              <a:buChar char="•"/>
            </a:pPr>
            <a:r>
              <a:rPr lang="en-US" altLang="zh-CN" sz="2800" dirty="0"/>
              <a:t>NoSQL</a:t>
            </a:r>
            <a:r>
              <a:rPr lang="zh-CN" altLang="en-US" sz="2800" dirty="0"/>
              <a:t>，指的是非关系型的数据库。</a:t>
            </a:r>
            <a:r>
              <a:rPr lang="en-US" altLang="zh-CN" sz="2800" dirty="0"/>
              <a:t>NoSQL</a:t>
            </a:r>
            <a:r>
              <a:rPr lang="zh-CN" altLang="en-US" sz="2800" dirty="0"/>
              <a:t>有时也称作</a:t>
            </a:r>
            <a:r>
              <a:rPr lang="en-US" altLang="zh-CN" sz="2800" dirty="0"/>
              <a:t>Not Only SQL</a:t>
            </a:r>
            <a:r>
              <a:rPr lang="zh-CN" altLang="en-US" sz="2800" dirty="0"/>
              <a:t>的缩写，是对不同于传统的关系型数据库的数据库管理系统的统称。</a:t>
            </a:r>
            <a:endParaRPr lang="en-US" altLang="zh-CN" sz="2800" dirty="0"/>
          </a:p>
          <a:p>
            <a:pPr marL="457200" indent="-457200">
              <a:buFont typeface="Arial" panose="020B0604020202020204" pitchFamily="34" charset="0"/>
              <a:buChar char="•"/>
            </a:pPr>
            <a:endParaRPr lang="zh-CN" altLang="en-US" sz="2800" dirty="0"/>
          </a:p>
          <a:p>
            <a:pPr marL="457200" indent="-457200">
              <a:buFont typeface="Arial" panose="020B0604020202020204" pitchFamily="34" charset="0"/>
              <a:buChar char="•"/>
            </a:pPr>
            <a:r>
              <a:rPr lang="en-US" altLang="zh-CN" sz="2800" dirty="0"/>
              <a:t>NoSQL</a:t>
            </a:r>
            <a:r>
              <a:rPr lang="zh-CN" altLang="en-US" sz="2800" dirty="0"/>
              <a:t>用于超大规模数据的存储。（例如谷歌或</a:t>
            </a:r>
            <a:r>
              <a:rPr lang="en-US" altLang="zh-CN" sz="2800" dirty="0"/>
              <a:t>Facebook</a:t>
            </a:r>
            <a:r>
              <a:rPr lang="zh-CN" altLang="en-US" sz="2800" dirty="0"/>
              <a:t>每天为他们的用户收集万亿比特的数据）。这些类型的数据存储不需要固定的模式，无需多余操作就可以横向扩展。</a:t>
            </a:r>
          </a:p>
          <a:p>
            <a:pPr marL="342900" indent="-342900">
              <a:buFont typeface="Arial" panose="020B0604020202020204" pitchFamily="34" charset="0"/>
              <a:buChar char="•"/>
            </a:pPr>
            <a:endParaRPr lang="en-US" altLang="zh-CN" sz="2800" dirty="0"/>
          </a:p>
          <a:p>
            <a:pPr marL="342900" indent="-342900">
              <a:buFont typeface="Arial" panose="020B0604020202020204" pitchFamily="34" charset="0"/>
              <a:buChar char="•"/>
            </a:pPr>
            <a:endParaRPr lang="en-US" altLang="zh-CN" sz="2800" dirty="0"/>
          </a:p>
        </p:txBody>
      </p:sp>
    </p:spTree>
    <p:extLst>
      <p:ext uri="{BB962C8B-B14F-4D97-AF65-F5344CB8AC3E}">
        <p14:creationId xmlns:p14="http://schemas.microsoft.com/office/powerpoint/2010/main" val="3434117547"/>
      </p:ext>
    </p:extLst>
  </p:cSld>
  <p:clrMapOvr>
    <a:masterClrMapping/>
  </p:clrMapOvr>
  <mc:AlternateContent xmlns:mc="http://schemas.openxmlformats.org/markup-compatibility/2006" xmlns:p14="http://schemas.microsoft.com/office/powerpoint/2010/main">
    <mc:Choice Requires="p14">
      <p:transition spd="slow" p14:dur="2000" advTm="8796"/>
    </mc:Choice>
    <mc:Fallback xmlns="">
      <p:transition spd="slow" advTm="8796"/>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0" y="700030"/>
            <a:ext cx="7344491" cy="584776"/>
          </a:xfrm>
          <a:prstGeom prst="rect">
            <a:avLst/>
          </a:prstGeom>
          <a:noFill/>
        </p:spPr>
        <p:txBody>
          <a:bodyPr wrap="square" rtlCol="0">
            <a:spAutoFit/>
          </a:bodyPr>
          <a:lstStyle/>
          <a:p>
            <a:r>
              <a:rPr lang="zh-CN" altLang="en-US" sz="3200" dirty="0">
                <a:solidFill>
                  <a:srgbClr val="355221"/>
                </a:solidFill>
              </a:rPr>
              <a:t>分片</a:t>
            </a:r>
            <a:r>
              <a:rPr lang="en-US" altLang="en-US" sz="3200" dirty="0">
                <a:solidFill>
                  <a:srgbClr val="355221"/>
                </a:solidFill>
              </a:rPr>
              <a:t>用来干什么？</a:t>
            </a:r>
            <a:endParaRPr lang="en-US" altLang="zh-CN" sz="3200" dirty="0">
              <a:solidFill>
                <a:srgbClr val="355221"/>
              </a:solidFill>
            </a:endParaRPr>
          </a:p>
        </p:txBody>
      </p:sp>
      <p:sp>
        <p:nvSpPr>
          <p:cNvPr id="5" name="TextBox 4"/>
          <p:cNvSpPr txBox="1"/>
          <p:nvPr/>
        </p:nvSpPr>
        <p:spPr>
          <a:xfrm>
            <a:off x="1099128" y="1775758"/>
            <a:ext cx="3863709" cy="3108544"/>
          </a:xfrm>
          <a:prstGeom prst="rect">
            <a:avLst/>
          </a:prstGeom>
          <a:noFill/>
        </p:spPr>
        <p:txBody>
          <a:bodyPr wrap="square" rtlCol="0">
            <a:spAutoFit/>
          </a:bodyPr>
          <a:lstStyle/>
          <a:p>
            <a:pPr marL="457200" indent="-457200">
              <a:buFont typeface="Arial"/>
              <a:buChar char="•"/>
            </a:pPr>
            <a:r>
              <a:rPr lang="zh-CN" altLang="en-US" sz="2800" dirty="0">
                <a:solidFill>
                  <a:srgbClr val="355221"/>
                </a:solidFill>
              </a:rPr>
              <a:t>写性能扩展</a:t>
            </a:r>
            <a:endParaRPr lang="en-US" altLang="zh-CN" sz="2800" dirty="0">
              <a:solidFill>
                <a:srgbClr val="355221"/>
              </a:solidFill>
            </a:endParaRPr>
          </a:p>
          <a:p>
            <a:pPr marL="457200" indent="-457200">
              <a:buFont typeface="Arial"/>
              <a:buChar char="•"/>
            </a:pPr>
            <a:endParaRPr lang="en-US" altLang="zh-CN" sz="2800" dirty="0">
              <a:solidFill>
                <a:srgbClr val="355221"/>
              </a:solidFill>
            </a:endParaRPr>
          </a:p>
          <a:p>
            <a:pPr marL="457200" indent="-457200">
              <a:buFont typeface="Arial"/>
              <a:buChar char="•"/>
            </a:pPr>
            <a:r>
              <a:rPr lang="zh-CN" altLang="en-US" sz="2800" dirty="0">
                <a:solidFill>
                  <a:srgbClr val="355221"/>
                </a:solidFill>
              </a:rPr>
              <a:t>读性能扩展</a:t>
            </a:r>
            <a:r>
              <a:rPr lang="zh-CN" altLang="en-US" sz="2800" dirty="0">
                <a:solidFill>
                  <a:schemeClr val="accent1">
                    <a:lumMod val="50000"/>
                  </a:schemeClr>
                </a:solidFill>
              </a:rPr>
              <a:t>！</a:t>
            </a:r>
            <a:endParaRPr lang="en-US" altLang="zh-CN" sz="2800" dirty="0">
              <a:solidFill>
                <a:schemeClr val="accent1">
                  <a:lumMod val="50000"/>
                </a:schemeClr>
              </a:solidFill>
            </a:endParaRPr>
          </a:p>
          <a:p>
            <a:endParaRPr lang="en-US" altLang="zh-CN" sz="2800" dirty="0">
              <a:solidFill>
                <a:srgbClr val="355221"/>
              </a:solidFill>
            </a:endParaRPr>
          </a:p>
          <a:p>
            <a:pPr marL="457200" indent="-457200">
              <a:buFont typeface="Arial"/>
              <a:buChar char="•"/>
            </a:pPr>
            <a:r>
              <a:rPr lang="zh-CN" altLang="en-US" sz="2800" dirty="0">
                <a:solidFill>
                  <a:srgbClr val="355221"/>
                </a:solidFill>
              </a:rPr>
              <a:t>地理分布数据</a:t>
            </a:r>
            <a:endParaRPr lang="en-US" altLang="zh-CN" sz="2800" dirty="0">
              <a:solidFill>
                <a:srgbClr val="355221"/>
              </a:solidFill>
            </a:endParaRPr>
          </a:p>
          <a:p>
            <a:pPr marL="457200" indent="-457200">
              <a:buFont typeface="Arial"/>
              <a:buChar char="•"/>
            </a:pPr>
            <a:endParaRPr lang="en-US" altLang="zh-CN" sz="2800" dirty="0">
              <a:solidFill>
                <a:srgbClr val="355221"/>
              </a:solidFill>
            </a:endParaRPr>
          </a:p>
          <a:p>
            <a:pPr marL="457200" indent="-457200">
              <a:buFont typeface="Arial"/>
              <a:buChar char="•"/>
            </a:pPr>
            <a:r>
              <a:rPr lang="en-US" altLang="en-US" sz="2800" dirty="0">
                <a:solidFill>
                  <a:srgbClr val="355221"/>
                </a:solidFill>
              </a:rPr>
              <a:t>备份的快速恢复</a:t>
            </a:r>
            <a:endParaRPr lang="en-US" altLang="zh-CN" sz="2800" dirty="0">
              <a:solidFill>
                <a:srgbClr val="355221"/>
              </a:solidFill>
            </a:endParaRPr>
          </a:p>
        </p:txBody>
      </p:sp>
    </p:spTree>
    <p:extLst>
      <p:ext uri="{BB962C8B-B14F-4D97-AF65-F5344CB8AC3E}">
        <p14:creationId xmlns:p14="http://schemas.microsoft.com/office/powerpoint/2010/main" val="634542687"/>
      </p:ext>
    </p:extLst>
  </p:cSld>
  <p:clrMapOvr>
    <a:masterClrMapping/>
  </p:clrMapOvr>
  <mc:AlternateContent xmlns:mc="http://schemas.openxmlformats.org/markup-compatibility/2006" xmlns:p14="http://schemas.microsoft.com/office/powerpoint/2010/main">
    <mc:Choice Requires="p14">
      <p:transition spd="med" p14:dur="700" advTm="86360">
        <p:fade/>
      </p:transition>
    </mc:Choice>
    <mc:Fallback xmlns="">
      <p:transition xmlns:p14="http://schemas.microsoft.com/office/powerpoint/2010/main" spd="med" advTm="86360">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2376067" y="3889997"/>
            <a:ext cx="7344491" cy="584776"/>
          </a:xfrm>
          <a:prstGeom prst="rect">
            <a:avLst/>
          </a:prstGeom>
          <a:noFill/>
        </p:spPr>
        <p:txBody>
          <a:bodyPr wrap="square" rtlCol="0">
            <a:spAutoFit/>
          </a:bodyPr>
          <a:lstStyle/>
          <a:p>
            <a:r>
              <a:rPr lang="zh-CN" altLang="en-US" sz="3200" dirty="0">
                <a:solidFill>
                  <a:srgbClr val="355221"/>
                </a:solidFill>
              </a:rPr>
              <a:t>我什么时候该使用分片？</a:t>
            </a:r>
            <a:endParaRPr lang="en-US" altLang="zh-CN" sz="3200" dirty="0">
              <a:solidFill>
                <a:srgbClr val="355221"/>
              </a:solidFill>
            </a:endParaRPr>
          </a:p>
        </p:txBody>
      </p:sp>
      <p:pic>
        <p:nvPicPr>
          <p:cNvPr id="3" name="Picture 2"/>
          <p:cNvPicPr>
            <a:picLocks noChangeAspect="1"/>
          </p:cNvPicPr>
          <p:nvPr/>
        </p:nvPicPr>
        <p:blipFill>
          <a:blip r:embed="rId3"/>
          <a:stretch>
            <a:fillRect/>
          </a:stretch>
        </p:blipFill>
        <p:spPr>
          <a:xfrm>
            <a:off x="2623946" y="978036"/>
            <a:ext cx="3081462" cy="2696279"/>
          </a:xfrm>
          <a:prstGeom prst="rect">
            <a:avLst/>
          </a:prstGeom>
        </p:spPr>
      </p:pic>
    </p:spTree>
    <p:extLst>
      <p:ext uri="{BB962C8B-B14F-4D97-AF65-F5344CB8AC3E}">
        <p14:creationId xmlns:p14="http://schemas.microsoft.com/office/powerpoint/2010/main" val="3763414501"/>
      </p:ext>
    </p:extLst>
  </p:cSld>
  <p:clrMapOvr>
    <a:masterClrMapping/>
  </p:clrMapOvr>
  <mc:AlternateContent xmlns:mc="http://schemas.openxmlformats.org/markup-compatibility/2006" xmlns:p14="http://schemas.microsoft.com/office/powerpoint/2010/main">
    <mc:Choice Requires="p14">
      <p:transition spd="med" p14:dur="700" advTm="3991">
        <p:fade/>
      </p:transition>
    </mc:Choice>
    <mc:Fallback xmlns="">
      <p:transition xmlns:p14="http://schemas.microsoft.com/office/powerpoint/2010/main" spd="med" advTm="3991">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2898039" y="2073176"/>
            <a:ext cx="5644698" cy="2677656"/>
          </a:xfrm>
          <a:prstGeom prst="rect">
            <a:avLst/>
          </a:prstGeom>
          <a:noFill/>
        </p:spPr>
        <p:txBody>
          <a:bodyPr wrap="square" rtlCol="0">
            <a:spAutoFit/>
          </a:bodyPr>
          <a:lstStyle/>
          <a:p>
            <a:pPr marL="342900" indent="-342900">
              <a:buFont typeface="Arial"/>
              <a:buChar char="•"/>
            </a:pPr>
            <a:r>
              <a:rPr lang="zh-CN" altLang="en-US" sz="2400" dirty="0">
                <a:solidFill>
                  <a:srgbClr val="355221"/>
                </a:solidFill>
              </a:rPr>
              <a:t>磁盘</a:t>
            </a:r>
            <a:br>
              <a:rPr lang="en-US" altLang="zh-CN" sz="2400" dirty="0">
                <a:solidFill>
                  <a:srgbClr val="355221"/>
                </a:solidFill>
              </a:rPr>
            </a:br>
            <a:endParaRPr lang="en-US" altLang="zh-CN" sz="2400" dirty="0">
              <a:solidFill>
                <a:srgbClr val="355221"/>
              </a:solidFill>
            </a:endParaRPr>
          </a:p>
          <a:p>
            <a:pPr marL="342900" indent="-342900">
              <a:buFont typeface="Arial"/>
              <a:buChar char="•"/>
            </a:pPr>
            <a:r>
              <a:rPr lang="zh-CN" altLang="en-US" sz="2400" dirty="0">
                <a:solidFill>
                  <a:srgbClr val="355221"/>
                </a:solidFill>
              </a:rPr>
              <a:t>内存和工作集</a:t>
            </a:r>
            <a:endParaRPr lang="en-US" altLang="zh-CN" sz="2400" dirty="0">
              <a:solidFill>
                <a:srgbClr val="355221"/>
              </a:solidFill>
            </a:endParaRPr>
          </a:p>
          <a:p>
            <a:pPr marL="342900" indent="-342900">
              <a:buFont typeface="Arial"/>
              <a:buChar char="•"/>
            </a:pPr>
            <a:endParaRPr lang="en-US" altLang="zh-CN" sz="2400" dirty="0">
              <a:solidFill>
                <a:srgbClr val="355221"/>
              </a:solidFill>
            </a:endParaRPr>
          </a:p>
          <a:p>
            <a:pPr marL="342900" indent="-342900">
              <a:buFont typeface="Arial"/>
              <a:buChar char="•"/>
            </a:pPr>
            <a:r>
              <a:rPr lang="en-US" altLang="zh-CN" sz="2400" dirty="0">
                <a:solidFill>
                  <a:srgbClr val="355221"/>
                </a:solidFill>
              </a:rPr>
              <a:t>IOPS</a:t>
            </a:r>
          </a:p>
          <a:p>
            <a:pPr marL="342900" indent="-342900">
              <a:buFont typeface="Arial"/>
              <a:buChar char="•"/>
            </a:pPr>
            <a:endParaRPr lang="en-US" altLang="zh-CN" sz="2400" dirty="0">
              <a:solidFill>
                <a:srgbClr val="355221"/>
              </a:solidFill>
            </a:endParaRPr>
          </a:p>
          <a:p>
            <a:pPr marL="342900" indent="-342900">
              <a:buFont typeface="Arial"/>
              <a:buChar char="•"/>
            </a:pPr>
            <a:r>
              <a:rPr lang="zh-CN" altLang="en-US" sz="2400" dirty="0">
                <a:solidFill>
                  <a:srgbClr val="355221"/>
                </a:solidFill>
              </a:rPr>
              <a:t>并发</a:t>
            </a:r>
            <a:endParaRPr lang="en-US" altLang="zh-CN" sz="2400" dirty="0">
              <a:solidFill>
                <a:srgbClr val="355221"/>
              </a:solidFill>
            </a:endParaRPr>
          </a:p>
        </p:txBody>
      </p:sp>
      <p:pic>
        <p:nvPicPr>
          <p:cNvPr id="20" name="Picture 19"/>
          <p:cNvPicPr>
            <a:picLocks noChangeAspect="1"/>
          </p:cNvPicPr>
          <p:nvPr/>
        </p:nvPicPr>
        <p:blipFill>
          <a:blip r:embed="rId2"/>
          <a:stretch>
            <a:fillRect/>
          </a:stretch>
        </p:blipFill>
        <p:spPr>
          <a:xfrm>
            <a:off x="664632" y="616582"/>
            <a:ext cx="1675449" cy="1675449"/>
          </a:xfrm>
          <a:prstGeom prst="rect">
            <a:avLst/>
          </a:prstGeom>
        </p:spPr>
      </p:pic>
      <p:sp>
        <p:nvSpPr>
          <p:cNvPr id="21" name="TextBox 20"/>
          <p:cNvSpPr txBox="1"/>
          <p:nvPr/>
        </p:nvSpPr>
        <p:spPr>
          <a:xfrm>
            <a:off x="2340081" y="1091778"/>
            <a:ext cx="7344491" cy="646331"/>
          </a:xfrm>
          <a:prstGeom prst="rect">
            <a:avLst/>
          </a:prstGeom>
          <a:noFill/>
        </p:spPr>
        <p:txBody>
          <a:bodyPr wrap="square" rtlCol="0">
            <a:spAutoFit/>
          </a:bodyPr>
          <a:lstStyle/>
          <a:p>
            <a:r>
              <a:rPr lang="zh-CN" altLang="en-US" sz="3600" dirty="0">
                <a:solidFill>
                  <a:srgbClr val="355221"/>
                </a:solidFill>
              </a:rPr>
              <a:t>单机的性能指标</a:t>
            </a:r>
            <a:r>
              <a:rPr lang="en-US" altLang="en-US" sz="3600" dirty="0">
                <a:solidFill>
                  <a:srgbClr val="355221"/>
                </a:solidFill>
              </a:rPr>
              <a:t>：</a:t>
            </a:r>
            <a:endParaRPr lang="en-US" altLang="zh-CN" sz="2800" dirty="0">
              <a:solidFill>
                <a:srgbClr val="355221"/>
              </a:solidFill>
            </a:endParaRPr>
          </a:p>
        </p:txBody>
      </p:sp>
      <p:sp>
        <p:nvSpPr>
          <p:cNvPr id="22" name="TextBox 21"/>
          <p:cNvSpPr txBox="1"/>
          <p:nvPr/>
        </p:nvSpPr>
        <p:spPr>
          <a:xfrm>
            <a:off x="762000" y="4381500"/>
            <a:ext cx="184666"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822573171"/>
      </p:ext>
    </p:extLst>
  </p:cSld>
  <p:clrMapOvr>
    <a:masterClrMapping/>
  </p:clrMapOvr>
  <mc:AlternateContent xmlns:mc="http://schemas.openxmlformats.org/markup-compatibility/2006" xmlns:p14="http://schemas.microsoft.com/office/powerpoint/2010/main">
    <mc:Choice Requires="p14">
      <p:transition spd="slow" p14:dur="2000" advTm="15845"/>
    </mc:Choice>
    <mc:Fallback xmlns="">
      <p:transition xmlns:p14="http://schemas.microsoft.com/office/powerpoint/2010/main" spd="slow" advTm="15845"/>
    </mc:Fallback>
  </mc:AlternateContent>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extBox 6"/>
          <p:cNvSpPr txBox="1"/>
          <p:nvPr/>
        </p:nvSpPr>
        <p:spPr>
          <a:xfrm>
            <a:off x="306610" y="842085"/>
            <a:ext cx="7344491" cy="523220"/>
          </a:xfrm>
          <a:prstGeom prst="rect">
            <a:avLst/>
          </a:prstGeom>
          <a:noFill/>
        </p:spPr>
        <p:txBody>
          <a:bodyPr wrap="square" rtlCol="0">
            <a:spAutoFit/>
          </a:bodyPr>
          <a:lstStyle/>
          <a:p>
            <a:r>
              <a:rPr lang="en-US" altLang="zh-CN" sz="2800" dirty="0">
                <a:solidFill>
                  <a:srgbClr val="355221"/>
                </a:solidFill>
              </a:rPr>
              <a:t>IOPS </a:t>
            </a:r>
            <a:r>
              <a:rPr lang="en-US" altLang="en-US" sz="2800" dirty="0">
                <a:solidFill>
                  <a:srgbClr val="355221"/>
                </a:solidFill>
              </a:rPr>
              <a:t>估</a:t>
            </a:r>
            <a:r>
              <a:rPr lang="zh-CN" altLang="en-US" sz="2800" dirty="0">
                <a:solidFill>
                  <a:srgbClr val="355221"/>
                </a:solidFill>
              </a:rPr>
              <a:t>算</a:t>
            </a:r>
            <a:endParaRPr lang="en-US" altLang="zh-CN" sz="2800" dirty="0">
              <a:solidFill>
                <a:srgbClr val="355221"/>
              </a:solidFill>
            </a:endParaRPr>
          </a:p>
        </p:txBody>
      </p:sp>
      <p:pic>
        <p:nvPicPr>
          <p:cNvPr id="12" name="Picture 11"/>
          <p:cNvPicPr>
            <a:picLocks noChangeAspect="1"/>
          </p:cNvPicPr>
          <p:nvPr/>
        </p:nvPicPr>
        <p:blipFill>
          <a:blip r:embed="rId3"/>
          <a:stretch>
            <a:fillRect/>
          </a:stretch>
        </p:blipFill>
        <p:spPr>
          <a:xfrm>
            <a:off x="6375688" y="3957293"/>
            <a:ext cx="2303174" cy="1822766"/>
          </a:xfrm>
          <a:prstGeom prst="rect">
            <a:avLst/>
          </a:prstGeom>
        </p:spPr>
      </p:pic>
      <p:sp>
        <p:nvSpPr>
          <p:cNvPr id="15" name="TextBox 14"/>
          <p:cNvSpPr txBox="1"/>
          <p:nvPr/>
        </p:nvSpPr>
        <p:spPr>
          <a:xfrm>
            <a:off x="6094144" y="1378433"/>
            <a:ext cx="2618141" cy="646331"/>
          </a:xfrm>
          <a:prstGeom prst="rect">
            <a:avLst/>
          </a:prstGeom>
          <a:noFill/>
        </p:spPr>
        <p:txBody>
          <a:bodyPr wrap="square" rtlCol="0">
            <a:spAutoFit/>
          </a:bodyPr>
          <a:lstStyle/>
          <a:p>
            <a:r>
              <a:rPr lang="zh-CN" altLang="en-US" dirty="0">
                <a:solidFill>
                  <a:srgbClr val="355221"/>
                </a:solidFill>
              </a:rPr>
              <a:t>模糊数学，建议写一个</a:t>
            </a:r>
            <a:r>
              <a:rPr lang="en-US" altLang="zh-CN" dirty="0" err="1">
                <a:solidFill>
                  <a:srgbClr val="355221"/>
                </a:solidFill>
              </a:rPr>
              <a:t>PoC</a:t>
            </a:r>
            <a:r>
              <a:rPr lang="zh-CN" altLang="en-US" dirty="0">
                <a:solidFill>
                  <a:srgbClr val="355221"/>
                </a:solidFill>
              </a:rPr>
              <a:t>通过测试得到数据</a:t>
            </a:r>
            <a:endParaRPr lang="en-US" altLang="zh-CN" dirty="0">
              <a:solidFill>
                <a:srgbClr val="355221"/>
              </a:solidFill>
            </a:endParaRPr>
          </a:p>
        </p:txBody>
      </p:sp>
      <p:sp>
        <p:nvSpPr>
          <p:cNvPr id="2" name="Rectangle 1"/>
          <p:cNvSpPr/>
          <p:nvPr/>
        </p:nvSpPr>
        <p:spPr>
          <a:xfrm>
            <a:off x="855642" y="1577302"/>
            <a:ext cx="4240520" cy="4247317"/>
          </a:xfrm>
          <a:prstGeom prst="rect">
            <a:avLst/>
          </a:prstGeom>
        </p:spPr>
        <p:txBody>
          <a:bodyPr wrap="none">
            <a:spAutoFit/>
          </a:bodyPr>
          <a:lstStyle/>
          <a:p>
            <a:r>
              <a:rPr lang="zh-CN" altLang="en-US" dirty="0">
                <a:solidFill>
                  <a:srgbClr val="517B38"/>
                </a:solidFill>
              </a:rPr>
              <a:t>平均每秒写文档数（文档小于</a:t>
            </a:r>
            <a:r>
              <a:rPr lang="en-US" altLang="zh-CN" dirty="0">
                <a:solidFill>
                  <a:srgbClr val="517B38"/>
                </a:solidFill>
              </a:rPr>
              <a:t>4K)</a:t>
            </a:r>
          </a:p>
          <a:p>
            <a:endParaRPr lang="en-US" altLang="zh-CN" dirty="0">
              <a:solidFill>
                <a:srgbClr val="517B38"/>
              </a:solidFill>
            </a:endParaRPr>
          </a:p>
          <a:p>
            <a:r>
              <a:rPr lang="en-US" altLang="zh-CN" dirty="0">
                <a:solidFill>
                  <a:srgbClr val="517B38"/>
                </a:solidFill>
              </a:rPr>
              <a:t>		+</a:t>
            </a:r>
            <a:br>
              <a:rPr lang="en-US" altLang="zh-CN" dirty="0">
                <a:solidFill>
                  <a:srgbClr val="517B38"/>
                </a:solidFill>
              </a:rPr>
            </a:br>
            <a:endParaRPr lang="en-US" altLang="zh-CN" dirty="0">
              <a:solidFill>
                <a:srgbClr val="517B38"/>
              </a:solidFill>
            </a:endParaRPr>
          </a:p>
          <a:p>
            <a:r>
              <a:rPr lang="zh-CN" altLang="en-US" dirty="0">
                <a:solidFill>
                  <a:srgbClr val="517B38"/>
                </a:solidFill>
              </a:rPr>
              <a:t>平均每秒写文档数 </a:t>
            </a:r>
            <a:r>
              <a:rPr lang="en-US" altLang="zh-CN" dirty="0">
                <a:solidFill>
                  <a:srgbClr val="517B38"/>
                </a:solidFill>
              </a:rPr>
              <a:t>x</a:t>
            </a:r>
            <a:r>
              <a:rPr lang="zh-CN" altLang="en-US" dirty="0">
                <a:solidFill>
                  <a:srgbClr val="517B38"/>
                </a:solidFill>
              </a:rPr>
              <a:t> 平均索引更新数量</a:t>
            </a:r>
            <a:endParaRPr lang="en-US" altLang="zh-CN" dirty="0">
              <a:solidFill>
                <a:srgbClr val="517B38"/>
              </a:solidFill>
            </a:endParaRPr>
          </a:p>
          <a:p>
            <a:endParaRPr lang="en-US" altLang="zh-CN" dirty="0">
              <a:solidFill>
                <a:srgbClr val="517B38"/>
              </a:solidFill>
            </a:endParaRPr>
          </a:p>
          <a:p>
            <a:r>
              <a:rPr lang="en-US" altLang="zh-CN" dirty="0">
                <a:solidFill>
                  <a:srgbClr val="517B38"/>
                </a:solidFill>
              </a:rPr>
              <a:t>		+</a:t>
            </a:r>
          </a:p>
          <a:p>
            <a:endParaRPr lang="en-US" altLang="zh-CN" dirty="0">
              <a:solidFill>
                <a:srgbClr val="517B38"/>
              </a:solidFill>
            </a:endParaRPr>
          </a:p>
          <a:p>
            <a:r>
              <a:rPr lang="en-US" altLang="zh-CN" dirty="0">
                <a:solidFill>
                  <a:srgbClr val="517B38"/>
                </a:solidFill>
              </a:rPr>
              <a:t>Journal</a:t>
            </a:r>
            <a:r>
              <a:rPr lang="zh-CN" altLang="en-US" dirty="0">
                <a:solidFill>
                  <a:srgbClr val="517B38"/>
                </a:solidFill>
              </a:rPr>
              <a:t>：每秒写入数据大小</a:t>
            </a:r>
            <a:r>
              <a:rPr lang="en-US" altLang="zh-CN" dirty="0">
                <a:solidFill>
                  <a:srgbClr val="517B38"/>
                </a:solidFill>
              </a:rPr>
              <a:t>(KB)/4</a:t>
            </a:r>
          </a:p>
          <a:p>
            <a:endParaRPr lang="en-US" altLang="zh-CN" dirty="0">
              <a:solidFill>
                <a:srgbClr val="517B38"/>
              </a:solidFill>
            </a:endParaRPr>
          </a:p>
          <a:p>
            <a:r>
              <a:rPr lang="en-US" altLang="zh-CN" dirty="0">
                <a:solidFill>
                  <a:srgbClr val="517B38"/>
                </a:solidFill>
              </a:rPr>
              <a:t>		+</a:t>
            </a:r>
            <a:br>
              <a:rPr lang="en-US" altLang="zh-CN" dirty="0">
                <a:solidFill>
                  <a:srgbClr val="517B38"/>
                </a:solidFill>
              </a:rPr>
            </a:br>
            <a:endParaRPr lang="en-US" altLang="zh-CN" dirty="0">
              <a:solidFill>
                <a:srgbClr val="517B38"/>
              </a:solidFill>
            </a:endParaRPr>
          </a:p>
          <a:p>
            <a:r>
              <a:rPr lang="en-US" altLang="zh-CN" dirty="0">
                <a:solidFill>
                  <a:srgbClr val="517B38"/>
                </a:solidFill>
              </a:rPr>
              <a:t>Replication</a:t>
            </a:r>
            <a:r>
              <a:rPr lang="zh-CN" altLang="en-US" dirty="0">
                <a:solidFill>
                  <a:srgbClr val="517B38"/>
                </a:solidFill>
              </a:rPr>
              <a:t>： 加上</a:t>
            </a:r>
            <a:r>
              <a:rPr lang="en-US" altLang="zh-CN" dirty="0">
                <a:solidFill>
                  <a:srgbClr val="517B38"/>
                </a:solidFill>
              </a:rPr>
              <a:t>#1 </a:t>
            </a:r>
            <a:r>
              <a:rPr lang="zh-CN" altLang="en-US" dirty="0">
                <a:solidFill>
                  <a:srgbClr val="517B38"/>
                </a:solidFill>
              </a:rPr>
              <a:t> </a:t>
            </a:r>
            <a:r>
              <a:rPr lang="en-US" altLang="zh-CN" dirty="0">
                <a:solidFill>
                  <a:srgbClr val="517B38"/>
                </a:solidFill>
              </a:rPr>
              <a:t>50%</a:t>
            </a:r>
            <a:r>
              <a:rPr lang="zh-CN" altLang="en-US" dirty="0">
                <a:solidFill>
                  <a:srgbClr val="517B38"/>
                </a:solidFill>
              </a:rPr>
              <a:t> </a:t>
            </a:r>
            <a:endParaRPr lang="en-US" altLang="zh-CN" dirty="0">
              <a:solidFill>
                <a:srgbClr val="517B38"/>
              </a:solidFill>
            </a:endParaRPr>
          </a:p>
          <a:p>
            <a:endParaRPr lang="en-US" altLang="zh-CN" dirty="0"/>
          </a:p>
          <a:p>
            <a:endParaRPr lang="en-US" altLang="zh-CN" dirty="0"/>
          </a:p>
        </p:txBody>
      </p:sp>
    </p:spTree>
    <p:extLst>
      <p:ext uri="{BB962C8B-B14F-4D97-AF65-F5344CB8AC3E}">
        <p14:creationId xmlns:p14="http://schemas.microsoft.com/office/powerpoint/2010/main" val="34986238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2272567" y="4302191"/>
            <a:ext cx="7344491" cy="584776"/>
          </a:xfrm>
          <a:prstGeom prst="rect">
            <a:avLst/>
          </a:prstGeom>
          <a:noFill/>
        </p:spPr>
        <p:txBody>
          <a:bodyPr wrap="square" rtlCol="0">
            <a:spAutoFit/>
          </a:bodyPr>
          <a:lstStyle/>
          <a:p>
            <a:r>
              <a:rPr lang="zh-CN" altLang="en-US" sz="3200" dirty="0">
                <a:solidFill>
                  <a:srgbClr val="355221"/>
                </a:solidFill>
              </a:rPr>
              <a:t>我需要多少个分片？</a:t>
            </a:r>
            <a:endParaRPr lang="en-US" altLang="zh-CN" sz="3200" dirty="0">
              <a:solidFill>
                <a:srgbClr val="355221"/>
              </a:solidFill>
            </a:endParaRPr>
          </a:p>
        </p:txBody>
      </p:sp>
      <p:pic>
        <p:nvPicPr>
          <p:cNvPr id="2" name="Picture 1"/>
          <p:cNvPicPr>
            <a:picLocks noChangeAspect="1"/>
          </p:cNvPicPr>
          <p:nvPr/>
        </p:nvPicPr>
        <p:blipFill>
          <a:blip r:embed="rId3"/>
          <a:stretch>
            <a:fillRect/>
          </a:stretch>
        </p:blipFill>
        <p:spPr>
          <a:xfrm>
            <a:off x="1359206" y="1166992"/>
            <a:ext cx="5146755" cy="3457902"/>
          </a:xfrm>
          <a:prstGeom prst="rect">
            <a:avLst/>
          </a:prstGeom>
        </p:spPr>
      </p:pic>
    </p:spTree>
    <p:extLst>
      <p:ext uri="{BB962C8B-B14F-4D97-AF65-F5344CB8AC3E}">
        <p14:creationId xmlns:p14="http://schemas.microsoft.com/office/powerpoint/2010/main" val="3238007602"/>
      </p:ext>
    </p:extLst>
  </p:cSld>
  <p:clrMapOvr>
    <a:masterClrMapping/>
  </p:clrMapOvr>
  <mc:AlternateContent xmlns:mc="http://schemas.openxmlformats.org/markup-compatibility/2006" xmlns:p14="http://schemas.microsoft.com/office/powerpoint/2010/main">
    <mc:Choice Requires="p14">
      <p:transition spd="med" p14:dur="700" advTm="5099">
        <p:fade/>
      </p:transition>
    </mc:Choice>
    <mc:Fallback xmlns="">
      <p:transition xmlns:p14="http://schemas.microsoft.com/office/powerpoint/2010/main" spd="med" advTm="5099">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2239348" y="954124"/>
            <a:ext cx="3922555" cy="3196882"/>
          </a:xfrm>
          <a:prstGeom prst="rect">
            <a:avLst/>
          </a:prstGeom>
        </p:spPr>
      </p:pic>
      <p:sp>
        <p:nvSpPr>
          <p:cNvPr id="7" name="TextBox 6"/>
          <p:cNvSpPr txBox="1"/>
          <p:nvPr/>
        </p:nvSpPr>
        <p:spPr>
          <a:xfrm>
            <a:off x="1389843" y="4783403"/>
            <a:ext cx="7754157" cy="1077218"/>
          </a:xfrm>
          <a:prstGeom prst="rect">
            <a:avLst/>
          </a:prstGeom>
          <a:noFill/>
        </p:spPr>
        <p:txBody>
          <a:bodyPr wrap="square" rtlCol="0">
            <a:spAutoFit/>
          </a:bodyPr>
          <a:lstStyle/>
          <a:p>
            <a:r>
              <a:rPr lang="zh-CN" altLang="en-US" sz="3200" b="1" dirty="0">
                <a:solidFill>
                  <a:srgbClr val="517B38"/>
                </a:solidFill>
              </a:rPr>
              <a:t>优化目标：内存容量</a:t>
            </a:r>
            <a:r>
              <a:rPr lang="zh-CN" altLang="zh-CN" sz="3200" b="1" dirty="0">
                <a:solidFill>
                  <a:srgbClr val="517B38"/>
                </a:solidFill>
              </a:rPr>
              <a:t> </a:t>
            </a:r>
            <a:r>
              <a:rPr lang="en-US" altLang="zh-CN" sz="3200" b="1" dirty="0">
                <a:solidFill>
                  <a:srgbClr val="517B38"/>
                </a:solidFill>
              </a:rPr>
              <a:t>&gt; </a:t>
            </a:r>
            <a:r>
              <a:rPr lang="zh-CN" altLang="en-US" sz="3200" b="1" dirty="0">
                <a:solidFill>
                  <a:srgbClr val="517B38"/>
                </a:solidFill>
              </a:rPr>
              <a:t>工作集大小</a:t>
            </a:r>
            <a:endParaRPr lang="en-US" altLang="zh-CN" sz="3200" b="1" dirty="0">
              <a:solidFill>
                <a:srgbClr val="517B38"/>
              </a:solidFill>
            </a:endParaRPr>
          </a:p>
          <a:p>
            <a:r>
              <a:rPr lang="zh-CN" altLang="en-US" sz="3200" b="1" dirty="0">
                <a:solidFill>
                  <a:srgbClr val="517B38"/>
                </a:solidFill>
              </a:rPr>
              <a:t>优化目标：存储容量</a:t>
            </a:r>
            <a:r>
              <a:rPr lang="en-US" altLang="zh-CN" sz="3200" b="1" dirty="0">
                <a:solidFill>
                  <a:srgbClr val="517B38"/>
                </a:solidFill>
              </a:rPr>
              <a:t> &gt; </a:t>
            </a:r>
            <a:r>
              <a:rPr lang="zh-CN" altLang="en-US" sz="3200" b="1" dirty="0">
                <a:solidFill>
                  <a:srgbClr val="517B38"/>
                </a:solidFill>
              </a:rPr>
              <a:t>存储数据大小</a:t>
            </a:r>
            <a:endParaRPr lang="en-US" sz="3200" b="1" dirty="0">
              <a:solidFill>
                <a:srgbClr val="517B38"/>
              </a:solidFill>
            </a:endParaRPr>
          </a:p>
        </p:txBody>
      </p:sp>
    </p:spTree>
    <p:extLst>
      <p:ext uri="{BB962C8B-B14F-4D97-AF65-F5344CB8AC3E}">
        <p14:creationId xmlns:p14="http://schemas.microsoft.com/office/powerpoint/2010/main" val="3599624050"/>
      </p:ext>
    </p:extLst>
  </p:cSld>
  <p:clrMapOvr>
    <a:masterClrMapping/>
  </p:clrMapOvr>
  <mc:AlternateContent xmlns:mc="http://schemas.openxmlformats.org/markup-compatibility/2006" xmlns:p14="http://schemas.microsoft.com/office/powerpoint/2010/main">
    <mc:Choice Requires="p14">
      <p:transition spd="med" p14:dur="700" advTm="19526">
        <p:fade/>
      </p:transition>
    </mc:Choice>
    <mc:Fallback xmlns="">
      <p:transition xmlns:p14="http://schemas.microsoft.com/office/powerpoint/2010/main" spd="med" advTm="19526">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2286989" y="4697069"/>
            <a:ext cx="7754157" cy="584776"/>
          </a:xfrm>
          <a:prstGeom prst="rect">
            <a:avLst/>
          </a:prstGeom>
          <a:noFill/>
        </p:spPr>
        <p:txBody>
          <a:bodyPr wrap="square" rtlCol="0">
            <a:spAutoFit/>
          </a:bodyPr>
          <a:lstStyle/>
          <a:p>
            <a:r>
              <a:rPr lang="en-US" sz="3200" b="1" dirty="0">
                <a:solidFill>
                  <a:srgbClr val="517B38"/>
                </a:solidFill>
                <a:latin typeface="儷黑 Pro"/>
                <a:ea typeface="儷黑 Pro"/>
                <a:cs typeface="儷黑 Pro"/>
              </a:rPr>
              <a:t>如何计算工作集大小？</a:t>
            </a:r>
          </a:p>
        </p:txBody>
      </p:sp>
      <p:pic>
        <p:nvPicPr>
          <p:cNvPr id="2" name="Picture 1"/>
          <p:cNvPicPr>
            <a:picLocks noChangeAspect="1"/>
          </p:cNvPicPr>
          <p:nvPr/>
        </p:nvPicPr>
        <p:blipFill>
          <a:blip r:embed="rId3"/>
          <a:stretch>
            <a:fillRect/>
          </a:stretch>
        </p:blipFill>
        <p:spPr>
          <a:xfrm>
            <a:off x="2491282" y="765997"/>
            <a:ext cx="3578563" cy="3578563"/>
          </a:xfrm>
          <a:prstGeom prst="rect">
            <a:avLst/>
          </a:prstGeom>
          <a:ln>
            <a:noFill/>
          </a:ln>
          <a:effectLst>
            <a:softEdge rad="112500"/>
          </a:effectLst>
        </p:spPr>
      </p:pic>
    </p:spTree>
    <p:extLst>
      <p:ext uri="{BB962C8B-B14F-4D97-AF65-F5344CB8AC3E}">
        <p14:creationId xmlns:p14="http://schemas.microsoft.com/office/powerpoint/2010/main" val="488596395"/>
      </p:ext>
    </p:extLst>
  </p:cSld>
  <p:clrMapOvr>
    <a:masterClrMapping/>
  </p:clrMapOvr>
  <mc:AlternateContent xmlns:mc="http://schemas.openxmlformats.org/markup-compatibility/2006" xmlns:p14="http://schemas.microsoft.com/office/powerpoint/2010/main">
    <mc:Choice Requires="p14">
      <p:transition spd="med" p14:dur="700" advTm="4481">
        <p:fade/>
      </p:transition>
    </mc:Choice>
    <mc:Fallback xmlns="">
      <p:transition xmlns:p14="http://schemas.microsoft.com/office/powerpoint/2010/main" spd="med" advTm="4481">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2366633" y="1102831"/>
            <a:ext cx="4324962" cy="658722"/>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dirty="0">
                <a:solidFill>
                  <a:schemeClr val="tx1"/>
                </a:solidFill>
              </a:rPr>
              <a:t>常用数据</a:t>
            </a:r>
            <a:endParaRPr lang="en-US" dirty="0">
              <a:solidFill>
                <a:schemeClr val="tx1"/>
              </a:solidFill>
            </a:endParaRPr>
          </a:p>
        </p:txBody>
      </p:sp>
      <p:pic>
        <p:nvPicPr>
          <p:cNvPr id="21" name="Picture 20"/>
          <p:cNvPicPr>
            <a:picLocks noChangeAspect="1"/>
          </p:cNvPicPr>
          <p:nvPr/>
        </p:nvPicPr>
        <p:blipFill>
          <a:blip r:embed="rId4"/>
          <a:stretch>
            <a:fillRect/>
          </a:stretch>
        </p:blipFill>
        <p:spPr>
          <a:xfrm>
            <a:off x="4857526" y="2019742"/>
            <a:ext cx="1336925" cy="815198"/>
          </a:xfrm>
          <a:prstGeom prst="rect">
            <a:avLst/>
          </a:prstGeom>
        </p:spPr>
      </p:pic>
      <p:sp>
        <p:nvSpPr>
          <p:cNvPr id="23" name="TextBox 22"/>
          <p:cNvSpPr txBox="1"/>
          <p:nvPr/>
        </p:nvSpPr>
        <p:spPr>
          <a:xfrm>
            <a:off x="2448823" y="2257811"/>
            <a:ext cx="2127937" cy="461665"/>
          </a:xfrm>
          <a:prstGeom prst="rect">
            <a:avLst/>
          </a:prstGeom>
          <a:noFill/>
        </p:spPr>
        <p:txBody>
          <a:bodyPr wrap="square" rtlCol="0">
            <a:spAutoFit/>
          </a:bodyPr>
          <a:lstStyle/>
          <a:p>
            <a:r>
              <a:rPr lang="zh-CN" altLang="en-US" sz="2400" b="1" dirty="0">
                <a:solidFill>
                  <a:schemeClr val="accent1">
                    <a:lumMod val="50000"/>
                  </a:schemeClr>
                </a:solidFill>
              </a:rPr>
              <a:t>方法一：估计</a:t>
            </a:r>
            <a:endParaRPr lang="en-US" sz="2400" b="1" dirty="0">
              <a:solidFill>
                <a:schemeClr val="accent1">
                  <a:lumMod val="50000"/>
                </a:schemeClr>
              </a:solidFill>
            </a:endParaRPr>
          </a:p>
        </p:txBody>
      </p:sp>
      <p:grpSp>
        <p:nvGrpSpPr>
          <p:cNvPr id="5" name="Group 4"/>
          <p:cNvGrpSpPr/>
          <p:nvPr/>
        </p:nvGrpSpPr>
        <p:grpSpPr>
          <a:xfrm>
            <a:off x="1616196" y="2991220"/>
            <a:ext cx="7192395" cy="1567386"/>
            <a:chOff x="2193406" y="3192298"/>
            <a:chExt cx="7192395" cy="1567386"/>
          </a:xfrm>
        </p:grpSpPr>
        <p:sp>
          <p:nvSpPr>
            <p:cNvPr id="22" name="TextBox 21"/>
            <p:cNvSpPr txBox="1"/>
            <p:nvPr/>
          </p:nvSpPr>
          <p:spPr>
            <a:xfrm>
              <a:off x="2337098" y="3251579"/>
              <a:ext cx="7048703" cy="1508105"/>
            </a:xfrm>
            <a:prstGeom prst="rect">
              <a:avLst/>
            </a:prstGeom>
            <a:noFill/>
          </p:spPr>
          <p:txBody>
            <a:bodyPr wrap="square" rtlCol="0">
              <a:spAutoFit/>
            </a:bodyPr>
            <a:lstStyle/>
            <a:p>
              <a:r>
                <a:rPr lang="zh-CN" altLang="en-US" sz="2400" b="1" dirty="0">
                  <a:solidFill>
                    <a:srgbClr val="517B38"/>
                  </a:solidFill>
                </a:rPr>
                <a:t>日志分析： </a:t>
              </a:r>
              <a:r>
                <a:rPr lang="zh-CN" altLang="en-US" b="1" dirty="0">
                  <a:solidFill>
                    <a:srgbClr val="517B38"/>
                  </a:solidFill>
                </a:rPr>
                <a:t> </a:t>
              </a:r>
              <a:endParaRPr lang="en-US" altLang="zh-CN" b="1" dirty="0">
                <a:solidFill>
                  <a:srgbClr val="517B38"/>
                </a:solidFill>
              </a:endParaRPr>
            </a:p>
            <a:p>
              <a:endParaRPr lang="en-US" altLang="zh-CN" b="1" dirty="0">
                <a:solidFill>
                  <a:srgbClr val="517B38"/>
                </a:solidFill>
              </a:endParaRPr>
            </a:p>
            <a:p>
              <a:r>
                <a:rPr lang="en-US" altLang="zh-CN" b="1" dirty="0">
                  <a:solidFill>
                    <a:srgbClr val="517B38"/>
                  </a:solidFill>
                </a:rPr>
                <a:t>     4KB/doc   x    1000000 docs/day  x   30days    = 120GB      </a:t>
              </a:r>
              <a:endParaRPr lang="en-US" altLang="zh-CN" dirty="0">
                <a:solidFill>
                  <a:srgbClr val="517B38"/>
                </a:solidFill>
              </a:endParaRPr>
            </a:p>
            <a:p>
              <a:endParaRPr lang="en-US" sz="3200" b="1" dirty="0">
                <a:solidFill>
                  <a:srgbClr val="517B38"/>
                </a:solidFill>
              </a:endParaRPr>
            </a:p>
          </p:txBody>
        </p:sp>
        <p:sp>
          <p:nvSpPr>
            <p:cNvPr id="2" name="Rectangle 1"/>
            <p:cNvSpPr/>
            <p:nvPr/>
          </p:nvSpPr>
          <p:spPr>
            <a:xfrm>
              <a:off x="2193406" y="3192298"/>
              <a:ext cx="6137687" cy="1223167"/>
            </a:xfrm>
            <a:prstGeom prst="rect">
              <a:avLst/>
            </a:prstGeom>
            <a:no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7" name="Group 16"/>
          <p:cNvGrpSpPr/>
          <p:nvPr/>
        </p:nvGrpSpPr>
        <p:grpSpPr>
          <a:xfrm>
            <a:off x="1576189" y="4424519"/>
            <a:ext cx="7192395" cy="1223167"/>
            <a:chOff x="2193406" y="3192298"/>
            <a:chExt cx="7192395" cy="1223167"/>
          </a:xfrm>
        </p:grpSpPr>
        <p:sp>
          <p:nvSpPr>
            <p:cNvPr id="18" name="TextBox 17"/>
            <p:cNvSpPr txBox="1"/>
            <p:nvPr/>
          </p:nvSpPr>
          <p:spPr>
            <a:xfrm>
              <a:off x="2337098" y="3251579"/>
              <a:ext cx="7048703" cy="1015663"/>
            </a:xfrm>
            <a:prstGeom prst="rect">
              <a:avLst/>
            </a:prstGeom>
            <a:noFill/>
          </p:spPr>
          <p:txBody>
            <a:bodyPr wrap="square" rtlCol="0">
              <a:spAutoFit/>
            </a:bodyPr>
            <a:lstStyle/>
            <a:p>
              <a:r>
                <a:rPr lang="zh-CN" altLang="en-US" sz="2400" b="1" dirty="0">
                  <a:solidFill>
                    <a:srgbClr val="517B38"/>
                  </a:solidFill>
                </a:rPr>
                <a:t>产品目录：</a:t>
              </a:r>
              <a:endParaRPr lang="en-US" altLang="zh-CN" sz="2400" b="1" dirty="0">
                <a:solidFill>
                  <a:srgbClr val="517B38"/>
                </a:solidFill>
              </a:endParaRPr>
            </a:p>
            <a:p>
              <a:endParaRPr lang="en-US" altLang="zh-CN" b="1" dirty="0">
                <a:solidFill>
                  <a:srgbClr val="517B38"/>
                </a:solidFill>
              </a:endParaRPr>
            </a:p>
            <a:p>
              <a:r>
                <a:rPr lang="en-US" altLang="zh-CN" b="1" dirty="0">
                  <a:solidFill>
                    <a:srgbClr val="517B38"/>
                  </a:solidFill>
                </a:rPr>
                <a:t>     100KB/doc   x  </a:t>
              </a:r>
              <a:r>
                <a:rPr lang="zh-CN" altLang="en-US" b="1" dirty="0">
                  <a:solidFill>
                    <a:srgbClr val="517B38"/>
                  </a:solidFill>
                </a:rPr>
                <a:t> </a:t>
              </a:r>
              <a:r>
                <a:rPr lang="en-US" altLang="zh-CN" b="1" dirty="0">
                  <a:solidFill>
                    <a:srgbClr val="517B38"/>
                  </a:solidFill>
                </a:rPr>
                <a:t>100,000  docs = 10GB</a:t>
              </a:r>
              <a:endParaRPr lang="en-US" sz="3200" b="1" dirty="0">
                <a:solidFill>
                  <a:srgbClr val="517B38"/>
                </a:solidFill>
              </a:endParaRPr>
            </a:p>
          </p:txBody>
        </p:sp>
        <p:sp>
          <p:nvSpPr>
            <p:cNvPr id="20" name="Rectangle 19"/>
            <p:cNvSpPr/>
            <p:nvPr/>
          </p:nvSpPr>
          <p:spPr>
            <a:xfrm>
              <a:off x="2193406" y="3192298"/>
              <a:ext cx="6137687" cy="1223167"/>
            </a:xfrm>
            <a:prstGeom prst="rect">
              <a:avLst/>
            </a:prstGeom>
            <a:no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custDataLst>
      <p:tags r:id="rId1"/>
    </p:custDataLst>
    <p:extLst>
      <p:ext uri="{BB962C8B-B14F-4D97-AF65-F5344CB8AC3E}">
        <p14:creationId xmlns:p14="http://schemas.microsoft.com/office/powerpoint/2010/main" val="2102740672"/>
      </p:ext>
    </p:extLst>
  </p:cSld>
  <p:clrMapOvr>
    <a:masterClrMapping/>
  </p:clrMapOvr>
  <mc:AlternateContent xmlns:mc="http://schemas.openxmlformats.org/markup-compatibility/2006" xmlns:p14="http://schemas.microsoft.com/office/powerpoint/2010/main">
    <mc:Choice Requires="p14">
      <p:transition spd="med" p14:dur="700" advTm="83062">
        <p:fade/>
      </p:transition>
    </mc:Choice>
    <mc:Fallback xmlns="">
      <p:transition xmlns:p14="http://schemas.microsoft.com/office/powerpoint/2010/main" spd="med" advTm="83062">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3047512" y="2092215"/>
            <a:ext cx="2963516" cy="2306414"/>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endParaRPr lang="nl-NL" sz="1200" b="1" dirty="0"/>
          </a:p>
        </p:txBody>
      </p:sp>
      <p:sp>
        <p:nvSpPr>
          <p:cNvPr id="4" name="Rectangle 3"/>
          <p:cNvSpPr/>
          <p:nvPr/>
        </p:nvSpPr>
        <p:spPr>
          <a:xfrm>
            <a:off x="3047512" y="1203109"/>
            <a:ext cx="2963516" cy="66274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zh-CN" altLang="en-US" dirty="0">
                <a:solidFill>
                  <a:schemeClr val="tx1"/>
                </a:solidFill>
              </a:rPr>
              <a:t> 索引</a:t>
            </a:r>
            <a:endParaRPr lang="en-US" dirty="0">
              <a:solidFill>
                <a:schemeClr val="tx1"/>
              </a:solidFill>
            </a:endParaRPr>
          </a:p>
        </p:txBody>
      </p:sp>
      <p:sp>
        <p:nvSpPr>
          <p:cNvPr id="3" name="Rectangle 2"/>
          <p:cNvSpPr/>
          <p:nvPr/>
        </p:nvSpPr>
        <p:spPr>
          <a:xfrm>
            <a:off x="3131268" y="2223959"/>
            <a:ext cx="2757211" cy="2246769"/>
          </a:xfrm>
          <a:prstGeom prst="rect">
            <a:avLst/>
          </a:prstGeom>
        </p:spPr>
        <p:txBody>
          <a:bodyPr wrap="square">
            <a:spAutoFit/>
          </a:bodyPr>
          <a:lstStyle/>
          <a:p>
            <a:r>
              <a:rPr lang="en-US" sz="1400" b="1" dirty="0">
                <a:solidFill>
                  <a:schemeClr val="bg2"/>
                </a:solidFill>
              </a:rPr>
              <a:t>&gt; </a:t>
            </a:r>
            <a:r>
              <a:rPr lang="en-US" sz="1400" b="1" dirty="0" err="1">
                <a:solidFill>
                  <a:schemeClr val="bg2"/>
                </a:solidFill>
              </a:rPr>
              <a:t>db.stats</a:t>
            </a:r>
            <a:r>
              <a:rPr lang="en-US" sz="1400" b="1" dirty="0">
                <a:solidFill>
                  <a:schemeClr val="bg2"/>
                </a:solidFill>
              </a:rPr>
              <a:t>()</a:t>
            </a:r>
          </a:p>
          <a:p>
            <a:r>
              <a:rPr lang="en-US" sz="1400" b="1" dirty="0">
                <a:solidFill>
                  <a:schemeClr val="bg2"/>
                </a:solidFill>
              </a:rPr>
              <a:t>{</a:t>
            </a:r>
          </a:p>
          <a:p>
            <a:r>
              <a:rPr lang="en-US" sz="1400" b="1" dirty="0">
                <a:solidFill>
                  <a:schemeClr val="bg2"/>
                </a:solidFill>
              </a:rPr>
              <a:t>	"</a:t>
            </a:r>
            <a:r>
              <a:rPr lang="en-US" sz="1400" b="1" dirty="0" err="1">
                <a:solidFill>
                  <a:schemeClr val="bg2"/>
                </a:solidFill>
              </a:rPr>
              <a:t>db</a:t>
            </a:r>
            <a:r>
              <a:rPr lang="en-US" sz="1400" b="1" dirty="0">
                <a:solidFill>
                  <a:schemeClr val="bg2"/>
                </a:solidFill>
              </a:rPr>
              <a:t>" : "test",</a:t>
            </a:r>
          </a:p>
          <a:p>
            <a:r>
              <a:rPr lang="en-US" sz="1400" b="1" dirty="0">
                <a:solidFill>
                  <a:schemeClr val="bg2"/>
                </a:solidFill>
              </a:rPr>
              <a:t>	 …</a:t>
            </a:r>
            <a:endParaRPr lang="sv-SE" sz="1400" b="1" dirty="0">
              <a:solidFill>
                <a:schemeClr val="bg2"/>
              </a:solidFill>
            </a:endParaRPr>
          </a:p>
          <a:p>
            <a:r>
              <a:rPr lang="en-US" sz="1400" b="1" dirty="0">
                <a:solidFill>
                  <a:schemeClr val="bg2"/>
                </a:solidFill>
              </a:rPr>
              <a:t>	"indexes" : 5,</a:t>
            </a:r>
          </a:p>
          <a:p>
            <a:r>
              <a:rPr lang="en-US" sz="1400" b="1" dirty="0">
                <a:solidFill>
                  <a:schemeClr val="bg2"/>
                </a:solidFill>
              </a:rPr>
              <a:t>	"</a:t>
            </a:r>
            <a:r>
              <a:rPr lang="en-US" sz="1400" b="1" dirty="0" err="1">
                <a:solidFill>
                  <a:schemeClr val="bg2"/>
                </a:solidFill>
              </a:rPr>
              <a:t>indexSize</a:t>
            </a:r>
            <a:r>
              <a:rPr lang="en-US" sz="1400" b="1" dirty="0">
                <a:solidFill>
                  <a:schemeClr val="bg2"/>
                </a:solidFill>
              </a:rPr>
              <a:t>" : 113196720,</a:t>
            </a:r>
          </a:p>
          <a:p>
            <a:r>
              <a:rPr lang="is-IS" sz="1400" b="1" dirty="0">
                <a:solidFill>
                  <a:schemeClr val="bg2"/>
                </a:solidFill>
              </a:rPr>
              <a:t>	. . . ”</a:t>
            </a:r>
          </a:p>
          <a:p>
            <a:r>
              <a:rPr lang="is-IS" sz="1400" b="1" dirty="0">
                <a:solidFill>
                  <a:schemeClr val="bg2"/>
                </a:solidFill>
              </a:rPr>
              <a:t>	ok" : 1</a:t>
            </a:r>
          </a:p>
          <a:p>
            <a:r>
              <a:rPr lang="is-IS" sz="1400" b="1" dirty="0">
                <a:solidFill>
                  <a:schemeClr val="bg2"/>
                </a:solidFill>
              </a:rPr>
              <a:t>}</a:t>
            </a:r>
          </a:p>
          <a:p>
            <a:r>
              <a:rPr lang="is-IS" sz="1400" b="1" dirty="0">
                <a:solidFill>
                  <a:schemeClr val="bg2"/>
                </a:solidFill>
              </a:rPr>
              <a:t>&gt; </a:t>
            </a:r>
          </a:p>
        </p:txBody>
      </p:sp>
      <p:sp>
        <p:nvSpPr>
          <p:cNvPr id="13" name="Rectangle 12"/>
          <p:cNvSpPr/>
          <p:nvPr/>
        </p:nvSpPr>
        <p:spPr>
          <a:xfrm>
            <a:off x="3392889" y="3317602"/>
            <a:ext cx="2384180" cy="289639"/>
          </a:xfrm>
          <a:prstGeom prst="rect">
            <a:avLst/>
          </a:prstGeom>
          <a:noFill/>
          <a:ln w="28575" cmpd="sng">
            <a:solidFill>
              <a:schemeClr val="accent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937133600"/>
      </p:ext>
    </p:extLst>
  </p:cSld>
  <p:clrMapOvr>
    <a:masterClrMapping/>
  </p:clrMapOvr>
  <mc:AlternateContent xmlns:mc="http://schemas.openxmlformats.org/markup-compatibility/2006" xmlns:p14="http://schemas.microsoft.com/office/powerpoint/2010/main">
    <mc:Choice Requires="p14">
      <p:transition spd="med" p14:dur="700" advTm="28981">
        <p:fade/>
      </p:transition>
    </mc:Choice>
    <mc:Fallback xmlns="">
      <p:transition xmlns:p14="http://schemas.microsoft.com/office/powerpoint/2010/main" spd="med" advTm="28981">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2366633" y="1102831"/>
            <a:ext cx="4324962" cy="658722"/>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dirty="0">
                <a:solidFill>
                  <a:schemeClr val="tx1"/>
                </a:solidFill>
              </a:rPr>
              <a:t>常用数据</a:t>
            </a:r>
            <a:endParaRPr lang="en-US" dirty="0">
              <a:solidFill>
                <a:schemeClr val="tx1"/>
              </a:solidFill>
            </a:endParaRPr>
          </a:p>
        </p:txBody>
      </p:sp>
      <p:sp>
        <p:nvSpPr>
          <p:cNvPr id="23" name="TextBox 22"/>
          <p:cNvSpPr txBox="1"/>
          <p:nvPr/>
        </p:nvSpPr>
        <p:spPr>
          <a:xfrm>
            <a:off x="2448823" y="2257811"/>
            <a:ext cx="2127937" cy="461665"/>
          </a:xfrm>
          <a:prstGeom prst="rect">
            <a:avLst/>
          </a:prstGeom>
          <a:noFill/>
        </p:spPr>
        <p:txBody>
          <a:bodyPr wrap="square" rtlCol="0">
            <a:spAutoFit/>
          </a:bodyPr>
          <a:lstStyle/>
          <a:p>
            <a:r>
              <a:rPr lang="zh-CN" altLang="en-US" sz="2400" b="1" dirty="0">
                <a:solidFill>
                  <a:schemeClr val="accent1">
                    <a:lumMod val="50000"/>
                  </a:schemeClr>
                </a:solidFill>
              </a:rPr>
              <a:t>方法二：监测</a:t>
            </a:r>
            <a:endParaRPr lang="en-US" sz="2400" b="1" dirty="0">
              <a:solidFill>
                <a:schemeClr val="accent1">
                  <a:lumMod val="50000"/>
                </a:schemeClr>
              </a:solidFill>
            </a:endParaRPr>
          </a:p>
        </p:txBody>
      </p:sp>
      <p:pic>
        <p:nvPicPr>
          <p:cNvPr id="12" name="Picture 11"/>
          <p:cNvPicPr>
            <a:picLocks noChangeAspect="1"/>
          </p:cNvPicPr>
          <p:nvPr/>
        </p:nvPicPr>
        <p:blipFill>
          <a:blip r:embed="rId3"/>
          <a:stretch>
            <a:fillRect/>
          </a:stretch>
        </p:blipFill>
        <p:spPr>
          <a:xfrm>
            <a:off x="4995191" y="2089757"/>
            <a:ext cx="933641" cy="765280"/>
          </a:xfrm>
          <a:prstGeom prst="rect">
            <a:avLst/>
          </a:prstGeom>
        </p:spPr>
      </p:pic>
      <p:sp>
        <p:nvSpPr>
          <p:cNvPr id="13" name="Rectangle 12"/>
          <p:cNvSpPr/>
          <p:nvPr/>
        </p:nvSpPr>
        <p:spPr>
          <a:xfrm>
            <a:off x="2366633" y="3057627"/>
            <a:ext cx="4324962" cy="2306414"/>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endParaRPr lang="nl-NL" sz="1200" b="1" dirty="0"/>
          </a:p>
        </p:txBody>
      </p:sp>
      <p:sp>
        <p:nvSpPr>
          <p:cNvPr id="14" name="Rectangle 13"/>
          <p:cNvSpPr/>
          <p:nvPr/>
        </p:nvSpPr>
        <p:spPr>
          <a:xfrm>
            <a:off x="2500326" y="3059329"/>
            <a:ext cx="3767910" cy="2246769"/>
          </a:xfrm>
          <a:prstGeom prst="rect">
            <a:avLst/>
          </a:prstGeom>
        </p:spPr>
        <p:txBody>
          <a:bodyPr wrap="square">
            <a:spAutoFit/>
          </a:bodyPr>
          <a:lstStyle/>
          <a:p>
            <a:r>
              <a:rPr lang="en-US" sz="1400" b="1" dirty="0">
                <a:solidFill>
                  <a:schemeClr val="bg2"/>
                </a:solidFill>
              </a:rPr>
              <a:t>&gt; </a:t>
            </a:r>
            <a:r>
              <a:rPr lang="en-US" sz="1400" b="1" dirty="0" err="1">
                <a:solidFill>
                  <a:schemeClr val="bg2"/>
                </a:solidFill>
              </a:rPr>
              <a:t>db.serverStatus</a:t>
            </a:r>
            <a:r>
              <a:rPr lang="en-US" sz="1400" b="1" dirty="0">
                <a:solidFill>
                  <a:schemeClr val="bg2"/>
                </a:solidFill>
              </a:rPr>
              <a:t>({workingSet:1}) </a:t>
            </a:r>
          </a:p>
          <a:p>
            <a:r>
              <a:rPr lang="en-US" sz="1400" b="1" dirty="0">
                <a:solidFill>
                  <a:schemeClr val="bg2"/>
                </a:solidFill>
              </a:rPr>
              <a:t>{</a:t>
            </a:r>
          </a:p>
          <a:p>
            <a:r>
              <a:rPr lang="en-US" sz="1400" b="1" dirty="0">
                <a:solidFill>
                  <a:schemeClr val="bg2"/>
                </a:solidFill>
              </a:rPr>
              <a:t>	</a:t>
            </a:r>
            <a:r>
              <a:rPr lang="en-US" sz="1400" b="1" dirty="0">
                <a:solidFill>
                  <a:srgbClr val="FFFFFF"/>
                </a:solidFill>
              </a:rPr>
              <a:t>"</a:t>
            </a:r>
            <a:r>
              <a:rPr lang="en-US" sz="1400" b="1" dirty="0" err="1">
                <a:solidFill>
                  <a:srgbClr val="FFFFFF"/>
                </a:solidFill>
              </a:rPr>
              <a:t>workingSet</a:t>
            </a:r>
            <a:r>
              <a:rPr lang="en-US" sz="1400" b="1" dirty="0">
                <a:solidFill>
                  <a:srgbClr val="FFFFFF"/>
                </a:solidFill>
              </a:rPr>
              <a:t>" : {</a:t>
            </a:r>
          </a:p>
          <a:p>
            <a:r>
              <a:rPr lang="en-US" sz="1400" b="1" dirty="0">
                <a:solidFill>
                  <a:srgbClr val="FFFFFF"/>
                </a:solidFill>
              </a:rPr>
              <a:t>		"note" : "</a:t>
            </a:r>
            <a:r>
              <a:rPr lang="en-US" sz="1400" b="1" dirty="0" err="1">
                <a:solidFill>
                  <a:srgbClr val="FFFFFF"/>
                </a:solidFill>
              </a:rPr>
              <a:t>thisIsAnEstimate</a:t>
            </a:r>
            <a:r>
              <a:rPr lang="en-US" sz="1400" b="1" dirty="0">
                <a:solidFill>
                  <a:srgbClr val="FFFFFF"/>
                </a:solidFill>
              </a:rPr>
              <a:t>",</a:t>
            </a:r>
          </a:p>
          <a:p>
            <a:r>
              <a:rPr lang="en-US" sz="1400" b="1" dirty="0">
                <a:solidFill>
                  <a:srgbClr val="FFFFFF"/>
                </a:solidFill>
              </a:rPr>
              <a:t>		"</a:t>
            </a:r>
            <a:r>
              <a:rPr lang="en-US" sz="1400" b="1" dirty="0" err="1">
                <a:solidFill>
                  <a:srgbClr val="FFFFFF"/>
                </a:solidFill>
              </a:rPr>
              <a:t>pagesInMemory</a:t>
            </a:r>
            <a:r>
              <a:rPr lang="en-US" sz="1400" b="1" dirty="0">
                <a:solidFill>
                  <a:srgbClr val="FFFFFF"/>
                </a:solidFill>
              </a:rPr>
              <a:t>" : 40707,</a:t>
            </a:r>
          </a:p>
          <a:p>
            <a:r>
              <a:rPr lang="en-US" sz="1400" b="1" dirty="0">
                <a:solidFill>
                  <a:srgbClr val="FFFFFF"/>
                </a:solidFill>
              </a:rPr>
              <a:t>		"</a:t>
            </a:r>
            <a:r>
              <a:rPr lang="en-US" sz="1400" b="1" dirty="0" err="1">
                <a:solidFill>
                  <a:srgbClr val="FFFFFF"/>
                </a:solidFill>
              </a:rPr>
              <a:t>computationTimeMicros</a:t>
            </a:r>
            <a:r>
              <a:rPr lang="en-US" sz="1400" b="1" dirty="0">
                <a:solidFill>
                  <a:srgbClr val="FFFFFF"/>
                </a:solidFill>
              </a:rPr>
              <a:t>" : 7897,</a:t>
            </a:r>
          </a:p>
          <a:p>
            <a:r>
              <a:rPr lang="it-IT" sz="1400" b="1" dirty="0">
                <a:solidFill>
                  <a:srgbClr val="FFFFFF"/>
                </a:solidFill>
              </a:rPr>
              <a:t>		"</a:t>
            </a:r>
            <a:r>
              <a:rPr lang="it-IT" sz="1400" b="1" dirty="0" err="1">
                <a:solidFill>
                  <a:srgbClr val="FFFFFF"/>
                </a:solidFill>
              </a:rPr>
              <a:t>overSeconds</a:t>
            </a:r>
            <a:r>
              <a:rPr lang="it-IT" sz="1400" b="1" dirty="0">
                <a:solidFill>
                  <a:srgbClr val="FFFFFF"/>
                </a:solidFill>
              </a:rPr>
              <a:t>" : 9082</a:t>
            </a:r>
          </a:p>
          <a:p>
            <a:r>
              <a:rPr lang="it-IT" sz="1400" b="1" dirty="0">
                <a:solidFill>
                  <a:srgbClr val="FFFFFF"/>
                </a:solidFill>
              </a:rPr>
              <a:t>	},</a:t>
            </a:r>
          </a:p>
          <a:p>
            <a:r>
              <a:rPr lang="is-IS" sz="1400" b="1" dirty="0">
                <a:solidFill>
                  <a:schemeClr val="bg2"/>
                </a:solidFill>
              </a:rPr>
              <a:t>}</a:t>
            </a:r>
          </a:p>
          <a:p>
            <a:r>
              <a:rPr lang="is-IS" sz="1400" b="1" dirty="0">
                <a:solidFill>
                  <a:schemeClr val="bg2"/>
                </a:solidFill>
              </a:rPr>
              <a:t>&gt; </a:t>
            </a:r>
          </a:p>
        </p:txBody>
      </p:sp>
      <p:sp>
        <p:nvSpPr>
          <p:cNvPr id="15" name="Rectangle 14"/>
          <p:cNvSpPr/>
          <p:nvPr/>
        </p:nvSpPr>
        <p:spPr>
          <a:xfrm>
            <a:off x="3922536" y="3076871"/>
            <a:ext cx="1407054" cy="289639"/>
          </a:xfrm>
          <a:prstGeom prst="rect">
            <a:avLst/>
          </a:prstGeom>
          <a:noFill/>
          <a:ln w="28575" cmpd="sng">
            <a:solidFill>
              <a:schemeClr val="accent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TextBox 15"/>
          <p:cNvSpPr txBox="1"/>
          <p:nvPr/>
        </p:nvSpPr>
        <p:spPr>
          <a:xfrm>
            <a:off x="1470839" y="5440806"/>
            <a:ext cx="7048703" cy="707886"/>
          </a:xfrm>
          <a:prstGeom prst="rect">
            <a:avLst/>
          </a:prstGeom>
          <a:noFill/>
        </p:spPr>
        <p:txBody>
          <a:bodyPr wrap="square" rtlCol="0">
            <a:spAutoFit/>
          </a:bodyPr>
          <a:lstStyle/>
          <a:p>
            <a:r>
              <a:rPr lang="en-US" altLang="zh-CN" sz="2000" b="1" dirty="0">
                <a:solidFill>
                  <a:srgbClr val="517B38"/>
                </a:solidFill>
              </a:rPr>
              <a:t>			</a:t>
            </a:r>
            <a:r>
              <a:rPr lang="en-US" altLang="zh-CN" sz="2000" b="1" dirty="0" err="1">
                <a:solidFill>
                  <a:srgbClr val="517B38"/>
                </a:solidFill>
              </a:rPr>
              <a:t>pagesInMemory</a:t>
            </a:r>
            <a:r>
              <a:rPr lang="en-US" altLang="zh-CN" sz="2000" b="1" dirty="0">
                <a:solidFill>
                  <a:srgbClr val="517B38"/>
                </a:solidFill>
              </a:rPr>
              <a:t> x 4096</a:t>
            </a:r>
            <a:endParaRPr lang="en-US" sz="2000" b="1" dirty="0">
              <a:solidFill>
                <a:srgbClr val="517B38"/>
              </a:solidFill>
            </a:endParaRPr>
          </a:p>
          <a:p>
            <a:r>
              <a:rPr lang="en-US" sz="2000" b="1" dirty="0">
                <a:solidFill>
                  <a:srgbClr val="517B38"/>
                </a:solidFill>
              </a:rPr>
              <a:t> </a:t>
            </a:r>
            <a:endParaRPr lang="en-US" sz="3200" b="1" dirty="0">
              <a:solidFill>
                <a:srgbClr val="517B38"/>
              </a:solidFill>
            </a:endParaRPr>
          </a:p>
        </p:txBody>
      </p:sp>
      <p:sp>
        <p:nvSpPr>
          <p:cNvPr id="19" name="Rectangle 18"/>
          <p:cNvSpPr/>
          <p:nvPr/>
        </p:nvSpPr>
        <p:spPr>
          <a:xfrm>
            <a:off x="3470184" y="3955249"/>
            <a:ext cx="2384180" cy="289639"/>
          </a:xfrm>
          <a:prstGeom prst="rect">
            <a:avLst/>
          </a:prstGeom>
          <a:noFill/>
          <a:ln w="28575" cmpd="sng">
            <a:solidFill>
              <a:schemeClr val="accent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35931623"/>
      </p:ext>
    </p:extLst>
  </p:cSld>
  <p:clrMapOvr>
    <a:masterClrMapping/>
  </p:clrMapOvr>
  <mc:AlternateContent xmlns:mc="http://schemas.openxmlformats.org/markup-compatibility/2006" xmlns:p14="http://schemas.microsoft.com/office/powerpoint/2010/main">
    <mc:Choice Requires="p14">
      <p:transition spd="med" p14:dur="700" advTm="51099">
        <p:fade/>
      </p:transition>
    </mc:Choice>
    <mc:Fallback xmlns="">
      <p:transition xmlns:p14="http://schemas.microsoft.com/office/powerpoint/2010/main" spd="med" advTm="51099">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13">
            <a:extLst>
              <a:ext uri="{FF2B5EF4-FFF2-40B4-BE49-F238E27FC236}">
                <a16:creationId xmlns:a16="http://schemas.microsoft.com/office/drawing/2014/main" id="{34583A44-ADC8-42A9-AF66-17CEEF229FBB}"/>
              </a:ext>
            </a:extLst>
          </p:cNvPr>
          <p:cNvCxnSpPr>
            <a:cxnSpLocks/>
          </p:cNvCxnSpPr>
          <p:nvPr/>
        </p:nvCxnSpPr>
        <p:spPr>
          <a:xfrm>
            <a:off x="1022281" y="4213368"/>
            <a:ext cx="5691918" cy="1"/>
          </a:xfrm>
          <a:prstGeom prst="line">
            <a:avLst/>
          </a:prstGeom>
          <a:ln w="38100">
            <a:solidFill>
              <a:schemeClr val="bg1"/>
            </a:solidFill>
            <a:prstDash val="dash"/>
          </a:ln>
        </p:spPr>
        <p:style>
          <a:lnRef idx="1">
            <a:schemeClr val="accent1"/>
          </a:lnRef>
          <a:fillRef idx="0">
            <a:schemeClr val="accent1"/>
          </a:fillRef>
          <a:effectRef idx="0">
            <a:schemeClr val="accent1"/>
          </a:effectRef>
          <a:fontRef idx="minor">
            <a:schemeClr val="tx1"/>
          </a:fontRef>
        </p:style>
      </p:cxnSp>
      <p:grpSp>
        <p:nvGrpSpPr>
          <p:cNvPr id="5" name="Group 14">
            <a:extLst>
              <a:ext uri="{FF2B5EF4-FFF2-40B4-BE49-F238E27FC236}">
                <a16:creationId xmlns:a16="http://schemas.microsoft.com/office/drawing/2014/main" id="{74202981-8684-4F5B-945D-E8B3179DE914}"/>
              </a:ext>
            </a:extLst>
          </p:cNvPr>
          <p:cNvGrpSpPr/>
          <p:nvPr/>
        </p:nvGrpSpPr>
        <p:grpSpPr>
          <a:xfrm>
            <a:off x="1640176" y="1969528"/>
            <a:ext cx="2231675" cy="1639734"/>
            <a:chOff x="2659347" y="1231900"/>
            <a:chExt cx="2476500" cy="2082800"/>
          </a:xfrm>
          <a:noFill/>
        </p:grpSpPr>
        <p:sp>
          <p:nvSpPr>
            <p:cNvPr id="7" name="Rounded Rectangle 15">
              <a:extLst>
                <a:ext uri="{FF2B5EF4-FFF2-40B4-BE49-F238E27FC236}">
                  <a16:creationId xmlns:a16="http://schemas.microsoft.com/office/drawing/2014/main" id="{5C95F4E7-0220-44EF-AC9C-023FA09B23B6}"/>
                </a:ext>
              </a:extLst>
            </p:cNvPr>
            <p:cNvSpPr/>
            <p:nvPr/>
          </p:nvSpPr>
          <p:spPr>
            <a:xfrm>
              <a:off x="2659347" y="1231900"/>
              <a:ext cx="2476500" cy="2082800"/>
            </a:xfrm>
            <a:prstGeom prst="roundRect">
              <a:avLst>
                <a:gd name="adj" fmla="val 7521"/>
              </a:avLst>
            </a:prstGeom>
            <a:grpFill/>
            <a:ln w="57150">
              <a:solidFill>
                <a:srgbClr val="517B38"/>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700" dirty="0">
                <a:solidFill>
                  <a:srgbClr val="525252"/>
                </a:solidFill>
                <a:latin typeface="Arial"/>
                <a:cs typeface="Arial"/>
              </a:endParaRPr>
            </a:p>
            <a:p>
              <a:pPr algn="ctr"/>
              <a:r>
                <a:rPr lang="en-US" sz="1800" b="1" dirty="0">
                  <a:solidFill>
                    <a:srgbClr val="525252"/>
                  </a:solidFill>
                  <a:latin typeface="Arial"/>
                  <a:cs typeface="Arial"/>
                </a:rPr>
                <a:t>Data</a:t>
              </a:r>
              <a:endParaRPr lang="en-US" b="1" dirty="0">
                <a:solidFill>
                  <a:srgbClr val="525252"/>
                </a:solidFill>
                <a:latin typeface="Arial"/>
                <a:cs typeface="Arial"/>
              </a:endParaRPr>
            </a:p>
          </p:txBody>
        </p:sp>
        <p:sp>
          <p:nvSpPr>
            <p:cNvPr id="8" name="TextBox 16">
              <a:extLst>
                <a:ext uri="{FF2B5EF4-FFF2-40B4-BE49-F238E27FC236}">
                  <a16:creationId xmlns:a16="http://schemas.microsoft.com/office/drawing/2014/main" id="{53AB1F1A-E3DB-4E0B-B2C7-56BA782B3BA8}"/>
                </a:ext>
              </a:extLst>
            </p:cNvPr>
            <p:cNvSpPr txBox="1"/>
            <p:nvPr/>
          </p:nvSpPr>
          <p:spPr>
            <a:xfrm>
              <a:off x="2802642" y="2067444"/>
              <a:ext cx="2266880" cy="1088251"/>
            </a:xfrm>
            <a:prstGeom prst="rect">
              <a:avLst/>
            </a:prstGeom>
            <a:grpFill/>
            <a:ln>
              <a:solidFill>
                <a:srgbClr val="FFFFFF"/>
              </a:solidFill>
            </a:ln>
          </p:spPr>
          <p:txBody>
            <a:bodyPr wrap="none" rtlCol="0">
              <a:noAutofit/>
            </a:bodyPr>
            <a:lstStyle/>
            <a:p>
              <a:pPr marL="176213" indent="-176213">
                <a:buFont typeface="Arial"/>
                <a:buChar char="•"/>
              </a:pPr>
              <a:r>
                <a:rPr lang="en-US" sz="1800" dirty="0">
                  <a:solidFill>
                    <a:srgbClr val="525252"/>
                  </a:solidFill>
                  <a:latin typeface="Arial"/>
                  <a:cs typeface="Arial"/>
                </a:rPr>
                <a:t>Volume</a:t>
              </a:r>
            </a:p>
            <a:p>
              <a:pPr marL="176213" indent="-176213">
                <a:buFont typeface="Arial"/>
                <a:buChar char="•"/>
              </a:pPr>
              <a:r>
                <a:rPr lang="en-US" sz="1800" dirty="0">
                  <a:solidFill>
                    <a:srgbClr val="525252"/>
                  </a:solidFill>
                  <a:latin typeface="Arial"/>
                  <a:cs typeface="Arial"/>
                </a:rPr>
                <a:t>Velocity</a:t>
              </a:r>
            </a:p>
            <a:p>
              <a:pPr marL="176213" indent="-176213">
                <a:buFont typeface="Arial"/>
                <a:buChar char="•"/>
              </a:pPr>
              <a:r>
                <a:rPr lang="en-US" sz="1800" dirty="0">
                  <a:solidFill>
                    <a:srgbClr val="525252"/>
                  </a:solidFill>
                  <a:latin typeface="Arial"/>
                  <a:cs typeface="Arial"/>
                </a:rPr>
                <a:t>Variety</a:t>
              </a:r>
            </a:p>
          </p:txBody>
        </p:sp>
      </p:grpSp>
      <p:grpSp>
        <p:nvGrpSpPr>
          <p:cNvPr id="9" name="Group 17">
            <a:extLst>
              <a:ext uri="{FF2B5EF4-FFF2-40B4-BE49-F238E27FC236}">
                <a16:creationId xmlns:a16="http://schemas.microsoft.com/office/drawing/2014/main" id="{AE02F3BC-F363-4752-8838-15F1612DA198}"/>
              </a:ext>
            </a:extLst>
          </p:cNvPr>
          <p:cNvGrpSpPr/>
          <p:nvPr/>
        </p:nvGrpSpPr>
        <p:grpSpPr>
          <a:xfrm>
            <a:off x="4859224" y="1969528"/>
            <a:ext cx="2231675" cy="1639734"/>
            <a:chOff x="7028861" y="1231900"/>
            <a:chExt cx="2476500" cy="2082800"/>
          </a:xfrm>
          <a:noFill/>
        </p:grpSpPr>
        <p:sp>
          <p:nvSpPr>
            <p:cNvPr id="10" name="Rounded Rectangle 18">
              <a:extLst>
                <a:ext uri="{FF2B5EF4-FFF2-40B4-BE49-F238E27FC236}">
                  <a16:creationId xmlns:a16="http://schemas.microsoft.com/office/drawing/2014/main" id="{DE99D221-6721-4928-A619-318771F5D37A}"/>
                </a:ext>
              </a:extLst>
            </p:cNvPr>
            <p:cNvSpPr/>
            <p:nvPr/>
          </p:nvSpPr>
          <p:spPr>
            <a:xfrm>
              <a:off x="7028861" y="1231900"/>
              <a:ext cx="2476500" cy="2082800"/>
            </a:xfrm>
            <a:prstGeom prst="roundRect">
              <a:avLst>
                <a:gd name="adj" fmla="val 7521"/>
              </a:avLst>
            </a:prstGeom>
            <a:grpFill/>
            <a:ln w="57150">
              <a:solidFill>
                <a:srgbClr val="517B38"/>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700" dirty="0">
                <a:solidFill>
                  <a:srgbClr val="525252"/>
                </a:solidFill>
                <a:latin typeface="Arial"/>
                <a:cs typeface="Arial"/>
              </a:endParaRPr>
            </a:p>
            <a:p>
              <a:pPr algn="ctr"/>
              <a:r>
                <a:rPr lang="en-US" sz="1800" b="1" dirty="0">
                  <a:solidFill>
                    <a:srgbClr val="525252"/>
                  </a:solidFill>
                  <a:latin typeface="Arial"/>
                  <a:cs typeface="Arial"/>
                </a:rPr>
                <a:t>Time</a:t>
              </a:r>
              <a:endParaRPr lang="en-US" sz="2800" b="1" dirty="0">
                <a:solidFill>
                  <a:srgbClr val="525252"/>
                </a:solidFill>
                <a:latin typeface="Arial"/>
                <a:cs typeface="Arial"/>
              </a:endParaRPr>
            </a:p>
          </p:txBody>
        </p:sp>
        <p:sp>
          <p:nvSpPr>
            <p:cNvPr id="11" name="TextBox 19">
              <a:extLst>
                <a:ext uri="{FF2B5EF4-FFF2-40B4-BE49-F238E27FC236}">
                  <a16:creationId xmlns:a16="http://schemas.microsoft.com/office/drawing/2014/main" id="{A09FAC2B-6062-4825-BF74-3540564D0FB7}"/>
                </a:ext>
              </a:extLst>
            </p:cNvPr>
            <p:cNvSpPr txBox="1"/>
            <p:nvPr/>
          </p:nvSpPr>
          <p:spPr>
            <a:xfrm>
              <a:off x="7188197" y="2032424"/>
              <a:ext cx="2277377" cy="1104293"/>
            </a:xfrm>
            <a:prstGeom prst="rect">
              <a:avLst/>
            </a:prstGeom>
            <a:grpFill/>
            <a:ln>
              <a:noFill/>
            </a:ln>
          </p:spPr>
          <p:txBody>
            <a:bodyPr wrap="none" rtlCol="0">
              <a:noAutofit/>
            </a:bodyPr>
            <a:lstStyle/>
            <a:p>
              <a:pPr marL="176213" indent="-176213">
                <a:buFont typeface="Arial"/>
                <a:buChar char="•"/>
              </a:pPr>
              <a:r>
                <a:rPr lang="en-US" sz="1800" dirty="0">
                  <a:solidFill>
                    <a:srgbClr val="525252"/>
                  </a:solidFill>
                  <a:latin typeface="Arial"/>
                  <a:cs typeface="Arial"/>
                </a:rPr>
                <a:t>Iterative</a:t>
              </a:r>
            </a:p>
            <a:p>
              <a:pPr marL="176213" indent="-176213">
                <a:buFont typeface="Arial"/>
                <a:buChar char="•"/>
              </a:pPr>
              <a:r>
                <a:rPr lang="en-US" sz="1800" dirty="0">
                  <a:solidFill>
                    <a:srgbClr val="525252"/>
                  </a:solidFill>
                  <a:latin typeface="Arial"/>
                  <a:cs typeface="Arial"/>
                </a:rPr>
                <a:t>Agile</a:t>
              </a:r>
            </a:p>
            <a:p>
              <a:pPr marL="176213" indent="-176213">
                <a:buFont typeface="Arial"/>
                <a:buChar char="•"/>
              </a:pPr>
              <a:r>
                <a:rPr lang="en-US" sz="1800" dirty="0">
                  <a:solidFill>
                    <a:srgbClr val="525252"/>
                  </a:solidFill>
                  <a:latin typeface="Arial"/>
                  <a:cs typeface="Arial"/>
                </a:rPr>
                <a:t>Short Cycles</a:t>
              </a:r>
            </a:p>
          </p:txBody>
        </p:sp>
      </p:grpSp>
      <p:grpSp>
        <p:nvGrpSpPr>
          <p:cNvPr id="12" name="Group 20">
            <a:extLst>
              <a:ext uri="{FF2B5EF4-FFF2-40B4-BE49-F238E27FC236}">
                <a16:creationId xmlns:a16="http://schemas.microsoft.com/office/drawing/2014/main" id="{01413BCB-4982-4E82-8F1C-810777CC4C73}"/>
              </a:ext>
            </a:extLst>
          </p:cNvPr>
          <p:cNvGrpSpPr/>
          <p:nvPr/>
        </p:nvGrpSpPr>
        <p:grpSpPr>
          <a:xfrm>
            <a:off x="1649811" y="4384052"/>
            <a:ext cx="2231675" cy="1639734"/>
            <a:chOff x="2668982" y="3646424"/>
            <a:chExt cx="2476500" cy="2082800"/>
          </a:xfrm>
          <a:noFill/>
        </p:grpSpPr>
        <p:sp>
          <p:nvSpPr>
            <p:cNvPr id="13" name="Rounded Rectangle 21">
              <a:extLst>
                <a:ext uri="{FF2B5EF4-FFF2-40B4-BE49-F238E27FC236}">
                  <a16:creationId xmlns:a16="http://schemas.microsoft.com/office/drawing/2014/main" id="{A11B4689-71E3-427A-B066-115F338166B3}"/>
                </a:ext>
              </a:extLst>
            </p:cNvPr>
            <p:cNvSpPr/>
            <p:nvPr/>
          </p:nvSpPr>
          <p:spPr>
            <a:xfrm>
              <a:off x="2668982" y="3646424"/>
              <a:ext cx="2476500" cy="2082800"/>
            </a:xfrm>
            <a:prstGeom prst="roundRect">
              <a:avLst>
                <a:gd name="adj" fmla="val 7521"/>
              </a:avLst>
            </a:prstGeom>
            <a:grpFill/>
            <a:ln w="57150">
              <a:solidFill>
                <a:srgbClr val="517B38"/>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700" dirty="0">
                <a:solidFill>
                  <a:srgbClr val="525252"/>
                </a:solidFill>
                <a:latin typeface="Arial"/>
                <a:cs typeface="Arial"/>
              </a:endParaRPr>
            </a:p>
            <a:p>
              <a:pPr algn="ctr"/>
              <a:r>
                <a:rPr lang="en-US" sz="1800" b="1" dirty="0">
                  <a:solidFill>
                    <a:srgbClr val="525252"/>
                  </a:solidFill>
                  <a:latin typeface="Arial"/>
                  <a:cs typeface="Arial"/>
                </a:rPr>
                <a:t>Risk</a:t>
              </a:r>
              <a:endParaRPr lang="en-US" sz="2800" b="1" dirty="0">
                <a:solidFill>
                  <a:srgbClr val="525252"/>
                </a:solidFill>
                <a:latin typeface="Arial"/>
                <a:cs typeface="Arial"/>
              </a:endParaRPr>
            </a:p>
          </p:txBody>
        </p:sp>
        <p:sp>
          <p:nvSpPr>
            <p:cNvPr id="14" name="TextBox 22">
              <a:extLst>
                <a:ext uri="{FF2B5EF4-FFF2-40B4-BE49-F238E27FC236}">
                  <a16:creationId xmlns:a16="http://schemas.microsoft.com/office/drawing/2014/main" id="{12154606-F1D9-4EF0-B262-78287A1952BA}"/>
                </a:ext>
              </a:extLst>
            </p:cNvPr>
            <p:cNvSpPr txBox="1"/>
            <p:nvPr/>
          </p:nvSpPr>
          <p:spPr>
            <a:xfrm>
              <a:off x="2802642" y="4466549"/>
              <a:ext cx="1769359" cy="957737"/>
            </a:xfrm>
            <a:prstGeom prst="rect">
              <a:avLst/>
            </a:prstGeom>
            <a:grpFill/>
            <a:ln>
              <a:solidFill>
                <a:srgbClr val="FFFFFF"/>
              </a:solidFill>
            </a:ln>
          </p:spPr>
          <p:txBody>
            <a:bodyPr wrap="none" rtlCol="0">
              <a:noAutofit/>
            </a:bodyPr>
            <a:lstStyle/>
            <a:p>
              <a:pPr marL="176213" indent="-176213">
                <a:buFont typeface="Arial"/>
                <a:buChar char="•"/>
              </a:pPr>
              <a:r>
                <a:rPr lang="en-US" sz="1800" dirty="0">
                  <a:solidFill>
                    <a:srgbClr val="525252"/>
                  </a:solidFill>
                  <a:latin typeface="Arial"/>
                  <a:cs typeface="Arial"/>
                </a:rPr>
                <a:t>Always On</a:t>
              </a:r>
            </a:p>
            <a:p>
              <a:pPr marL="176213" indent="-176213">
                <a:buFont typeface="Arial"/>
                <a:buChar char="•"/>
              </a:pPr>
              <a:r>
                <a:rPr lang="en-US" sz="1800" dirty="0">
                  <a:solidFill>
                    <a:srgbClr val="525252"/>
                  </a:solidFill>
                  <a:latin typeface="Arial"/>
                  <a:cs typeface="Arial"/>
                </a:rPr>
                <a:t>Scale</a:t>
              </a:r>
            </a:p>
            <a:p>
              <a:pPr marL="176213" indent="-176213">
                <a:buFont typeface="Arial"/>
                <a:buChar char="•"/>
              </a:pPr>
              <a:r>
                <a:rPr lang="en-US" sz="1800" dirty="0">
                  <a:solidFill>
                    <a:srgbClr val="525252"/>
                  </a:solidFill>
                  <a:latin typeface="Arial"/>
                  <a:cs typeface="Arial"/>
                </a:rPr>
                <a:t>Global</a:t>
              </a:r>
            </a:p>
          </p:txBody>
        </p:sp>
      </p:grpSp>
      <p:grpSp>
        <p:nvGrpSpPr>
          <p:cNvPr id="15" name="Group 23">
            <a:extLst>
              <a:ext uri="{FF2B5EF4-FFF2-40B4-BE49-F238E27FC236}">
                <a16:creationId xmlns:a16="http://schemas.microsoft.com/office/drawing/2014/main" id="{EAE540B6-6736-45D5-9729-202113B94515}"/>
              </a:ext>
            </a:extLst>
          </p:cNvPr>
          <p:cNvGrpSpPr/>
          <p:nvPr/>
        </p:nvGrpSpPr>
        <p:grpSpPr>
          <a:xfrm>
            <a:off x="4859224" y="4384052"/>
            <a:ext cx="2231675" cy="1639734"/>
            <a:chOff x="7028861" y="3646424"/>
            <a:chExt cx="2476500" cy="2082800"/>
          </a:xfrm>
          <a:noFill/>
        </p:grpSpPr>
        <p:sp>
          <p:nvSpPr>
            <p:cNvPr id="16" name="Rounded Rectangle 24">
              <a:extLst>
                <a:ext uri="{FF2B5EF4-FFF2-40B4-BE49-F238E27FC236}">
                  <a16:creationId xmlns:a16="http://schemas.microsoft.com/office/drawing/2014/main" id="{CB74AB40-A890-4D17-AF01-6E0D8DC99FB5}"/>
                </a:ext>
              </a:extLst>
            </p:cNvPr>
            <p:cNvSpPr/>
            <p:nvPr/>
          </p:nvSpPr>
          <p:spPr>
            <a:xfrm>
              <a:off x="7028861" y="3646424"/>
              <a:ext cx="2476500" cy="2082800"/>
            </a:xfrm>
            <a:prstGeom prst="roundRect">
              <a:avLst>
                <a:gd name="adj" fmla="val 7521"/>
              </a:avLst>
            </a:prstGeom>
            <a:grpFill/>
            <a:ln w="57150">
              <a:solidFill>
                <a:srgbClr val="517B38"/>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700" dirty="0">
                <a:solidFill>
                  <a:srgbClr val="525252"/>
                </a:solidFill>
                <a:latin typeface="Arial"/>
                <a:cs typeface="Arial"/>
              </a:endParaRPr>
            </a:p>
            <a:p>
              <a:pPr algn="ctr"/>
              <a:r>
                <a:rPr lang="en-US" sz="1800" b="1" dirty="0">
                  <a:solidFill>
                    <a:srgbClr val="525252"/>
                  </a:solidFill>
                  <a:latin typeface="Arial"/>
                  <a:cs typeface="Arial"/>
                </a:rPr>
                <a:t>Cost</a:t>
              </a:r>
              <a:endParaRPr lang="en-US" sz="2800" b="1" dirty="0">
                <a:solidFill>
                  <a:srgbClr val="525252"/>
                </a:solidFill>
                <a:latin typeface="Arial"/>
                <a:cs typeface="Arial"/>
              </a:endParaRPr>
            </a:p>
          </p:txBody>
        </p:sp>
        <p:sp>
          <p:nvSpPr>
            <p:cNvPr id="17" name="TextBox 25">
              <a:extLst>
                <a:ext uri="{FF2B5EF4-FFF2-40B4-BE49-F238E27FC236}">
                  <a16:creationId xmlns:a16="http://schemas.microsoft.com/office/drawing/2014/main" id="{F1B209FD-22BC-47D3-A0E0-E46DB945A0F2}"/>
                </a:ext>
              </a:extLst>
            </p:cNvPr>
            <p:cNvSpPr txBox="1"/>
            <p:nvPr/>
          </p:nvSpPr>
          <p:spPr>
            <a:xfrm>
              <a:off x="7188197" y="4485527"/>
              <a:ext cx="2002847" cy="970127"/>
            </a:xfrm>
            <a:prstGeom prst="rect">
              <a:avLst/>
            </a:prstGeom>
            <a:grpFill/>
            <a:ln>
              <a:solidFill>
                <a:srgbClr val="FFFFFF"/>
              </a:solidFill>
            </a:ln>
          </p:spPr>
          <p:txBody>
            <a:bodyPr wrap="none" rtlCol="0">
              <a:noAutofit/>
            </a:bodyPr>
            <a:lstStyle/>
            <a:p>
              <a:pPr marL="176213" indent="-176213">
                <a:buFont typeface="Arial"/>
                <a:buChar char="•"/>
              </a:pPr>
              <a:r>
                <a:rPr lang="en-US" sz="1800" dirty="0">
                  <a:solidFill>
                    <a:srgbClr val="525252"/>
                  </a:solidFill>
                  <a:latin typeface="Arial"/>
                  <a:cs typeface="Arial"/>
                </a:rPr>
                <a:t>Open-Source</a:t>
              </a:r>
            </a:p>
            <a:p>
              <a:pPr marL="176213" indent="-176213">
                <a:buFont typeface="Arial"/>
                <a:buChar char="•"/>
              </a:pPr>
              <a:r>
                <a:rPr lang="en-US" sz="1800" dirty="0">
                  <a:solidFill>
                    <a:srgbClr val="525252"/>
                  </a:solidFill>
                  <a:latin typeface="Arial"/>
                  <a:cs typeface="Arial"/>
                </a:rPr>
                <a:t>Cloud</a:t>
              </a:r>
            </a:p>
            <a:p>
              <a:pPr marL="176213" indent="-176213">
                <a:buFont typeface="Arial"/>
                <a:buChar char="•"/>
              </a:pPr>
              <a:r>
                <a:rPr lang="en-US" sz="1800" dirty="0">
                  <a:solidFill>
                    <a:srgbClr val="525252"/>
                  </a:solidFill>
                  <a:latin typeface="Arial"/>
                  <a:cs typeface="Arial"/>
                </a:rPr>
                <a:t>Commodity</a:t>
              </a:r>
            </a:p>
          </p:txBody>
        </p:sp>
      </p:grpSp>
      <p:grpSp>
        <p:nvGrpSpPr>
          <p:cNvPr id="18" name="Group 26">
            <a:extLst>
              <a:ext uri="{FF2B5EF4-FFF2-40B4-BE49-F238E27FC236}">
                <a16:creationId xmlns:a16="http://schemas.microsoft.com/office/drawing/2014/main" id="{F724B63D-6E69-498C-AD1F-7A24898A4B37}"/>
              </a:ext>
            </a:extLst>
          </p:cNvPr>
          <p:cNvGrpSpPr>
            <a:grpSpLocks noChangeAspect="1"/>
          </p:cNvGrpSpPr>
          <p:nvPr/>
        </p:nvGrpSpPr>
        <p:grpSpPr>
          <a:xfrm>
            <a:off x="3315925" y="3041894"/>
            <a:ext cx="2042659" cy="2042659"/>
            <a:chOff x="5273040" y="2606040"/>
            <a:chExt cx="1645920" cy="1645920"/>
          </a:xfrm>
        </p:grpSpPr>
        <p:sp>
          <p:nvSpPr>
            <p:cNvPr id="19" name="Oval 27">
              <a:extLst>
                <a:ext uri="{FF2B5EF4-FFF2-40B4-BE49-F238E27FC236}">
                  <a16:creationId xmlns:a16="http://schemas.microsoft.com/office/drawing/2014/main" id="{9BD0DF1D-3B72-4B62-9133-3815AC310658}"/>
                </a:ext>
              </a:extLst>
            </p:cNvPr>
            <p:cNvSpPr>
              <a:spLocks noChangeAspect="1"/>
            </p:cNvSpPr>
            <p:nvPr/>
          </p:nvSpPr>
          <p:spPr>
            <a:xfrm>
              <a:off x="5273040" y="2606040"/>
              <a:ext cx="1645920" cy="1645920"/>
            </a:xfrm>
            <a:prstGeom prst="ellipse">
              <a:avLst/>
            </a:prstGeom>
            <a:solidFill>
              <a:schemeClr val="bg1"/>
            </a:solidFill>
            <a:ln w="76200">
              <a:solidFill>
                <a:srgbClr val="A3AA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rgbClr val="0070C0"/>
                </a:solidFill>
                <a:latin typeface="Arial"/>
                <a:cs typeface="Arial"/>
              </a:endParaRPr>
            </a:p>
          </p:txBody>
        </p:sp>
        <p:pic>
          <p:nvPicPr>
            <p:cNvPr id="20" name="Picture 28">
              <a:extLst>
                <a:ext uri="{FF2B5EF4-FFF2-40B4-BE49-F238E27FC236}">
                  <a16:creationId xmlns:a16="http://schemas.microsoft.com/office/drawing/2014/main" id="{F2647502-63B3-4896-A636-1E44B7D9E1C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476557" y="2831315"/>
              <a:ext cx="1238884" cy="1238884"/>
            </a:xfrm>
            <a:prstGeom prst="rect">
              <a:avLst/>
            </a:prstGeom>
          </p:spPr>
        </p:pic>
      </p:grpSp>
      <p:sp>
        <p:nvSpPr>
          <p:cNvPr id="24" name="Title 3">
            <a:extLst>
              <a:ext uri="{FF2B5EF4-FFF2-40B4-BE49-F238E27FC236}">
                <a16:creationId xmlns:a16="http://schemas.microsoft.com/office/drawing/2014/main" id="{28AFE7CF-03FA-4FB8-89BB-C985E37449AB}"/>
              </a:ext>
            </a:extLst>
          </p:cNvPr>
          <p:cNvSpPr>
            <a:spLocks noGrp="1"/>
          </p:cNvSpPr>
          <p:nvPr>
            <p:ph type="title"/>
          </p:nvPr>
        </p:nvSpPr>
        <p:spPr>
          <a:prstGeom prst="rect">
            <a:avLst/>
          </a:prstGeom>
        </p:spPr>
        <p:txBody>
          <a:bodyPr/>
          <a:lstStyle/>
          <a:p>
            <a:pPr algn="ctr"/>
            <a:r>
              <a:rPr lang="en-US" dirty="0"/>
              <a:t>The World Has Changed</a:t>
            </a:r>
          </a:p>
        </p:txBody>
      </p:sp>
    </p:spTree>
    <p:extLst>
      <p:ext uri="{BB962C8B-B14F-4D97-AF65-F5344CB8AC3E}">
        <p14:creationId xmlns:p14="http://schemas.microsoft.com/office/powerpoint/2010/main" val="1489139541"/>
      </p:ext>
    </p:extLst>
  </p:cSld>
  <p:clrMapOvr>
    <a:masterClrMapping/>
  </p:clrMapOvr>
  <mc:AlternateContent xmlns:mc="http://schemas.openxmlformats.org/markup-compatibility/2006" xmlns:p14="http://schemas.microsoft.com/office/powerpoint/2010/main">
    <mc:Choice Requires="p14">
      <p:transition spd="slow" p14:dur="2000" advTm="8796"/>
    </mc:Choice>
    <mc:Fallback xmlns="">
      <p:transition xmlns:p14="http://schemas.microsoft.com/office/powerpoint/2010/main" spd="slow" advTm="879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813295" y="1642937"/>
            <a:ext cx="7754157" cy="646331"/>
          </a:xfrm>
          <a:prstGeom prst="rect">
            <a:avLst/>
          </a:prstGeom>
          <a:noFill/>
        </p:spPr>
        <p:txBody>
          <a:bodyPr wrap="square" rtlCol="0">
            <a:spAutoFit/>
          </a:bodyPr>
          <a:lstStyle/>
          <a:p>
            <a:endParaRPr lang="en-US" sz="3600" b="1" dirty="0">
              <a:solidFill>
                <a:srgbClr val="517B38"/>
              </a:solidFill>
            </a:endParaRPr>
          </a:p>
        </p:txBody>
      </p:sp>
      <p:sp>
        <p:nvSpPr>
          <p:cNvPr id="17" name="Title 3"/>
          <p:cNvSpPr>
            <a:spLocks noGrp="1"/>
          </p:cNvSpPr>
          <p:nvPr>
            <p:ph type="title"/>
          </p:nvPr>
        </p:nvSpPr>
        <p:spPr>
          <a:xfrm>
            <a:off x="170020" y="510440"/>
            <a:ext cx="7898954" cy="851683"/>
          </a:xfrm>
        </p:spPr>
        <p:txBody>
          <a:bodyPr/>
          <a:lstStyle/>
          <a:p>
            <a:r>
              <a:rPr lang="zh-CN" altLang="en-US" dirty="0"/>
              <a:t>小结：</a:t>
            </a:r>
            <a:endParaRPr lang="en-US" dirty="0"/>
          </a:p>
        </p:txBody>
      </p:sp>
      <p:sp>
        <p:nvSpPr>
          <p:cNvPr id="18" name="TextBox 17"/>
          <p:cNvSpPr txBox="1"/>
          <p:nvPr/>
        </p:nvSpPr>
        <p:spPr>
          <a:xfrm>
            <a:off x="441554" y="1326736"/>
            <a:ext cx="6509672" cy="1200328"/>
          </a:xfrm>
          <a:prstGeom prst="rect">
            <a:avLst/>
          </a:prstGeom>
          <a:noFill/>
        </p:spPr>
        <p:txBody>
          <a:bodyPr wrap="square" rtlCol="0">
            <a:spAutoFit/>
          </a:bodyPr>
          <a:lstStyle/>
          <a:p>
            <a:pPr marL="342900" indent="-342900">
              <a:buFont typeface="Arial"/>
              <a:buChar char="•"/>
            </a:pPr>
            <a:r>
              <a:rPr lang="en-US" altLang="zh-CN" sz="2000" dirty="0"/>
              <a:t> </a:t>
            </a:r>
            <a:r>
              <a:rPr lang="zh-CN" altLang="en-US" sz="2400" dirty="0"/>
              <a:t>保证内存容量 </a:t>
            </a:r>
            <a:r>
              <a:rPr lang="en-US" altLang="zh-CN" sz="2400" dirty="0"/>
              <a:t>&gt; </a:t>
            </a:r>
            <a:r>
              <a:rPr lang="zh-CN" altLang="en-US" sz="2400" dirty="0"/>
              <a:t>工作集大小</a:t>
            </a:r>
            <a:endParaRPr lang="en-US" altLang="zh-CN" sz="2400" dirty="0"/>
          </a:p>
          <a:p>
            <a:pPr marL="342900" indent="-342900">
              <a:buFont typeface="Arial"/>
              <a:buChar char="•"/>
            </a:pPr>
            <a:endParaRPr lang="en-US" altLang="zh-CN" sz="2400" dirty="0"/>
          </a:p>
          <a:p>
            <a:pPr marL="342900" indent="-342900">
              <a:buFont typeface="Arial"/>
              <a:buChar char="•"/>
            </a:pPr>
            <a:r>
              <a:rPr lang="zh-CN" altLang="en-US" sz="2400" dirty="0"/>
              <a:t>工作集</a:t>
            </a:r>
            <a:r>
              <a:rPr lang="en-US" altLang="zh-CN" sz="2400" dirty="0"/>
              <a:t> =  </a:t>
            </a:r>
            <a:r>
              <a:rPr lang="zh-CN" altLang="en-US" sz="2400" dirty="0"/>
              <a:t>索引大小</a:t>
            </a:r>
            <a:r>
              <a:rPr lang="en-US" altLang="zh-CN" sz="2400" dirty="0"/>
              <a:t> + </a:t>
            </a:r>
            <a:r>
              <a:rPr lang="zh-CN" altLang="en-US" sz="2400" dirty="0"/>
              <a:t>估计的常用数据大小</a:t>
            </a:r>
            <a:endParaRPr lang="en-US" altLang="zh-CN" sz="2400" dirty="0"/>
          </a:p>
        </p:txBody>
      </p:sp>
    </p:spTree>
    <p:extLst>
      <p:ext uri="{BB962C8B-B14F-4D97-AF65-F5344CB8AC3E}">
        <p14:creationId xmlns:p14="http://schemas.microsoft.com/office/powerpoint/2010/main" val="2062747150"/>
      </p:ext>
    </p:extLst>
  </p:cSld>
  <p:clrMapOvr>
    <a:masterClrMapping/>
  </p:clrMapOvr>
  <mc:AlternateContent xmlns:mc="http://schemas.openxmlformats.org/markup-compatibility/2006" xmlns:p14="http://schemas.microsoft.com/office/powerpoint/2010/main">
    <mc:Choice Requires="p14">
      <p:transition spd="med" p14:dur="700" advTm="17408">
        <p:fade/>
      </p:transition>
    </mc:Choice>
    <mc:Fallback xmlns="">
      <p:transition xmlns:p14="http://schemas.microsoft.com/office/powerpoint/2010/main" spd="med" advTm="17408">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Diagram 5"/>
          <p:cNvGraphicFramePr/>
          <p:nvPr>
            <p:extLst>
              <p:ext uri="{D42A27DB-BD31-4B8C-83A1-F6EECF244321}">
                <p14:modId xmlns:p14="http://schemas.microsoft.com/office/powerpoint/2010/main" val="1907131009"/>
              </p:ext>
            </p:extLst>
          </p:nvPr>
        </p:nvGraphicFramePr>
        <p:xfrm>
          <a:off x="55225" y="110430"/>
          <a:ext cx="4454649" cy="29447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7" name="TextBox 6"/>
          <p:cNvSpPr txBox="1"/>
          <p:nvPr/>
        </p:nvSpPr>
        <p:spPr>
          <a:xfrm>
            <a:off x="179610" y="580475"/>
            <a:ext cx="7344491" cy="584776"/>
          </a:xfrm>
          <a:prstGeom prst="rect">
            <a:avLst/>
          </a:prstGeom>
          <a:noFill/>
        </p:spPr>
        <p:txBody>
          <a:bodyPr wrap="square" rtlCol="0">
            <a:spAutoFit/>
          </a:bodyPr>
          <a:lstStyle/>
          <a:p>
            <a:r>
              <a:rPr lang="zh-CN" altLang="en-US" sz="3200" dirty="0">
                <a:solidFill>
                  <a:srgbClr val="355221"/>
                </a:solidFill>
              </a:rPr>
              <a:t>分片数量计算</a:t>
            </a:r>
            <a:endParaRPr lang="en-US" altLang="zh-CN" sz="3200" dirty="0">
              <a:solidFill>
                <a:srgbClr val="355221"/>
              </a:solidFill>
            </a:endParaRPr>
          </a:p>
        </p:txBody>
      </p:sp>
      <p:sp>
        <p:nvSpPr>
          <p:cNvPr id="10" name="TextBox 9"/>
          <p:cNvSpPr txBox="1"/>
          <p:nvPr/>
        </p:nvSpPr>
        <p:spPr>
          <a:xfrm>
            <a:off x="872908" y="1827710"/>
            <a:ext cx="4407940" cy="369332"/>
          </a:xfrm>
          <a:prstGeom prst="rect">
            <a:avLst/>
          </a:prstGeom>
          <a:noFill/>
        </p:spPr>
        <p:txBody>
          <a:bodyPr wrap="square" rtlCol="0">
            <a:spAutoFit/>
          </a:bodyPr>
          <a:lstStyle/>
          <a:p>
            <a:r>
              <a:rPr lang="en-US" altLang="zh-CN" dirty="0">
                <a:solidFill>
                  <a:srgbClr val="355221"/>
                </a:solidFill>
              </a:rPr>
              <a:t>A</a:t>
            </a:r>
            <a:r>
              <a:rPr lang="zh-CN" altLang="en-US" dirty="0">
                <a:solidFill>
                  <a:srgbClr val="355221"/>
                </a:solidFill>
              </a:rPr>
              <a:t> </a:t>
            </a:r>
            <a:r>
              <a:rPr lang="en-US" altLang="zh-CN" dirty="0">
                <a:solidFill>
                  <a:srgbClr val="355221"/>
                </a:solidFill>
              </a:rPr>
              <a:t>=</a:t>
            </a:r>
            <a:r>
              <a:rPr lang="zh-CN" altLang="en-US" dirty="0">
                <a:solidFill>
                  <a:srgbClr val="355221"/>
                </a:solidFill>
              </a:rPr>
              <a:t> 所需存储总量 </a:t>
            </a:r>
            <a:r>
              <a:rPr lang="en-US" altLang="zh-CN" dirty="0">
                <a:solidFill>
                  <a:srgbClr val="355221"/>
                </a:solidFill>
              </a:rPr>
              <a:t>/  </a:t>
            </a:r>
            <a:r>
              <a:rPr lang="zh-CN" altLang="en-US" dirty="0">
                <a:solidFill>
                  <a:srgbClr val="355221"/>
                </a:solidFill>
              </a:rPr>
              <a:t>单服务器可挂载容量</a:t>
            </a:r>
            <a:endParaRPr lang="en-US" altLang="zh-CN" dirty="0">
              <a:solidFill>
                <a:srgbClr val="355221"/>
              </a:solidFill>
            </a:endParaRPr>
          </a:p>
        </p:txBody>
      </p:sp>
      <p:sp>
        <p:nvSpPr>
          <p:cNvPr id="13" name="TextBox 12"/>
          <p:cNvSpPr txBox="1"/>
          <p:nvPr/>
        </p:nvSpPr>
        <p:spPr>
          <a:xfrm>
            <a:off x="872908" y="2685250"/>
            <a:ext cx="4407940" cy="369332"/>
          </a:xfrm>
          <a:prstGeom prst="rect">
            <a:avLst/>
          </a:prstGeom>
          <a:noFill/>
        </p:spPr>
        <p:txBody>
          <a:bodyPr wrap="square" rtlCol="0">
            <a:spAutoFit/>
          </a:bodyPr>
          <a:lstStyle/>
          <a:p>
            <a:r>
              <a:rPr lang="en-US" altLang="zh-CN" dirty="0">
                <a:solidFill>
                  <a:srgbClr val="355221"/>
                </a:solidFill>
              </a:rPr>
              <a:t>B</a:t>
            </a:r>
            <a:r>
              <a:rPr lang="zh-CN" altLang="en-US" dirty="0">
                <a:solidFill>
                  <a:srgbClr val="355221"/>
                </a:solidFill>
              </a:rPr>
              <a:t> </a:t>
            </a:r>
            <a:r>
              <a:rPr lang="en-US" altLang="zh-CN" dirty="0">
                <a:solidFill>
                  <a:srgbClr val="355221"/>
                </a:solidFill>
              </a:rPr>
              <a:t>=</a:t>
            </a:r>
            <a:r>
              <a:rPr lang="zh-CN" altLang="en-US" dirty="0">
                <a:solidFill>
                  <a:srgbClr val="355221"/>
                </a:solidFill>
              </a:rPr>
              <a:t> 工作集大小 </a:t>
            </a:r>
            <a:r>
              <a:rPr lang="en-US" altLang="zh-CN" dirty="0">
                <a:solidFill>
                  <a:srgbClr val="355221"/>
                </a:solidFill>
              </a:rPr>
              <a:t>/  </a:t>
            </a:r>
            <a:r>
              <a:rPr lang="zh-CN" altLang="en-US" dirty="0">
                <a:solidFill>
                  <a:srgbClr val="355221"/>
                </a:solidFill>
              </a:rPr>
              <a:t>单服务器内存容量</a:t>
            </a:r>
            <a:endParaRPr lang="en-US" altLang="zh-CN" dirty="0">
              <a:solidFill>
                <a:srgbClr val="355221"/>
              </a:solidFill>
            </a:endParaRPr>
          </a:p>
        </p:txBody>
      </p:sp>
      <p:sp>
        <p:nvSpPr>
          <p:cNvPr id="14" name="TextBox 13"/>
          <p:cNvSpPr txBox="1"/>
          <p:nvPr/>
        </p:nvSpPr>
        <p:spPr>
          <a:xfrm>
            <a:off x="872908" y="3571168"/>
            <a:ext cx="4864722" cy="369332"/>
          </a:xfrm>
          <a:prstGeom prst="rect">
            <a:avLst/>
          </a:prstGeom>
          <a:noFill/>
        </p:spPr>
        <p:txBody>
          <a:bodyPr wrap="square" rtlCol="0">
            <a:spAutoFit/>
          </a:bodyPr>
          <a:lstStyle/>
          <a:p>
            <a:r>
              <a:rPr lang="en-US" altLang="zh-CN" dirty="0">
                <a:solidFill>
                  <a:srgbClr val="355221"/>
                </a:solidFill>
              </a:rPr>
              <a:t>C</a:t>
            </a:r>
            <a:r>
              <a:rPr lang="zh-CN" altLang="en-US" dirty="0">
                <a:solidFill>
                  <a:srgbClr val="355221"/>
                </a:solidFill>
              </a:rPr>
              <a:t> </a:t>
            </a:r>
            <a:r>
              <a:rPr lang="en-US" altLang="zh-CN" dirty="0">
                <a:solidFill>
                  <a:srgbClr val="355221"/>
                </a:solidFill>
              </a:rPr>
              <a:t>=</a:t>
            </a:r>
            <a:r>
              <a:rPr lang="zh-CN" altLang="en-US" dirty="0">
                <a:solidFill>
                  <a:srgbClr val="355221"/>
                </a:solidFill>
              </a:rPr>
              <a:t> 并发量总数 </a:t>
            </a:r>
            <a:r>
              <a:rPr lang="en-US" altLang="zh-CN" dirty="0">
                <a:solidFill>
                  <a:srgbClr val="355221"/>
                </a:solidFill>
              </a:rPr>
              <a:t>/  </a:t>
            </a:r>
            <a:r>
              <a:rPr lang="zh-CN" altLang="en-US" dirty="0">
                <a:solidFill>
                  <a:srgbClr val="355221"/>
                </a:solidFill>
              </a:rPr>
              <a:t>（单服务器并发量 * </a:t>
            </a:r>
            <a:r>
              <a:rPr lang="en-US" altLang="zh-CN" dirty="0">
                <a:solidFill>
                  <a:srgbClr val="355221"/>
                </a:solidFill>
              </a:rPr>
              <a:t>0.7</a:t>
            </a:r>
            <a:r>
              <a:rPr lang="zh-CN" altLang="en-US" dirty="0">
                <a:solidFill>
                  <a:srgbClr val="355221"/>
                </a:solidFill>
              </a:rPr>
              <a:t>）</a:t>
            </a:r>
            <a:endParaRPr lang="en-US" altLang="zh-CN" dirty="0">
              <a:solidFill>
                <a:srgbClr val="355221"/>
              </a:solidFill>
            </a:endParaRPr>
          </a:p>
        </p:txBody>
      </p:sp>
      <p:sp>
        <p:nvSpPr>
          <p:cNvPr id="15" name="TextBox 14"/>
          <p:cNvSpPr txBox="1"/>
          <p:nvPr/>
        </p:nvSpPr>
        <p:spPr>
          <a:xfrm>
            <a:off x="699021" y="4735240"/>
            <a:ext cx="4407940" cy="369332"/>
          </a:xfrm>
          <a:prstGeom prst="rect">
            <a:avLst/>
          </a:prstGeom>
          <a:noFill/>
        </p:spPr>
        <p:txBody>
          <a:bodyPr wrap="square" rtlCol="0">
            <a:spAutoFit/>
          </a:bodyPr>
          <a:lstStyle/>
          <a:p>
            <a:r>
              <a:rPr lang="zh-CN" altLang="en-US" dirty="0">
                <a:solidFill>
                  <a:srgbClr val="355221"/>
                </a:solidFill>
              </a:rPr>
              <a:t>分片数量 </a:t>
            </a:r>
            <a:r>
              <a:rPr lang="zh-CN" altLang="zh-CN" dirty="0">
                <a:solidFill>
                  <a:srgbClr val="355221"/>
                </a:solidFill>
              </a:rPr>
              <a:t>=</a:t>
            </a:r>
            <a:r>
              <a:rPr lang="en-US" altLang="zh-CN" dirty="0">
                <a:solidFill>
                  <a:srgbClr val="355221"/>
                </a:solidFill>
              </a:rPr>
              <a:t> max(A, B, C) = 32</a:t>
            </a:r>
          </a:p>
        </p:txBody>
      </p:sp>
      <p:sp>
        <p:nvSpPr>
          <p:cNvPr id="21" name="Rectangle 20"/>
          <p:cNvSpPr/>
          <p:nvPr/>
        </p:nvSpPr>
        <p:spPr>
          <a:xfrm>
            <a:off x="667840" y="1791653"/>
            <a:ext cx="4880393" cy="512436"/>
          </a:xfrm>
          <a:prstGeom prst="rect">
            <a:avLst/>
          </a:prstGeom>
          <a:noFill/>
          <a:ln w="12700" cmpd="sng">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TextBox 21"/>
          <p:cNvSpPr txBox="1"/>
          <p:nvPr/>
        </p:nvSpPr>
        <p:spPr>
          <a:xfrm>
            <a:off x="1726860" y="390663"/>
            <a:ext cx="184666" cy="369332"/>
          </a:xfrm>
          <a:prstGeom prst="rect">
            <a:avLst/>
          </a:prstGeom>
          <a:noFill/>
        </p:spPr>
        <p:txBody>
          <a:bodyPr wrap="none" rtlCol="0">
            <a:spAutoFit/>
          </a:bodyPr>
          <a:lstStyle/>
          <a:p>
            <a:endParaRPr lang="en-US" dirty="0"/>
          </a:p>
        </p:txBody>
      </p:sp>
      <p:sp>
        <p:nvSpPr>
          <p:cNvPr id="23" name="Rectangle 22"/>
          <p:cNvSpPr/>
          <p:nvPr/>
        </p:nvSpPr>
        <p:spPr>
          <a:xfrm>
            <a:off x="667840" y="2632033"/>
            <a:ext cx="4880393" cy="512436"/>
          </a:xfrm>
          <a:prstGeom prst="rect">
            <a:avLst/>
          </a:prstGeom>
          <a:noFill/>
          <a:ln w="12700" cmpd="sng">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p:cNvSpPr/>
          <p:nvPr/>
        </p:nvSpPr>
        <p:spPr>
          <a:xfrm>
            <a:off x="667840" y="3526608"/>
            <a:ext cx="4880393" cy="512436"/>
          </a:xfrm>
          <a:prstGeom prst="rect">
            <a:avLst/>
          </a:prstGeom>
          <a:noFill/>
          <a:ln w="12700" cmpd="sng">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TextBox 25"/>
          <p:cNvSpPr txBox="1"/>
          <p:nvPr/>
        </p:nvSpPr>
        <p:spPr>
          <a:xfrm>
            <a:off x="5974820" y="1827710"/>
            <a:ext cx="4407940" cy="369332"/>
          </a:xfrm>
          <a:prstGeom prst="rect">
            <a:avLst/>
          </a:prstGeom>
          <a:noFill/>
        </p:spPr>
        <p:txBody>
          <a:bodyPr wrap="square" rtlCol="0">
            <a:spAutoFit/>
          </a:bodyPr>
          <a:lstStyle/>
          <a:p>
            <a:r>
              <a:rPr lang="zh-CN" altLang="zh-CN" dirty="0">
                <a:solidFill>
                  <a:srgbClr val="355221"/>
                </a:solidFill>
              </a:rPr>
              <a:t>4</a:t>
            </a:r>
            <a:r>
              <a:rPr lang="en-US" altLang="zh-CN" dirty="0">
                <a:solidFill>
                  <a:srgbClr val="355221"/>
                </a:solidFill>
              </a:rPr>
              <a:t>0TB</a:t>
            </a:r>
            <a:r>
              <a:rPr lang="zh-CN" altLang="en-US" dirty="0">
                <a:solidFill>
                  <a:srgbClr val="355221"/>
                </a:solidFill>
              </a:rPr>
              <a:t> </a:t>
            </a:r>
            <a:r>
              <a:rPr lang="en-US" altLang="zh-CN" dirty="0">
                <a:solidFill>
                  <a:srgbClr val="355221"/>
                </a:solidFill>
              </a:rPr>
              <a:t>/ 2TB = 20</a:t>
            </a:r>
          </a:p>
        </p:txBody>
      </p:sp>
      <p:sp>
        <p:nvSpPr>
          <p:cNvPr id="27" name="TextBox 26"/>
          <p:cNvSpPr txBox="1"/>
          <p:nvPr/>
        </p:nvSpPr>
        <p:spPr>
          <a:xfrm>
            <a:off x="5974820" y="2685250"/>
            <a:ext cx="4407940" cy="369332"/>
          </a:xfrm>
          <a:prstGeom prst="rect">
            <a:avLst/>
          </a:prstGeom>
          <a:noFill/>
        </p:spPr>
        <p:txBody>
          <a:bodyPr wrap="square" rtlCol="0">
            <a:spAutoFit/>
          </a:bodyPr>
          <a:lstStyle/>
          <a:p>
            <a:r>
              <a:rPr lang="en-US" altLang="zh-CN" dirty="0">
                <a:solidFill>
                  <a:srgbClr val="355221"/>
                </a:solidFill>
              </a:rPr>
              <a:t>2TB / 64G = 32    </a:t>
            </a:r>
          </a:p>
        </p:txBody>
      </p:sp>
      <p:sp>
        <p:nvSpPr>
          <p:cNvPr id="28" name="TextBox 27"/>
          <p:cNvSpPr txBox="1"/>
          <p:nvPr/>
        </p:nvSpPr>
        <p:spPr>
          <a:xfrm>
            <a:off x="5974820" y="3643669"/>
            <a:ext cx="4407940" cy="369332"/>
          </a:xfrm>
          <a:prstGeom prst="rect">
            <a:avLst/>
          </a:prstGeom>
          <a:noFill/>
        </p:spPr>
        <p:txBody>
          <a:bodyPr wrap="square" rtlCol="0">
            <a:spAutoFit/>
          </a:bodyPr>
          <a:lstStyle/>
          <a:p>
            <a:r>
              <a:rPr lang="en-US" altLang="zh-CN" dirty="0">
                <a:solidFill>
                  <a:srgbClr val="355221"/>
                </a:solidFill>
              </a:rPr>
              <a:t>20000 / (2500*0.7) = 11</a:t>
            </a:r>
          </a:p>
        </p:txBody>
      </p:sp>
      <p:sp>
        <p:nvSpPr>
          <p:cNvPr id="29" name="Oval Callout 28"/>
          <p:cNvSpPr/>
          <p:nvPr/>
        </p:nvSpPr>
        <p:spPr>
          <a:xfrm>
            <a:off x="5548233" y="4199697"/>
            <a:ext cx="1437871" cy="777875"/>
          </a:xfrm>
          <a:prstGeom prst="wedgeEllipseCallout">
            <a:avLst>
              <a:gd name="adj1" fmla="val -76458"/>
              <a:gd name="adj2" fmla="val -8771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600" dirty="0"/>
              <a:t>额外开销</a:t>
            </a:r>
            <a:endParaRPr lang="en-US" sz="1600" dirty="0"/>
          </a:p>
        </p:txBody>
      </p:sp>
      <p:cxnSp>
        <p:nvCxnSpPr>
          <p:cNvPr id="3" name="Straight Connector 2"/>
          <p:cNvCxnSpPr/>
          <p:nvPr/>
        </p:nvCxnSpPr>
        <p:spPr>
          <a:xfrm flipV="1">
            <a:off x="699021" y="5222875"/>
            <a:ext cx="2936354" cy="15875"/>
          </a:xfrm>
          <a:prstGeom prst="line">
            <a:avLst/>
          </a:prstGeom>
          <a:ln/>
        </p:spPr>
        <p:style>
          <a:lnRef idx="2">
            <a:schemeClr val="accent1"/>
          </a:lnRef>
          <a:fillRef idx="0">
            <a:schemeClr val="accent1"/>
          </a:fillRef>
          <a:effectRef idx="1">
            <a:schemeClr val="accent1"/>
          </a:effectRef>
          <a:fontRef idx="minor">
            <a:schemeClr val="tx1"/>
          </a:fontRef>
        </p:style>
      </p:cxnSp>
    </p:spTree>
    <p:custDataLst>
      <p:tags r:id="rId1"/>
    </p:custDataLst>
    <p:extLst>
      <p:ext uri="{BB962C8B-B14F-4D97-AF65-F5344CB8AC3E}">
        <p14:creationId xmlns:p14="http://schemas.microsoft.com/office/powerpoint/2010/main" val="934792287"/>
      </p:ext>
    </p:extLst>
  </p:cSld>
  <p:clrMapOvr>
    <a:masterClrMapping/>
  </p:clrMapOvr>
  <mc:AlternateContent xmlns:mc="http://schemas.openxmlformats.org/markup-compatibility/2006" xmlns:p14="http://schemas.microsoft.com/office/powerpoint/2010/main">
    <mc:Choice Requires="p14">
      <p:transition spd="med" p14:dur="700" advTm="171777">
        <p:fade/>
      </p:transition>
    </mc:Choice>
    <mc:Fallback xmlns="">
      <p:transition xmlns:p14="http://schemas.microsoft.com/office/powerpoint/2010/main" spd="med" advTm="171777">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3" grpId="0"/>
      <p:bldP spid="14" grpId="0"/>
      <p:bldP spid="15" grpId="0"/>
      <p:bldP spid="21" grpId="0" animBg="1"/>
      <p:bldP spid="23" grpId="0" animBg="1"/>
      <p:bldP spid="24" grpId="0" animBg="1"/>
      <p:bldP spid="26" grpId="0"/>
      <p:bldP spid="27" grpId="0"/>
      <p:bldP spid="28" grpId="0"/>
      <p:bldP spid="29"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56137" y="471448"/>
            <a:ext cx="7344491" cy="523220"/>
          </a:xfrm>
          <a:prstGeom prst="rect">
            <a:avLst/>
          </a:prstGeom>
          <a:noFill/>
        </p:spPr>
        <p:txBody>
          <a:bodyPr wrap="square" rtlCol="0">
            <a:spAutoFit/>
          </a:bodyPr>
          <a:lstStyle/>
          <a:p>
            <a:r>
              <a:rPr lang="en-US" altLang="zh-CN" sz="2800" dirty="0">
                <a:solidFill>
                  <a:srgbClr val="355221"/>
                </a:solidFill>
              </a:rPr>
              <a:t>MongoDB</a:t>
            </a:r>
            <a:r>
              <a:rPr lang="zh-CN" altLang="en-US" sz="2800" dirty="0">
                <a:solidFill>
                  <a:srgbClr val="355221"/>
                </a:solidFill>
              </a:rPr>
              <a:t> 分片技术原理</a:t>
            </a:r>
            <a:endParaRPr lang="en-US" altLang="zh-CN" sz="2800" dirty="0">
              <a:solidFill>
                <a:srgbClr val="355221"/>
              </a:solidFill>
            </a:endParaRPr>
          </a:p>
        </p:txBody>
      </p:sp>
      <p:sp>
        <p:nvSpPr>
          <p:cNvPr id="2" name="TextBox 1"/>
          <p:cNvSpPr txBox="1"/>
          <p:nvPr/>
        </p:nvSpPr>
        <p:spPr>
          <a:xfrm>
            <a:off x="378944" y="1760106"/>
            <a:ext cx="2221431" cy="369332"/>
          </a:xfrm>
          <a:prstGeom prst="rect">
            <a:avLst/>
          </a:prstGeom>
          <a:noFill/>
        </p:spPr>
        <p:txBody>
          <a:bodyPr wrap="square" rtlCol="0">
            <a:spAutoFit/>
          </a:bodyPr>
          <a:lstStyle/>
          <a:p>
            <a:r>
              <a:rPr lang="en-US" dirty="0"/>
              <a:t>{id: </a:t>
            </a:r>
            <a:r>
              <a:rPr lang="en-US" altLang="zh-CN" dirty="0"/>
              <a:t>10xx } </a:t>
            </a:r>
            <a:endParaRPr lang="en-US" dirty="0"/>
          </a:p>
        </p:txBody>
      </p:sp>
      <p:sp>
        <p:nvSpPr>
          <p:cNvPr id="48" name="TextBox 47"/>
          <p:cNvSpPr txBox="1"/>
          <p:nvPr/>
        </p:nvSpPr>
        <p:spPr>
          <a:xfrm>
            <a:off x="5546418" y="1743697"/>
            <a:ext cx="2221431" cy="369332"/>
          </a:xfrm>
          <a:prstGeom prst="rect">
            <a:avLst/>
          </a:prstGeom>
          <a:noFill/>
        </p:spPr>
        <p:txBody>
          <a:bodyPr wrap="square" rtlCol="0">
            <a:spAutoFit/>
          </a:bodyPr>
          <a:lstStyle/>
          <a:p>
            <a:r>
              <a:rPr lang="en-US" dirty="0"/>
              <a:t>{id: 64</a:t>
            </a:r>
            <a:r>
              <a:rPr lang="en-US" altLang="zh-CN" dirty="0"/>
              <a:t>xx } </a:t>
            </a:r>
            <a:endParaRPr lang="en-US" dirty="0"/>
          </a:p>
        </p:txBody>
      </p:sp>
      <p:grpSp>
        <p:nvGrpSpPr>
          <p:cNvPr id="54" name="Group 53"/>
          <p:cNvGrpSpPr/>
          <p:nvPr/>
        </p:nvGrpSpPr>
        <p:grpSpPr>
          <a:xfrm>
            <a:off x="515778" y="3163735"/>
            <a:ext cx="6162010" cy="512436"/>
            <a:chOff x="342174" y="4533939"/>
            <a:chExt cx="8422658" cy="512436"/>
          </a:xfrm>
        </p:grpSpPr>
        <p:sp>
          <p:nvSpPr>
            <p:cNvPr id="55" name="Rectangle 54"/>
            <p:cNvSpPr/>
            <p:nvPr/>
          </p:nvSpPr>
          <p:spPr>
            <a:xfrm>
              <a:off x="342174" y="4533939"/>
              <a:ext cx="8422658" cy="512436"/>
            </a:xfrm>
            <a:prstGeom prst="rect">
              <a:avLst/>
            </a:prstGeom>
            <a:noFill/>
            <a:ln w="12700" cmpd="sng">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v</a:t>
              </a:r>
            </a:p>
          </p:txBody>
        </p:sp>
        <p:cxnSp>
          <p:nvCxnSpPr>
            <p:cNvPr id="56" name="Straight Connector 55"/>
            <p:cNvCxnSpPr/>
            <p:nvPr/>
          </p:nvCxnSpPr>
          <p:spPr>
            <a:xfrm>
              <a:off x="975320" y="4533939"/>
              <a:ext cx="0" cy="512436"/>
            </a:xfrm>
            <a:prstGeom prst="line">
              <a:avLst/>
            </a:prstGeom>
            <a:ln w="12700" cmpd="sng">
              <a:solidFill>
                <a:schemeClr val="accent1"/>
              </a:solidFill>
            </a:ln>
            <a:effectLst>
              <a:innerShdw blurRad="63500" dist="50800" dir="13500000">
                <a:srgbClr val="000000">
                  <a:alpha val="50000"/>
                </a:srgbClr>
              </a:innerShdw>
            </a:effectLst>
          </p:spPr>
          <p:style>
            <a:lnRef idx="2">
              <a:schemeClr val="accent1"/>
            </a:lnRef>
            <a:fillRef idx="0">
              <a:schemeClr val="accent1"/>
            </a:fillRef>
            <a:effectRef idx="1">
              <a:schemeClr val="accent1"/>
            </a:effectRef>
            <a:fontRef idx="minor">
              <a:schemeClr val="tx1"/>
            </a:fontRef>
          </p:style>
        </p:cxnSp>
        <p:cxnSp>
          <p:nvCxnSpPr>
            <p:cNvPr id="57" name="Straight Connector 56"/>
            <p:cNvCxnSpPr/>
            <p:nvPr/>
          </p:nvCxnSpPr>
          <p:spPr>
            <a:xfrm>
              <a:off x="1185847" y="4533939"/>
              <a:ext cx="0" cy="512436"/>
            </a:xfrm>
            <a:prstGeom prst="line">
              <a:avLst/>
            </a:prstGeom>
            <a:ln w="12700" cmpd="sng">
              <a:solidFill>
                <a:schemeClr val="accent1"/>
              </a:solidFill>
            </a:ln>
            <a:effectLst>
              <a:innerShdw blurRad="63500" dist="50800" dir="13500000">
                <a:srgbClr val="000000">
                  <a:alpha val="50000"/>
                </a:srgbClr>
              </a:innerShdw>
            </a:effectLst>
          </p:spPr>
          <p:style>
            <a:lnRef idx="2">
              <a:schemeClr val="accent1"/>
            </a:lnRef>
            <a:fillRef idx="0">
              <a:schemeClr val="accent1"/>
            </a:fillRef>
            <a:effectRef idx="1">
              <a:schemeClr val="accent1"/>
            </a:effectRef>
            <a:fontRef idx="minor">
              <a:schemeClr val="tx1"/>
            </a:fontRef>
          </p:style>
        </p:cxnSp>
        <p:cxnSp>
          <p:nvCxnSpPr>
            <p:cNvPr id="58" name="Straight Connector 57"/>
            <p:cNvCxnSpPr/>
            <p:nvPr/>
          </p:nvCxnSpPr>
          <p:spPr>
            <a:xfrm>
              <a:off x="1396374" y="4533939"/>
              <a:ext cx="0" cy="512436"/>
            </a:xfrm>
            <a:prstGeom prst="line">
              <a:avLst/>
            </a:prstGeom>
            <a:ln w="12700" cmpd="sng">
              <a:solidFill>
                <a:schemeClr val="accent1"/>
              </a:solidFill>
            </a:ln>
            <a:effectLst>
              <a:innerShdw blurRad="63500" dist="50800" dir="13500000">
                <a:srgbClr val="000000">
                  <a:alpha val="50000"/>
                </a:srgbClr>
              </a:innerShdw>
            </a:effectLst>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a:off x="1606901" y="4533939"/>
              <a:ext cx="0" cy="512436"/>
            </a:xfrm>
            <a:prstGeom prst="line">
              <a:avLst/>
            </a:prstGeom>
            <a:ln w="12700" cmpd="sng">
              <a:solidFill>
                <a:schemeClr val="accent1"/>
              </a:solidFill>
            </a:ln>
            <a:effectLst>
              <a:innerShdw blurRad="63500" dist="50800" dir="13500000">
                <a:srgbClr val="000000">
                  <a:alpha val="50000"/>
                </a:srgbClr>
              </a:innerShdw>
            </a:effectLst>
          </p:spPr>
          <p:style>
            <a:lnRef idx="2">
              <a:schemeClr val="accent1"/>
            </a:lnRef>
            <a:fillRef idx="0">
              <a:schemeClr val="accent1"/>
            </a:fillRef>
            <a:effectRef idx="1">
              <a:schemeClr val="accent1"/>
            </a:effectRef>
            <a:fontRef idx="minor">
              <a:schemeClr val="tx1"/>
            </a:fontRef>
          </p:style>
        </p:cxnSp>
        <p:cxnSp>
          <p:nvCxnSpPr>
            <p:cNvPr id="60" name="Straight Connector 59"/>
            <p:cNvCxnSpPr/>
            <p:nvPr/>
          </p:nvCxnSpPr>
          <p:spPr>
            <a:xfrm>
              <a:off x="1817428" y="4533939"/>
              <a:ext cx="0" cy="512436"/>
            </a:xfrm>
            <a:prstGeom prst="line">
              <a:avLst/>
            </a:prstGeom>
            <a:ln w="12700" cmpd="sng">
              <a:solidFill>
                <a:schemeClr val="accent1"/>
              </a:solidFill>
            </a:ln>
            <a:effectLst>
              <a:innerShdw blurRad="63500" dist="50800" dir="13500000">
                <a:srgbClr val="000000">
                  <a:alpha val="50000"/>
                </a:srgbClr>
              </a:innerShdw>
            </a:effectLst>
          </p:spPr>
          <p:style>
            <a:lnRef idx="2">
              <a:schemeClr val="accent1"/>
            </a:lnRef>
            <a:fillRef idx="0">
              <a:schemeClr val="accent1"/>
            </a:fillRef>
            <a:effectRef idx="1">
              <a:schemeClr val="accent1"/>
            </a:effectRef>
            <a:fontRef idx="minor">
              <a:schemeClr val="tx1"/>
            </a:fontRef>
          </p:style>
        </p:cxnSp>
        <p:cxnSp>
          <p:nvCxnSpPr>
            <p:cNvPr id="61" name="Straight Connector 60"/>
            <p:cNvCxnSpPr/>
            <p:nvPr/>
          </p:nvCxnSpPr>
          <p:spPr>
            <a:xfrm>
              <a:off x="2027955" y="4533939"/>
              <a:ext cx="0" cy="512436"/>
            </a:xfrm>
            <a:prstGeom prst="line">
              <a:avLst/>
            </a:prstGeom>
            <a:ln w="12700" cmpd="sng">
              <a:solidFill>
                <a:schemeClr val="accent1"/>
              </a:solidFill>
            </a:ln>
            <a:effectLst>
              <a:innerShdw blurRad="63500" dist="50800" dir="13500000">
                <a:srgbClr val="000000">
                  <a:alpha val="50000"/>
                </a:srgbClr>
              </a:innerShdw>
            </a:effectLst>
          </p:spPr>
          <p:style>
            <a:lnRef idx="2">
              <a:schemeClr val="accent1"/>
            </a:lnRef>
            <a:fillRef idx="0">
              <a:schemeClr val="accent1"/>
            </a:fillRef>
            <a:effectRef idx="1">
              <a:schemeClr val="accent1"/>
            </a:effectRef>
            <a:fontRef idx="minor">
              <a:schemeClr val="tx1"/>
            </a:fontRef>
          </p:style>
        </p:cxnSp>
        <p:cxnSp>
          <p:nvCxnSpPr>
            <p:cNvPr id="62" name="Straight Connector 61"/>
            <p:cNvCxnSpPr/>
            <p:nvPr/>
          </p:nvCxnSpPr>
          <p:spPr>
            <a:xfrm>
              <a:off x="2238482" y="4533939"/>
              <a:ext cx="0" cy="512436"/>
            </a:xfrm>
            <a:prstGeom prst="line">
              <a:avLst/>
            </a:prstGeom>
            <a:ln w="12700" cmpd="sng">
              <a:solidFill>
                <a:schemeClr val="accent1"/>
              </a:solidFill>
            </a:ln>
            <a:effectLst>
              <a:innerShdw blurRad="63500" dist="50800" dir="13500000">
                <a:srgbClr val="000000">
                  <a:alpha val="50000"/>
                </a:srgbClr>
              </a:innerShdw>
            </a:effectLst>
          </p:spPr>
          <p:style>
            <a:lnRef idx="2">
              <a:schemeClr val="accent1"/>
            </a:lnRef>
            <a:fillRef idx="0">
              <a:schemeClr val="accent1"/>
            </a:fillRef>
            <a:effectRef idx="1">
              <a:schemeClr val="accent1"/>
            </a:effectRef>
            <a:fontRef idx="minor">
              <a:schemeClr val="tx1"/>
            </a:fontRef>
          </p:style>
        </p:cxnSp>
        <p:cxnSp>
          <p:nvCxnSpPr>
            <p:cNvPr id="63" name="Straight Connector 62"/>
            <p:cNvCxnSpPr/>
            <p:nvPr/>
          </p:nvCxnSpPr>
          <p:spPr>
            <a:xfrm>
              <a:off x="2449009" y="4533939"/>
              <a:ext cx="0" cy="512436"/>
            </a:xfrm>
            <a:prstGeom prst="line">
              <a:avLst/>
            </a:prstGeom>
            <a:ln w="12700" cmpd="sng">
              <a:solidFill>
                <a:schemeClr val="accent1"/>
              </a:solidFill>
            </a:ln>
            <a:effectLst>
              <a:innerShdw blurRad="63500" dist="50800" dir="13500000">
                <a:srgbClr val="000000">
                  <a:alpha val="50000"/>
                </a:srgbClr>
              </a:innerShdw>
            </a:effectLst>
          </p:spPr>
          <p:style>
            <a:lnRef idx="2">
              <a:schemeClr val="accent1"/>
            </a:lnRef>
            <a:fillRef idx="0">
              <a:schemeClr val="accent1"/>
            </a:fillRef>
            <a:effectRef idx="1">
              <a:schemeClr val="accent1"/>
            </a:effectRef>
            <a:fontRef idx="minor">
              <a:schemeClr val="tx1"/>
            </a:fontRef>
          </p:style>
        </p:cxnSp>
        <p:cxnSp>
          <p:nvCxnSpPr>
            <p:cNvPr id="64" name="Straight Connector 63"/>
            <p:cNvCxnSpPr/>
            <p:nvPr/>
          </p:nvCxnSpPr>
          <p:spPr>
            <a:xfrm>
              <a:off x="2659536" y="4533939"/>
              <a:ext cx="0" cy="512436"/>
            </a:xfrm>
            <a:prstGeom prst="line">
              <a:avLst/>
            </a:prstGeom>
            <a:ln w="12700" cmpd="sng">
              <a:solidFill>
                <a:schemeClr val="accent1"/>
              </a:solidFill>
            </a:ln>
            <a:effectLst>
              <a:innerShdw blurRad="63500" dist="50800" dir="13500000">
                <a:srgbClr val="000000">
                  <a:alpha val="50000"/>
                </a:srgbClr>
              </a:innerShdw>
            </a:effectLst>
          </p:spPr>
          <p:style>
            <a:lnRef idx="2">
              <a:schemeClr val="accent1"/>
            </a:lnRef>
            <a:fillRef idx="0">
              <a:schemeClr val="accent1"/>
            </a:fillRef>
            <a:effectRef idx="1">
              <a:schemeClr val="accent1"/>
            </a:effectRef>
            <a:fontRef idx="minor">
              <a:schemeClr val="tx1"/>
            </a:fontRef>
          </p:style>
        </p:cxnSp>
        <p:cxnSp>
          <p:nvCxnSpPr>
            <p:cNvPr id="65" name="Straight Connector 64"/>
            <p:cNvCxnSpPr/>
            <p:nvPr/>
          </p:nvCxnSpPr>
          <p:spPr>
            <a:xfrm>
              <a:off x="2870063" y="4533939"/>
              <a:ext cx="0" cy="512436"/>
            </a:xfrm>
            <a:prstGeom prst="line">
              <a:avLst/>
            </a:prstGeom>
            <a:ln w="12700" cmpd="sng">
              <a:solidFill>
                <a:schemeClr val="accent1"/>
              </a:solidFill>
            </a:ln>
            <a:effectLst>
              <a:innerShdw blurRad="63500" dist="50800" dir="13500000">
                <a:srgbClr val="000000">
                  <a:alpha val="50000"/>
                </a:srgbClr>
              </a:innerShdw>
            </a:effectLst>
          </p:spPr>
          <p:style>
            <a:lnRef idx="2">
              <a:schemeClr val="accent1"/>
            </a:lnRef>
            <a:fillRef idx="0">
              <a:schemeClr val="accent1"/>
            </a:fillRef>
            <a:effectRef idx="1">
              <a:schemeClr val="accent1"/>
            </a:effectRef>
            <a:fontRef idx="minor">
              <a:schemeClr val="tx1"/>
            </a:fontRef>
          </p:style>
        </p:cxnSp>
        <p:cxnSp>
          <p:nvCxnSpPr>
            <p:cNvPr id="66" name="Straight Connector 65"/>
            <p:cNvCxnSpPr/>
            <p:nvPr/>
          </p:nvCxnSpPr>
          <p:spPr>
            <a:xfrm>
              <a:off x="3080590" y="4533939"/>
              <a:ext cx="0" cy="512436"/>
            </a:xfrm>
            <a:prstGeom prst="line">
              <a:avLst/>
            </a:prstGeom>
            <a:ln w="12700" cmpd="sng">
              <a:solidFill>
                <a:schemeClr val="accent1"/>
              </a:solidFill>
            </a:ln>
            <a:effectLst>
              <a:innerShdw blurRad="63500" dist="50800" dir="13500000">
                <a:srgbClr val="000000">
                  <a:alpha val="50000"/>
                </a:srgbClr>
              </a:innerShdw>
            </a:effectLst>
          </p:spPr>
          <p:style>
            <a:lnRef idx="2">
              <a:schemeClr val="accent1"/>
            </a:lnRef>
            <a:fillRef idx="0">
              <a:schemeClr val="accent1"/>
            </a:fillRef>
            <a:effectRef idx="1">
              <a:schemeClr val="accent1"/>
            </a:effectRef>
            <a:fontRef idx="minor">
              <a:schemeClr val="tx1"/>
            </a:fontRef>
          </p:style>
        </p:cxnSp>
        <p:cxnSp>
          <p:nvCxnSpPr>
            <p:cNvPr id="67" name="Straight Connector 66"/>
            <p:cNvCxnSpPr/>
            <p:nvPr/>
          </p:nvCxnSpPr>
          <p:spPr>
            <a:xfrm>
              <a:off x="3291117" y="4533939"/>
              <a:ext cx="0" cy="512436"/>
            </a:xfrm>
            <a:prstGeom prst="line">
              <a:avLst/>
            </a:prstGeom>
            <a:ln w="12700" cmpd="sng">
              <a:solidFill>
                <a:schemeClr val="accent1"/>
              </a:solidFill>
            </a:ln>
            <a:effectLst>
              <a:innerShdw blurRad="63500" dist="50800" dir="13500000">
                <a:srgbClr val="000000">
                  <a:alpha val="50000"/>
                </a:srgbClr>
              </a:innerShdw>
            </a:effectLst>
          </p:spPr>
          <p:style>
            <a:lnRef idx="2">
              <a:schemeClr val="accent1"/>
            </a:lnRef>
            <a:fillRef idx="0">
              <a:schemeClr val="accent1"/>
            </a:fillRef>
            <a:effectRef idx="1">
              <a:schemeClr val="accent1"/>
            </a:effectRef>
            <a:fontRef idx="minor">
              <a:schemeClr val="tx1"/>
            </a:fontRef>
          </p:style>
        </p:cxnSp>
        <p:cxnSp>
          <p:nvCxnSpPr>
            <p:cNvPr id="68" name="Straight Connector 67"/>
            <p:cNvCxnSpPr/>
            <p:nvPr/>
          </p:nvCxnSpPr>
          <p:spPr>
            <a:xfrm>
              <a:off x="3501644" y="4533939"/>
              <a:ext cx="0" cy="512436"/>
            </a:xfrm>
            <a:prstGeom prst="line">
              <a:avLst/>
            </a:prstGeom>
            <a:ln w="12700" cmpd="sng">
              <a:solidFill>
                <a:schemeClr val="accent1"/>
              </a:solidFill>
            </a:ln>
            <a:effectLst>
              <a:innerShdw blurRad="63500" dist="50800" dir="13500000">
                <a:srgbClr val="000000">
                  <a:alpha val="50000"/>
                </a:srgbClr>
              </a:innerShdw>
            </a:effectLst>
          </p:spPr>
          <p:style>
            <a:lnRef idx="2">
              <a:schemeClr val="accent1"/>
            </a:lnRef>
            <a:fillRef idx="0">
              <a:schemeClr val="accent1"/>
            </a:fillRef>
            <a:effectRef idx="1">
              <a:schemeClr val="accent1"/>
            </a:effectRef>
            <a:fontRef idx="minor">
              <a:schemeClr val="tx1"/>
            </a:fontRef>
          </p:style>
        </p:cxnSp>
        <p:cxnSp>
          <p:nvCxnSpPr>
            <p:cNvPr id="69" name="Straight Connector 68"/>
            <p:cNvCxnSpPr/>
            <p:nvPr/>
          </p:nvCxnSpPr>
          <p:spPr>
            <a:xfrm>
              <a:off x="3712171" y="4533939"/>
              <a:ext cx="0" cy="512436"/>
            </a:xfrm>
            <a:prstGeom prst="line">
              <a:avLst/>
            </a:prstGeom>
            <a:ln w="12700" cmpd="sng">
              <a:solidFill>
                <a:schemeClr val="accent1"/>
              </a:solidFill>
            </a:ln>
            <a:effectLst>
              <a:innerShdw blurRad="63500" dist="50800" dir="13500000">
                <a:srgbClr val="000000">
                  <a:alpha val="50000"/>
                </a:srgbClr>
              </a:innerShdw>
            </a:effectLst>
          </p:spPr>
          <p:style>
            <a:lnRef idx="2">
              <a:schemeClr val="accent1"/>
            </a:lnRef>
            <a:fillRef idx="0">
              <a:schemeClr val="accent1"/>
            </a:fillRef>
            <a:effectRef idx="1">
              <a:schemeClr val="accent1"/>
            </a:effectRef>
            <a:fontRef idx="minor">
              <a:schemeClr val="tx1"/>
            </a:fontRef>
          </p:style>
        </p:cxnSp>
        <p:cxnSp>
          <p:nvCxnSpPr>
            <p:cNvPr id="70" name="Straight Connector 69"/>
            <p:cNvCxnSpPr/>
            <p:nvPr/>
          </p:nvCxnSpPr>
          <p:spPr>
            <a:xfrm>
              <a:off x="3922698" y="4533939"/>
              <a:ext cx="0" cy="512436"/>
            </a:xfrm>
            <a:prstGeom prst="line">
              <a:avLst/>
            </a:prstGeom>
            <a:ln w="12700" cmpd="sng">
              <a:solidFill>
                <a:schemeClr val="accent1"/>
              </a:solidFill>
            </a:ln>
            <a:effectLst>
              <a:innerShdw blurRad="63500" dist="50800" dir="13500000">
                <a:srgbClr val="000000">
                  <a:alpha val="50000"/>
                </a:srgbClr>
              </a:innerShdw>
            </a:effectLst>
          </p:spPr>
          <p:style>
            <a:lnRef idx="2">
              <a:schemeClr val="accent1"/>
            </a:lnRef>
            <a:fillRef idx="0">
              <a:schemeClr val="accent1"/>
            </a:fillRef>
            <a:effectRef idx="1">
              <a:schemeClr val="accent1"/>
            </a:effectRef>
            <a:fontRef idx="minor">
              <a:schemeClr val="tx1"/>
            </a:fontRef>
          </p:style>
        </p:cxnSp>
        <p:cxnSp>
          <p:nvCxnSpPr>
            <p:cNvPr id="71" name="Straight Connector 70"/>
            <p:cNvCxnSpPr/>
            <p:nvPr/>
          </p:nvCxnSpPr>
          <p:spPr>
            <a:xfrm>
              <a:off x="4133225" y="4533939"/>
              <a:ext cx="0" cy="512436"/>
            </a:xfrm>
            <a:prstGeom prst="line">
              <a:avLst/>
            </a:prstGeom>
            <a:ln w="12700" cmpd="sng">
              <a:solidFill>
                <a:schemeClr val="accent1"/>
              </a:solidFill>
            </a:ln>
            <a:effectLst>
              <a:innerShdw blurRad="63500" dist="50800" dir="13500000">
                <a:srgbClr val="000000">
                  <a:alpha val="50000"/>
                </a:srgbClr>
              </a:innerShdw>
            </a:effectLst>
          </p:spPr>
          <p:style>
            <a:lnRef idx="2">
              <a:schemeClr val="accent1"/>
            </a:lnRef>
            <a:fillRef idx="0">
              <a:schemeClr val="accent1"/>
            </a:fillRef>
            <a:effectRef idx="1">
              <a:schemeClr val="accent1"/>
            </a:effectRef>
            <a:fontRef idx="minor">
              <a:schemeClr val="tx1"/>
            </a:fontRef>
          </p:style>
        </p:cxnSp>
        <p:cxnSp>
          <p:nvCxnSpPr>
            <p:cNvPr id="72" name="Straight Connector 71"/>
            <p:cNvCxnSpPr/>
            <p:nvPr/>
          </p:nvCxnSpPr>
          <p:spPr>
            <a:xfrm>
              <a:off x="4343752" y="4533939"/>
              <a:ext cx="0" cy="512436"/>
            </a:xfrm>
            <a:prstGeom prst="line">
              <a:avLst/>
            </a:prstGeom>
            <a:ln w="12700" cmpd="sng">
              <a:solidFill>
                <a:schemeClr val="accent1"/>
              </a:solidFill>
            </a:ln>
            <a:effectLst>
              <a:innerShdw blurRad="63500" dist="50800" dir="13500000">
                <a:srgbClr val="000000">
                  <a:alpha val="50000"/>
                </a:srgbClr>
              </a:innerShdw>
            </a:effectLst>
          </p:spPr>
          <p:style>
            <a:lnRef idx="2">
              <a:schemeClr val="accent1"/>
            </a:lnRef>
            <a:fillRef idx="0">
              <a:schemeClr val="accent1"/>
            </a:fillRef>
            <a:effectRef idx="1">
              <a:schemeClr val="accent1"/>
            </a:effectRef>
            <a:fontRef idx="minor">
              <a:schemeClr val="tx1"/>
            </a:fontRef>
          </p:style>
        </p:cxnSp>
        <p:cxnSp>
          <p:nvCxnSpPr>
            <p:cNvPr id="73" name="Straight Connector 72"/>
            <p:cNvCxnSpPr/>
            <p:nvPr/>
          </p:nvCxnSpPr>
          <p:spPr>
            <a:xfrm>
              <a:off x="4554279" y="4533939"/>
              <a:ext cx="0" cy="512436"/>
            </a:xfrm>
            <a:prstGeom prst="line">
              <a:avLst/>
            </a:prstGeom>
            <a:ln w="12700" cmpd="sng">
              <a:solidFill>
                <a:schemeClr val="accent1"/>
              </a:solidFill>
            </a:ln>
            <a:effectLst>
              <a:innerShdw blurRad="63500" dist="50800" dir="13500000">
                <a:srgbClr val="000000">
                  <a:alpha val="50000"/>
                </a:srgbClr>
              </a:innerShdw>
            </a:effectLst>
          </p:spPr>
          <p:style>
            <a:lnRef idx="2">
              <a:schemeClr val="accent1"/>
            </a:lnRef>
            <a:fillRef idx="0">
              <a:schemeClr val="accent1"/>
            </a:fillRef>
            <a:effectRef idx="1">
              <a:schemeClr val="accent1"/>
            </a:effectRef>
            <a:fontRef idx="minor">
              <a:schemeClr val="tx1"/>
            </a:fontRef>
          </p:style>
        </p:cxnSp>
        <p:cxnSp>
          <p:nvCxnSpPr>
            <p:cNvPr id="74" name="Straight Connector 73"/>
            <p:cNvCxnSpPr/>
            <p:nvPr/>
          </p:nvCxnSpPr>
          <p:spPr>
            <a:xfrm>
              <a:off x="4764806" y="4533939"/>
              <a:ext cx="0" cy="512436"/>
            </a:xfrm>
            <a:prstGeom prst="line">
              <a:avLst/>
            </a:prstGeom>
            <a:ln w="12700" cmpd="sng">
              <a:solidFill>
                <a:schemeClr val="accent1"/>
              </a:solidFill>
            </a:ln>
            <a:effectLst>
              <a:innerShdw blurRad="63500" dist="50800" dir="13500000">
                <a:srgbClr val="000000">
                  <a:alpha val="50000"/>
                </a:srgbClr>
              </a:innerShdw>
            </a:effectLst>
          </p:spPr>
          <p:style>
            <a:lnRef idx="2">
              <a:schemeClr val="accent1"/>
            </a:lnRef>
            <a:fillRef idx="0">
              <a:schemeClr val="accent1"/>
            </a:fillRef>
            <a:effectRef idx="1">
              <a:schemeClr val="accent1"/>
            </a:effectRef>
            <a:fontRef idx="minor">
              <a:schemeClr val="tx1"/>
            </a:fontRef>
          </p:style>
        </p:cxnSp>
        <p:cxnSp>
          <p:nvCxnSpPr>
            <p:cNvPr id="75" name="Straight Connector 74"/>
            <p:cNvCxnSpPr/>
            <p:nvPr/>
          </p:nvCxnSpPr>
          <p:spPr>
            <a:xfrm>
              <a:off x="4975333" y="4533939"/>
              <a:ext cx="0" cy="512436"/>
            </a:xfrm>
            <a:prstGeom prst="line">
              <a:avLst/>
            </a:prstGeom>
            <a:ln w="12700" cmpd="sng">
              <a:solidFill>
                <a:schemeClr val="accent1"/>
              </a:solidFill>
            </a:ln>
            <a:effectLst>
              <a:innerShdw blurRad="63500" dist="50800" dir="13500000">
                <a:srgbClr val="000000">
                  <a:alpha val="50000"/>
                </a:srgbClr>
              </a:innerShdw>
            </a:effectLst>
          </p:spPr>
          <p:style>
            <a:lnRef idx="2">
              <a:schemeClr val="accent1"/>
            </a:lnRef>
            <a:fillRef idx="0">
              <a:schemeClr val="accent1"/>
            </a:fillRef>
            <a:effectRef idx="1">
              <a:schemeClr val="accent1"/>
            </a:effectRef>
            <a:fontRef idx="minor">
              <a:schemeClr val="tx1"/>
            </a:fontRef>
          </p:style>
        </p:cxnSp>
        <p:cxnSp>
          <p:nvCxnSpPr>
            <p:cNvPr id="76" name="Straight Connector 75"/>
            <p:cNvCxnSpPr/>
            <p:nvPr/>
          </p:nvCxnSpPr>
          <p:spPr>
            <a:xfrm>
              <a:off x="5185860" y="4533939"/>
              <a:ext cx="0" cy="512436"/>
            </a:xfrm>
            <a:prstGeom prst="line">
              <a:avLst/>
            </a:prstGeom>
            <a:ln w="12700" cmpd="sng">
              <a:solidFill>
                <a:schemeClr val="accent1"/>
              </a:solidFill>
            </a:ln>
            <a:effectLst>
              <a:innerShdw blurRad="63500" dist="50800" dir="13500000">
                <a:srgbClr val="000000">
                  <a:alpha val="50000"/>
                </a:srgbClr>
              </a:innerShdw>
            </a:effectLst>
          </p:spPr>
          <p:style>
            <a:lnRef idx="2">
              <a:schemeClr val="accent1"/>
            </a:lnRef>
            <a:fillRef idx="0">
              <a:schemeClr val="accent1"/>
            </a:fillRef>
            <a:effectRef idx="1">
              <a:schemeClr val="accent1"/>
            </a:effectRef>
            <a:fontRef idx="minor">
              <a:schemeClr val="tx1"/>
            </a:fontRef>
          </p:style>
        </p:cxnSp>
        <p:cxnSp>
          <p:nvCxnSpPr>
            <p:cNvPr id="77" name="Straight Connector 76"/>
            <p:cNvCxnSpPr/>
            <p:nvPr/>
          </p:nvCxnSpPr>
          <p:spPr>
            <a:xfrm>
              <a:off x="5396387" y="4533939"/>
              <a:ext cx="0" cy="512436"/>
            </a:xfrm>
            <a:prstGeom prst="line">
              <a:avLst/>
            </a:prstGeom>
            <a:ln w="12700" cmpd="sng">
              <a:solidFill>
                <a:schemeClr val="accent1"/>
              </a:solidFill>
            </a:ln>
            <a:effectLst>
              <a:innerShdw blurRad="63500" dist="50800" dir="13500000">
                <a:srgbClr val="000000">
                  <a:alpha val="50000"/>
                </a:srgbClr>
              </a:innerShdw>
            </a:effectLst>
          </p:spPr>
          <p:style>
            <a:lnRef idx="2">
              <a:schemeClr val="accent1"/>
            </a:lnRef>
            <a:fillRef idx="0">
              <a:schemeClr val="accent1"/>
            </a:fillRef>
            <a:effectRef idx="1">
              <a:schemeClr val="accent1"/>
            </a:effectRef>
            <a:fontRef idx="minor">
              <a:schemeClr val="tx1"/>
            </a:fontRef>
          </p:style>
        </p:cxnSp>
        <p:cxnSp>
          <p:nvCxnSpPr>
            <p:cNvPr id="78" name="Straight Connector 77"/>
            <p:cNvCxnSpPr/>
            <p:nvPr/>
          </p:nvCxnSpPr>
          <p:spPr>
            <a:xfrm>
              <a:off x="5606914" y="4533939"/>
              <a:ext cx="0" cy="512436"/>
            </a:xfrm>
            <a:prstGeom prst="line">
              <a:avLst/>
            </a:prstGeom>
            <a:ln w="12700" cmpd="sng">
              <a:solidFill>
                <a:schemeClr val="accent1"/>
              </a:solidFill>
            </a:ln>
            <a:effectLst>
              <a:innerShdw blurRad="63500" dist="50800" dir="13500000">
                <a:srgbClr val="000000">
                  <a:alpha val="50000"/>
                </a:srgbClr>
              </a:innerShdw>
            </a:effectLst>
          </p:spPr>
          <p:style>
            <a:lnRef idx="2">
              <a:schemeClr val="accent1"/>
            </a:lnRef>
            <a:fillRef idx="0">
              <a:schemeClr val="accent1"/>
            </a:fillRef>
            <a:effectRef idx="1">
              <a:schemeClr val="accent1"/>
            </a:effectRef>
            <a:fontRef idx="minor">
              <a:schemeClr val="tx1"/>
            </a:fontRef>
          </p:style>
        </p:cxnSp>
        <p:cxnSp>
          <p:nvCxnSpPr>
            <p:cNvPr id="79" name="Straight Connector 78"/>
            <p:cNvCxnSpPr/>
            <p:nvPr/>
          </p:nvCxnSpPr>
          <p:spPr>
            <a:xfrm>
              <a:off x="5817441" y="4533939"/>
              <a:ext cx="0" cy="512436"/>
            </a:xfrm>
            <a:prstGeom prst="line">
              <a:avLst/>
            </a:prstGeom>
            <a:ln w="12700" cmpd="sng">
              <a:solidFill>
                <a:schemeClr val="accent1"/>
              </a:solidFill>
            </a:ln>
            <a:effectLst>
              <a:innerShdw blurRad="63500" dist="50800" dir="13500000">
                <a:srgbClr val="000000">
                  <a:alpha val="50000"/>
                </a:srgbClr>
              </a:innerShdw>
            </a:effectLst>
          </p:spPr>
          <p:style>
            <a:lnRef idx="2">
              <a:schemeClr val="accent1"/>
            </a:lnRef>
            <a:fillRef idx="0">
              <a:schemeClr val="accent1"/>
            </a:fillRef>
            <a:effectRef idx="1">
              <a:schemeClr val="accent1"/>
            </a:effectRef>
            <a:fontRef idx="minor">
              <a:schemeClr val="tx1"/>
            </a:fontRef>
          </p:style>
        </p:cxnSp>
        <p:cxnSp>
          <p:nvCxnSpPr>
            <p:cNvPr id="80" name="Straight Connector 79"/>
            <p:cNvCxnSpPr/>
            <p:nvPr/>
          </p:nvCxnSpPr>
          <p:spPr>
            <a:xfrm>
              <a:off x="6027968" y="4533939"/>
              <a:ext cx="0" cy="512436"/>
            </a:xfrm>
            <a:prstGeom prst="line">
              <a:avLst/>
            </a:prstGeom>
            <a:ln w="12700" cmpd="sng">
              <a:solidFill>
                <a:schemeClr val="accent1"/>
              </a:solidFill>
            </a:ln>
            <a:effectLst>
              <a:innerShdw blurRad="63500" dist="50800" dir="13500000">
                <a:srgbClr val="000000">
                  <a:alpha val="50000"/>
                </a:srgbClr>
              </a:innerShdw>
            </a:effectLst>
          </p:spPr>
          <p:style>
            <a:lnRef idx="2">
              <a:schemeClr val="accent1"/>
            </a:lnRef>
            <a:fillRef idx="0">
              <a:schemeClr val="accent1"/>
            </a:fillRef>
            <a:effectRef idx="1">
              <a:schemeClr val="accent1"/>
            </a:effectRef>
            <a:fontRef idx="minor">
              <a:schemeClr val="tx1"/>
            </a:fontRef>
          </p:style>
        </p:cxnSp>
        <p:cxnSp>
          <p:nvCxnSpPr>
            <p:cNvPr id="81" name="Straight Connector 80"/>
            <p:cNvCxnSpPr/>
            <p:nvPr/>
          </p:nvCxnSpPr>
          <p:spPr>
            <a:xfrm>
              <a:off x="6238495" y="4533939"/>
              <a:ext cx="0" cy="512436"/>
            </a:xfrm>
            <a:prstGeom prst="line">
              <a:avLst/>
            </a:prstGeom>
            <a:ln w="12700" cmpd="sng">
              <a:solidFill>
                <a:schemeClr val="accent1"/>
              </a:solidFill>
            </a:ln>
            <a:effectLst>
              <a:innerShdw blurRad="63500" dist="50800" dir="13500000">
                <a:srgbClr val="000000">
                  <a:alpha val="50000"/>
                </a:srgbClr>
              </a:innerShdw>
            </a:effectLst>
          </p:spPr>
          <p:style>
            <a:lnRef idx="2">
              <a:schemeClr val="accent1"/>
            </a:lnRef>
            <a:fillRef idx="0">
              <a:schemeClr val="accent1"/>
            </a:fillRef>
            <a:effectRef idx="1">
              <a:schemeClr val="accent1"/>
            </a:effectRef>
            <a:fontRef idx="minor">
              <a:schemeClr val="tx1"/>
            </a:fontRef>
          </p:style>
        </p:cxnSp>
        <p:cxnSp>
          <p:nvCxnSpPr>
            <p:cNvPr id="82" name="Straight Connector 81"/>
            <p:cNvCxnSpPr/>
            <p:nvPr/>
          </p:nvCxnSpPr>
          <p:spPr>
            <a:xfrm>
              <a:off x="6449022" y="4533939"/>
              <a:ext cx="0" cy="512436"/>
            </a:xfrm>
            <a:prstGeom prst="line">
              <a:avLst/>
            </a:prstGeom>
            <a:ln w="12700" cmpd="sng">
              <a:solidFill>
                <a:schemeClr val="accent1"/>
              </a:solidFill>
            </a:ln>
            <a:effectLst>
              <a:innerShdw blurRad="63500" dist="50800" dir="13500000">
                <a:srgbClr val="000000">
                  <a:alpha val="50000"/>
                </a:srgbClr>
              </a:innerShdw>
            </a:effectLst>
          </p:spPr>
          <p:style>
            <a:lnRef idx="2">
              <a:schemeClr val="accent1"/>
            </a:lnRef>
            <a:fillRef idx="0">
              <a:schemeClr val="accent1"/>
            </a:fillRef>
            <a:effectRef idx="1">
              <a:schemeClr val="accent1"/>
            </a:effectRef>
            <a:fontRef idx="minor">
              <a:schemeClr val="tx1"/>
            </a:fontRef>
          </p:style>
        </p:cxnSp>
        <p:cxnSp>
          <p:nvCxnSpPr>
            <p:cNvPr id="83" name="Straight Connector 82"/>
            <p:cNvCxnSpPr/>
            <p:nvPr/>
          </p:nvCxnSpPr>
          <p:spPr>
            <a:xfrm>
              <a:off x="6659549" y="4533939"/>
              <a:ext cx="0" cy="512436"/>
            </a:xfrm>
            <a:prstGeom prst="line">
              <a:avLst/>
            </a:prstGeom>
            <a:ln w="12700" cmpd="sng">
              <a:solidFill>
                <a:schemeClr val="accent1"/>
              </a:solidFill>
            </a:ln>
            <a:effectLst>
              <a:innerShdw blurRad="63500" dist="50800" dir="13500000">
                <a:srgbClr val="000000">
                  <a:alpha val="50000"/>
                </a:srgbClr>
              </a:innerShdw>
            </a:effectLst>
          </p:spPr>
          <p:style>
            <a:lnRef idx="2">
              <a:schemeClr val="accent1"/>
            </a:lnRef>
            <a:fillRef idx="0">
              <a:schemeClr val="accent1"/>
            </a:fillRef>
            <a:effectRef idx="1">
              <a:schemeClr val="accent1"/>
            </a:effectRef>
            <a:fontRef idx="minor">
              <a:schemeClr val="tx1"/>
            </a:fontRef>
          </p:style>
        </p:cxnSp>
        <p:cxnSp>
          <p:nvCxnSpPr>
            <p:cNvPr id="84" name="Straight Connector 83"/>
            <p:cNvCxnSpPr/>
            <p:nvPr/>
          </p:nvCxnSpPr>
          <p:spPr>
            <a:xfrm>
              <a:off x="6870076" y="4533939"/>
              <a:ext cx="0" cy="512436"/>
            </a:xfrm>
            <a:prstGeom prst="line">
              <a:avLst/>
            </a:prstGeom>
            <a:ln w="12700" cmpd="sng">
              <a:solidFill>
                <a:schemeClr val="accent1"/>
              </a:solidFill>
            </a:ln>
            <a:effectLst>
              <a:innerShdw blurRad="63500" dist="50800" dir="13500000">
                <a:srgbClr val="000000">
                  <a:alpha val="50000"/>
                </a:srgbClr>
              </a:innerShdw>
            </a:effectLst>
          </p:spPr>
          <p:style>
            <a:lnRef idx="2">
              <a:schemeClr val="accent1"/>
            </a:lnRef>
            <a:fillRef idx="0">
              <a:schemeClr val="accent1"/>
            </a:fillRef>
            <a:effectRef idx="1">
              <a:schemeClr val="accent1"/>
            </a:effectRef>
            <a:fontRef idx="minor">
              <a:schemeClr val="tx1"/>
            </a:fontRef>
          </p:style>
        </p:cxnSp>
        <p:cxnSp>
          <p:nvCxnSpPr>
            <p:cNvPr id="85" name="Straight Connector 84"/>
            <p:cNvCxnSpPr/>
            <p:nvPr/>
          </p:nvCxnSpPr>
          <p:spPr>
            <a:xfrm>
              <a:off x="7080603" y="4533939"/>
              <a:ext cx="0" cy="512436"/>
            </a:xfrm>
            <a:prstGeom prst="line">
              <a:avLst/>
            </a:prstGeom>
            <a:ln w="12700" cmpd="sng">
              <a:solidFill>
                <a:schemeClr val="accent1"/>
              </a:solidFill>
            </a:ln>
            <a:effectLst>
              <a:innerShdw blurRad="63500" dist="50800" dir="13500000">
                <a:srgbClr val="000000">
                  <a:alpha val="50000"/>
                </a:srgbClr>
              </a:innerShdw>
            </a:effectLst>
          </p:spPr>
          <p:style>
            <a:lnRef idx="2">
              <a:schemeClr val="accent1"/>
            </a:lnRef>
            <a:fillRef idx="0">
              <a:schemeClr val="accent1"/>
            </a:fillRef>
            <a:effectRef idx="1">
              <a:schemeClr val="accent1"/>
            </a:effectRef>
            <a:fontRef idx="minor">
              <a:schemeClr val="tx1"/>
            </a:fontRef>
          </p:style>
        </p:cxnSp>
        <p:cxnSp>
          <p:nvCxnSpPr>
            <p:cNvPr id="86" name="Straight Connector 85"/>
            <p:cNvCxnSpPr/>
            <p:nvPr/>
          </p:nvCxnSpPr>
          <p:spPr>
            <a:xfrm>
              <a:off x="7291130" y="4533939"/>
              <a:ext cx="0" cy="512436"/>
            </a:xfrm>
            <a:prstGeom prst="line">
              <a:avLst/>
            </a:prstGeom>
            <a:ln w="12700" cmpd="sng">
              <a:solidFill>
                <a:schemeClr val="accent1"/>
              </a:solidFill>
            </a:ln>
            <a:effectLst>
              <a:innerShdw blurRad="63500" dist="50800" dir="13500000">
                <a:srgbClr val="000000">
                  <a:alpha val="50000"/>
                </a:srgbClr>
              </a:innerShdw>
            </a:effectLst>
          </p:spPr>
          <p:style>
            <a:lnRef idx="2">
              <a:schemeClr val="accent1"/>
            </a:lnRef>
            <a:fillRef idx="0">
              <a:schemeClr val="accent1"/>
            </a:fillRef>
            <a:effectRef idx="1">
              <a:schemeClr val="accent1"/>
            </a:effectRef>
            <a:fontRef idx="minor">
              <a:schemeClr val="tx1"/>
            </a:fontRef>
          </p:style>
        </p:cxnSp>
        <p:cxnSp>
          <p:nvCxnSpPr>
            <p:cNvPr id="87" name="Straight Connector 86"/>
            <p:cNvCxnSpPr/>
            <p:nvPr/>
          </p:nvCxnSpPr>
          <p:spPr>
            <a:xfrm>
              <a:off x="7501657" y="4533939"/>
              <a:ext cx="0" cy="512436"/>
            </a:xfrm>
            <a:prstGeom prst="line">
              <a:avLst/>
            </a:prstGeom>
            <a:ln w="12700" cmpd="sng">
              <a:solidFill>
                <a:schemeClr val="accent1"/>
              </a:solidFill>
            </a:ln>
            <a:effectLst>
              <a:innerShdw blurRad="63500" dist="50800" dir="13500000">
                <a:srgbClr val="000000">
                  <a:alpha val="50000"/>
                </a:srgbClr>
              </a:innerShdw>
            </a:effectLst>
          </p:spPr>
          <p:style>
            <a:lnRef idx="2">
              <a:schemeClr val="accent1"/>
            </a:lnRef>
            <a:fillRef idx="0">
              <a:schemeClr val="accent1"/>
            </a:fillRef>
            <a:effectRef idx="1">
              <a:schemeClr val="accent1"/>
            </a:effectRef>
            <a:fontRef idx="minor">
              <a:schemeClr val="tx1"/>
            </a:fontRef>
          </p:style>
        </p:cxnSp>
        <p:cxnSp>
          <p:nvCxnSpPr>
            <p:cNvPr id="88" name="Straight Connector 87"/>
            <p:cNvCxnSpPr/>
            <p:nvPr/>
          </p:nvCxnSpPr>
          <p:spPr>
            <a:xfrm>
              <a:off x="7712184" y="4533939"/>
              <a:ext cx="0" cy="512436"/>
            </a:xfrm>
            <a:prstGeom prst="line">
              <a:avLst/>
            </a:prstGeom>
            <a:ln w="12700" cmpd="sng">
              <a:solidFill>
                <a:schemeClr val="accent1"/>
              </a:solidFill>
            </a:ln>
            <a:effectLst>
              <a:innerShdw blurRad="63500" dist="50800" dir="13500000">
                <a:srgbClr val="000000">
                  <a:alpha val="50000"/>
                </a:srgbClr>
              </a:innerShdw>
            </a:effectLst>
          </p:spPr>
          <p:style>
            <a:lnRef idx="2">
              <a:schemeClr val="accent1"/>
            </a:lnRef>
            <a:fillRef idx="0">
              <a:schemeClr val="accent1"/>
            </a:fillRef>
            <a:effectRef idx="1">
              <a:schemeClr val="accent1"/>
            </a:effectRef>
            <a:fontRef idx="minor">
              <a:schemeClr val="tx1"/>
            </a:fontRef>
          </p:style>
        </p:cxnSp>
        <p:cxnSp>
          <p:nvCxnSpPr>
            <p:cNvPr id="89" name="Straight Connector 88"/>
            <p:cNvCxnSpPr/>
            <p:nvPr/>
          </p:nvCxnSpPr>
          <p:spPr>
            <a:xfrm>
              <a:off x="7922711" y="4533939"/>
              <a:ext cx="0" cy="512436"/>
            </a:xfrm>
            <a:prstGeom prst="line">
              <a:avLst/>
            </a:prstGeom>
            <a:ln w="12700" cmpd="sng">
              <a:solidFill>
                <a:schemeClr val="accent1"/>
              </a:solidFill>
            </a:ln>
            <a:effectLst>
              <a:innerShdw blurRad="63500" dist="50800" dir="13500000">
                <a:srgbClr val="000000">
                  <a:alpha val="50000"/>
                </a:srgbClr>
              </a:innerShdw>
            </a:effectLst>
          </p:spPr>
          <p:style>
            <a:lnRef idx="2">
              <a:schemeClr val="accent1"/>
            </a:lnRef>
            <a:fillRef idx="0">
              <a:schemeClr val="accent1"/>
            </a:fillRef>
            <a:effectRef idx="1">
              <a:schemeClr val="accent1"/>
            </a:effectRef>
            <a:fontRef idx="minor">
              <a:schemeClr val="tx1"/>
            </a:fontRef>
          </p:style>
        </p:cxnSp>
        <p:cxnSp>
          <p:nvCxnSpPr>
            <p:cNvPr id="90" name="Straight Connector 89"/>
            <p:cNvCxnSpPr/>
            <p:nvPr/>
          </p:nvCxnSpPr>
          <p:spPr>
            <a:xfrm>
              <a:off x="8133238" y="4533939"/>
              <a:ext cx="0" cy="512436"/>
            </a:xfrm>
            <a:prstGeom prst="line">
              <a:avLst/>
            </a:prstGeom>
            <a:ln w="12700" cmpd="sng">
              <a:solidFill>
                <a:schemeClr val="accent1"/>
              </a:solidFill>
            </a:ln>
            <a:effectLst>
              <a:innerShdw blurRad="63500" dist="50800" dir="13500000">
                <a:srgbClr val="000000">
                  <a:alpha val="50000"/>
                </a:srgbClr>
              </a:innerShdw>
            </a:effectLst>
          </p:spPr>
          <p:style>
            <a:lnRef idx="2">
              <a:schemeClr val="accent1"/>
            </a:lnRef>
            <a:fillRef idx="0">
              <a:schemeClr val="accent1"/>
            </a:fillRef>
            <a:effectRef idx="1">
              <a:schemeClr val="accent1"/>
            </a:effectRef>
            <a:fontRef idx="minor">
              <a:schemeClr val="tx1"/>
            </a:fontRef>
          </p:style>
        </p:cxnSp>
        <p:cxnSp>
          <p:nvCxnSpPr>
            <p:cNvPr id="91" name="Straight Connector 90"/>
            <p:cNvCxnSpPr/>
            <p:nvPr/>
          </p:nvCxnSpPr>
          <p:spPr>
            <a:xfrm>
              <a:off x="8343765" y="4533939"/>
              <a:ext cx="0" cy="512436"/>
            </a:xfrm>
            <a:prstGeom prst="line">
              <a:avLst/>
            </a:prstGeom>
            <a:ln w="12700" cmpd="sng">
              <a:solidFill>
                <a:schemeClr val="accent1"/>
              </a:solidFill>
            </a:ln>
            <a:effectLst>
              <a:innerShdw blurRad="63500" dist="50800" dir="13500000">
                <a:srgbClr val="000000">
                  <a:alpha val="50000"/>
                </a:srgbClr>
              </a:innerShdw>
            </a:effectLst>
          </p:spPr>
          <p:style>
            <a:lnRef idx="2">
              <a:schemeClr val="accent1"/>
            </a:lnRef>
            <a:fillRef idx="0">
              <a:schemeClr val="accent1"/>
            </a:fillRef>
            <a:effectRef idx="1">
              <a:schemeClr val="accent1"/>
            </a:effectRef>
            <a:fontRef idx="minor">
              <a:schemeClr val="tx1"/>
            </a:fontRef>
          </p:style>
        </p:cxnSp>
        <p:cxnSp>
          <p:nvCxnSpPr>
            <p:cNvPr id="92" name="Straight Connector 91"/>
            <p:cNvCxnSpPr/>
            <p:nvPr/>
          </p:nvCxnSpPr>
          <p:spPr>
            <a:xfrm>
              <a:off x="8554292" y="4533939"/>
              <a:ext cx="0" cy="512436"/>
            </a:xfrm>
            <a:prstGeom prst="line">
              <a:avLst/>
            </a:prstGeom>
            <a:ln w="12700" cmpd="sng">
              <a:solidFill>
                <a:schemeClr val="accent1"/>
              </a:solidFill>
            </a:ln>
            <a:effectLst>
              <a:innerShdw blurRad="63500" dist="50800" dir="13500000">
                <a:srgbClr val="000000">
                  <a:alpha val="50000"/>
                </a:srgbClr>
              </a:innerShdw>
            </a:effectLst>
          </p:spPr>
          <p:style>
            <a:lnRef idx="2">
              <a:schemeClr val="accent1"/>
            </a:lnRef>
            <a:fillRef idx="0">
              <a:schemeClr val="accent1"/>
            </a:fillRef>
            <a:effectRef idx="1">
              <a:schemeClr val="accent1"/>
            </a:effectRef>
            <a:fontRef idx="minor">
              <a:schemeClr val="tx1"/>
            </a:fontRef>
          </p:style>
        </p:cxnSp>
        <p:cxnSp>
          <p:nvCxnSpPr>
            <p:cNvPr id="93" name="Straight Connector 92"/>
            <p:cNvCxnSpPr/>
            <p:nvPr/>
          </p:nvCxnSpPr>
          <p:spPr>
            <a:xfrm>
              <a:off x="554266" y="4533939"/>
              <a:ext cx="0" cy="512436"/>
            </a:xfrm>
            <a:prstGeom prst="line">
              <a:avLst/>
            </a:prstGeom>
            <a:ln w="12700" cmpd="sng">
              <a:solidFill>
                <a:schemeClr val="accent1"/>
              </a:solidFill>
            </a:ln>
            <a:effectLst>
              <a:innerShdw blurRad="63500" dist="50800" dir="13500000">
                <a:srgbClr val="000000">
                  <a:alpha val="50000"/>
                </a:srgbClr>
              </a:innerShdw>
            </a:effectLst>
          </p:spPr>
          <p:style>
            <a:lnRef idx="2">
              <a:schemeClr val="accent1"/>
            </a:lnRef>
            <a:fillRef idx="0">
              <a:schemeClr val="accent1"/>
            </a:fillRef>
            <a:effectRef idx="1">
              <a:schemeClr val="accent1"/>
            </a:effectRef>
            <a:fontRef idx="minor">
              <a:schemeClr val="tx1"/>
            </a:fontRef>
          </p:style>
        </p:cxnSp>
        <p:cxnSp>
          <p:nvCxnSpPr>
            <p:cNvPr id="94" name="Straight Connector 93"/>
            <p:cNvCxnSpPr/>
            <p:nvPr/>
          </p:nvCxnSpPr>
          <p:spPr>
            <a:xfrm>
              <a:off x="764793" y="4533939"/>
              <a:ext cx="0" cy="512436"/>
            </a:xfrm>
            <a:prstGeom prst="line">
              <a:avLst/>
            </a:prstGeom>
            <a:ln w="12700" cmpd="sng">
              <a:solidFill>
                <a:schemeClr val="accent1"/>
              </a:solidFill>
            </a:ln>
            <a:effectLst>
              <a:innerShdw blurRad="63500" dist="50800" dir="13500000">
                <a:srgbClr val="000000">
                  <a:alpha val="50000"/>
                </a:srgbClr>
              </a:innerShdw>
            </a:effectLst>
          </p:spPr>
          <p:style>
            <a:lnRef idx="2">
              <a:schemeClr val="accent1"/>
            </a:lnRef>
            <a:fillRef idx="0">
              <a:schemeClr val="accent1"/>
            </a:fillRef>
            <a:effectRef idx="1">
              <a:schemeClr val="accent1"/>
            </a:effectRef>
            <a:fontRef idx="minor">
              <a:schemeClr val="tx1"/>
            </a:fontRef>
          </p:style>
        </p:cxnSp>
      </p:grpSp>
      <p:sp>
        <p:nvSpPr>
          <p:cNvPr id="95" name="Rectangle 94"/>
          <p:cNvSpPr/>
          <p:nvPr/>
        </p:nvSpPr>
        <p:spPr>
          <a:xfrm>
            <a:off x="515778" y="2135309"/>
            <a:ext cx="6106528" cy="512436"/>
          </a:xfrm>
          <a:prstGeom prst="rect">
            <a:avLst/>
          </a:prstGeom>
          <a:noFill/>
          <a:ln w="12700" cmpd="sng">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TextBox 95"/>
          <p:cNvSpPr txBox="1"/>
          <p:nvPr/>
        </p:nvSpPr>
        <p:spPr>
          <a:xfrm>
            <a:off x="2764052" y="1586580"/>
            <a:ext cx="2221431" cy="400110"/>
          </a:xfrm>
          <a:prstGeom prst="rect">
            <a:avLst/>
          </a:prstGeom>
          <a:noFill/>
        </p:spPr>
        <p:txBody>
          <a:bodyPr wrap="square" rtlCol="0">
            <a:spAutoFit/>
          </a:bodyPr>
          <a:lstStyle/>
          <a:p>
            <a:r>
              <a:rPr lang="zh-CN" altLang="en-US" sz="2000" dirty="0"/>
              <a:t>身份证集合</a:t>
            </a:r>
            <a:endParaRPr lang="en-US" sz="2000" dirty="0"/>
          </a:p>
        </p:txBody>
      </p:sp>
      <p:sp>
        <p:nvSpPr>
          <p:cNvPr id="97" name="Can 96"/>
          <p:cNvSpPr/>
          <p:nvPr/>
        </p:nvSpPr>
        <p:spPr>
          <a:xfrm>
            <a:off x="516923" y="4444819"/>
            <a:ext cx="1386192" cy="1024871"/>
          </a:xfrm>
          <a:prstGeom prst="can">
            <a:avLst/>
          </a:prstGeom>
          <a:ln/>
        </p:spPr>
        <p:style>
          <a:lnRef idx="2">
            <a:schemeClr val="accent5"/>
          </a:lnRef>
          <a:fillRef idx="1">
            <a:schemeClr val="lt1"/>
          </a:fillRef>
          <a:effectRef idx="0">
            <a:schemeClr val="accent5"/>
          </a:effectRef>
          <a:fontRef idx="minor">
            <a:schemeClr val="dk1"/>
          </a:fontRef>
        </p:style>
        <p:txBody>
          <a:bodyPr rtlCol="0" anchor="ctr"/>
          <a:lstStyle/>
          <a:p>
            <a:pPr algn="ctr"/>
            <a:r>
              <a:rPr lang="en-US" dirty="0"/>
              <a:t>shard1</a:t>
            </a:r>
          </a:p>
        </p:txBody>
      </p:sp>
      <p:sp>
        <p:nvSpPr>
          <p:cNvPr id="98" name="Can 97"/>
          <p:cNvSpPr/>
          <p:nvPr/>
        </p:nvSpPr>
        <p:spPr>
          <a:xfrm>
            <a:off x="2117500" y="4444819"/>
            <a:ext cx="1386192" cy="1024871"/>
          </a:xfrm>
          <a:prstGeom prst="can">
            <a:avLst/>
          </a:prstGeom>
          <a:ln/>
        </p:spPr>
        <p:style>
          <a:lnRef idx="2">
            <a:schemeClr val="accent5"/>
          </a:lnRef>
          <a:fillRef idx="1">
            <a:schemeClr val="lt1"/>
          </a:fillRef>
          <a:effectRef idx="0">
            <a:schemeClr val="accent5"/>
          </a:effectRef>
          <a:fontRef idx="minor">
            <a:schemeClr val="dk1"/>
          </a:fontRef>
        </p:style>
        <p:txBody>
          <a:bodyPr rtlCol="0" anchor="ctr"/>
          <a:lstStyle/>
          <a:p>
            <a:pPr algn="ctr"/>
            <a:r>
              <a:rPr lang="en-US" dirty="0"/>
              <a:t>shard2</a:t>
            </a:r>
          </a:p>
        </p:txBody>
      </p:sp>
      <p:sp>
        <p:nvSpPr>
          <p:cNvPr id="102" name="Can 101"/>
          <p:cNvSpPr/>
          <p:nvPr/>
        </p:nvSpPr>
        <p:spPr>
          <a:xfrm>
            <a:off x="3751372" y="4444819"/>
            <a:ext cx="1386192" cy="1024871"/>
          </a:xfrm>
          <a:prstGeom prst="can">
            <a:avLst/>
          </a:prstGeom>
          <a:ln/>
        </p:spPr>
        <p:style>
          <a:lnRef idx="2">
            <a:schemeClr val="accent5"/>
          </a:lnRef>
          <a:fillRef idx="1">
            <a:schemeClr val="lt1"/>
          </a:fillRef>
          <a:effectRef idx="0">
            <a:schemeClr val="accent5"/>
          </a:effectRef>
          <a:fontRef idx="minor">
            <a:schemeClr val="dk1"/>
          </a:fontRef>
        </p:style>
        <p:txBody>
          <a:bodyPr rtlCol="0" anchor="ctr"/>
          <a:lstStyle/>
          <a:p>
            <a:pPr algn="ctr"/>
            <a:r>
              <a:rPr lang="en-US" dirty="0"/>
              <a:t>shard3</a:t>
            </a:r>
          </a:p>
        </p:txBody>
      </p:sp>
      <p:sp>
        <p:nvSpPr>
          <p:cNvPr id="103" name="Can 102"/>
          <p:cNvSpPr/>
          <p:nvPr/>
        </p:nvSpPr>
        <p:spPr>
          <a:xfrm>
            <a:off x="5379738" y="4444819"/>
            <a:ext cx="1386192" cy="1024871"/>
          </a:xfrm>
          <a:prstGeom prst="can">
            <a:avLst/>
          </a:prstGeom>
          <a:ln/>
        </p:spPr>
        <p:style>
          <a:lnRef idx="2">
            <a:schemeClr val="accent5"/>
          </a:lnRef>
          <a:fillRef idx="1">
            <a:schemeClr val="lt1"/>
          </a:fillRef>
          <a:effectRef idx="0">
            <a:schemeClr val="accent5"/>
          </a:effectRef>
          <a:fontRef idx="minor">
            <a:schemeClr val="dk1"/>
          </a:fontRef>
        </p:style>
        <p:txBody>
          <a:bodyPr rtlCol="0" anchor="ctr"/>
          <a:lstStyle/>
          <a:p>
            <a:pPr algn="ctr"/>
            <a:r>
              <a:rPr lang="en-US" dirty="0"/>
              <a:t>shard4</a:t>
            </a:r>
          </a:p>
        </p:txBody>
      </p:sp>
      <p:sp>
        <p:nvSpPr>
          <p:cNvPr id="106" name="TextBox 105"/>
          <p:cNvSpPr txBox="1"/>
          <p:nvPr/>
        </p:nvSpPr>
        <p:spPr>
          <a:xfrm>
            <a:off x="7292015" y="3137103"/>
            <a:ext cx="2221431" cy="523220"/>
          </a:xfrm>
          <a:prstGeom prst="rect">
            <a:avLst/>
          </a:prstGeom>
          <a:noFill/>
        </p:spPr>
        <p:txBody>
          <a:bodyPr wrap="square" rtlCol="0">
            <a:spAutoFit/>
          </a:bodyPr>
          <a:lstStyle/>
          <a:p>
            <a:r>
              <a:rPr lang="zh-CN" altLang="en-US" sz="1400" dirty="0"/>
              <a:t>数据分块，</a:t>
            </a:r>
            <a:endParaRPr lang="en-US" altLang="zh-CN" sz="1400" dirty="0"/>
          </a:p>
          <a:p>
            <a:r>
              <a:rPr lang="zh-CN" altLang="en-US" sz="1400" dirty="0"/>
              <a:t>每块默认</a:t>
            </a:r>
            <a:r>
              <a:rPr lang="en-US" altLang="zh-CN" sz="1400" dirty="0"/>
              <a:t>64M</a:t>
            </a:r>
            <a:endParaRPr lang="en-US" sz="1400" dirty="0"/>
          </a:p>
        </p:txBody>
      </p:sp>
      <p:grpSp>
        <p:nvGrpSpPr>
          <p:cNvPr id="107" name="Group 106"/>
          <p:cNvGrpSpPr/>
          <p:nvPr/>
        </p:nvGrpSpPr>
        <p:grpSpPr>
          <a:xfrm>
            <a:off x="6922006" y="2147459"/>
            <a:ext cx="370009" cy="369332"/>
            <a:chOff x="7061059" y="2279420"/>
            <a:chExt cx="370009" cy="369332"/>
          </a:xfrm>
        </p:grpSpPr>
        <p:sp>
          <p:nvSpPr>
            <p:cNvPr id="108" name="Oval 107"/>
            <p:cNvSpPr/>
            <p:nvPr/>
          </p:nvSpPr>
          <p:spPr>
            <a:xfrm>
              <a:off x="7068001" y="2338462"/>
              <a:ext cx="285079" cy="286295"/>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solidFill>
                  <a:srgbClr val="3A281E"/>
                </a:solidFill>
              </a:endParaRPr>
            </a:p>
          </p:txBody>
        </p:sp>
        <p:sp>
          <p:nvSpPr>
            <p:cNvPr id="109" name="TextBox 108"/>
            <p:cNvSpPr txBox="1"/>
            <p:nvPr/>
          </p:nvSpPr>
          <p:spPr>
            <a:xfrm>
              <a:off x="7061059" y="2279420"/>
              <a:ext cx="370009" cy="369332"/>
            </a:xfrm>
            <a:prstGeom prst="rect">
              <a:avLst/>
            </a:prstGeom>
            <a:noFill/>
          </p:spPr>
          <p:txBody>
            <a:bodyPr wrap="square" rtlCol="0">
              <a:spAutoFit/>
            </a:bodyPr>
            <a:lstStyle/>
            <a:p>
              <a:r>
                <a:rPr lang="zh-CN" altLang="zh-CN" dirty="0">
                  <a:solidFill>
                    <a:schemeClr val="bg2"/>
                  </a:solidFill>
                </a:rPr>
                <a:t>1</a:t>
              </a:r>
              <a:endParaRPr lang="en-US" dirty="0">
                <a:solidFill>
                  <a:schemeClr val="bg2"/>
                </a:solidFill>
              </a:endParaRPr>
            </a:p>
          </p:txBody>
        </p:sp>
      </p:grpSp>
      <p:sp>
        <p:nvSpPr>
          <p:cNvPr id="110" name="TextBox 109"/>
          <p:cNvSpPr txBox="1"/>
          <p:nvPr/>
        </p:nvSpPr>
        <p:spPr>
          <a:xfrm>
            <a:off x="7292015" y="2167102"/>
            <a:ext cx="2221431" cy="338554"/>
          </a:xfrm>
          <a:prstGeom prst="rect">
            <a:avLst/>
          </a:prstGeom>
          <a:noFill/>
        </p:spPr>
        <p:txBody>
          <a:bodyPr wrap="square" rtlCol="0">
            <a:spAutoFit/>
          </a:bodyPr>
          <a:lstStyle/>
          <a:p>
            <a:r>
              <a:rPr lang="zh-CN" altLang="en-US" sz="1600" dirty="0"/>
              <a:t>初始状态</a:t>
            </a:r>
            <a:endParaRPr lang="en-US" sz="1600" dirty="0"/>
          </a:p>
        </p:txBody>
      </p:sp>
      <p:grpSp>
        <p:nvGrpSpPr>
          <p:cNvPr id="112" name="Group 111"/>
          <p:cNvGrpSpPr/>
          <p:nvPr/>
        </p:nvGrpSpPr>
        <p:grpSpPr>
          <a:xfrm>
            <a:off x="6955428" y="3217719"/>
            <a:ext cx="370009" cy="369332"/>
            <a:chOff x="7061059" y="2279420"/>
            <a:chExt cx="370009" cy="369332"/>
          </a:xfrm>
        </p:grpSpPr>
        <p:sp>
          <p:nvSpPr>
            <p:cNvPr id="113" name="Oval 112"/>
            <p:cNvSpPr/>
            <p:nvPr/>
          </p:nvSpPr>
          <p:spPr>
            <a:xfrm>
              <a:off x="7068001" y="2338462"/>
              <a:ext cx="285079" cy="286295"/>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solidFill>
                  <a:srgbClr val="3A281E"/>
                </a:solidFill>
              </a:endParaRPr>
            </a:p>
          </p:txBody>
        </p:sp>
        <p:sp>
          <p:nvSpPr>
            <p:cNvPr id="114" name="TextBox 113"/>
            <p:cNvSpPr txBox="1"/>
            <p:nvPr/>
          </p:nvSpPr>
          <p:spPr>
            <a:xfrm>
              <a:off x="7061059" y="2279420"/>
              <a:ext cx="370009" cy="369332"/>
            </a:xfrm>
            <a:prstGeom prst="rect">
              <a:avLst/>
            </a:prstGeom>
            <a:noFill/>
          </p:spPr>
          <p:txBody>
            <a:bodyPr wrap="square" rtlCol="0">
              <a:spAutoFit/>
            </a:bodyPr>
            <a:lstStyle/>
            <a:p>
              <a:r>
                <a:rPr lang="zh-CN" altLang="zh-CN" dirty="0">
                  <a:solidFill>
                    <a:schemeClr val="bg2"/>
                  </a:solidFill>
                </a:rPr>
                <a:t>2</a:t>
              </a:r>
              <a:endParaRPr lang="en-US" dirty="0">
                <a:solidFill>
                  <a:schemeClr val="bg2"/>
                </a:solidFill>
              </a:endParaRPr>
            </a:p>
          </p:txBody>
        </p:sp>
      </p:grpSp>
      <p:cxnSp>
        <p:nvCxnSpPr>
          <p:cNvPr id="116" name="Straight Arrow Connector 115"/>
          <p:cNvCxnSpPr/>
          <p:nvPr/>
        </p:nvCxnSpPr>
        <p:spPr>
          <a:xfrm>
            <a:off x="593934" y="3721879"/>
            <a:ext cx="385053" cy="633821"/>
          </a:xfrm>
          <a:prstGeom prst="straightConnector1">
            <a:avLst/>
          </a:prstGeom>
          <a:ln w="12700" cmpd="sng">
            <a:solidFill>
              <a:schemeClr val="accent1">
                <a:lumMod val="75000"/>
              </a:schemeClr>
            </a:solidFill>
            <a:tailEnd type="arrow"/>
          </a:ln>
          <a:effectLst>
            <a:innerShdw blurRad="63500" dist="50800" dir="13500000">
              <a:srgbClr val="000000">
                <a:alpha val="50000"/>
              </a:srgbClr>
            </a:innerShdw>
          </a:effectLst>
        </p:spPr>
        <p:style>
          <a:lnRef idx="2">
            <a:schemeClr val="accent1"/>
          </a:lnRef>
          <a:fillRef idx="0">
            <a:schemeClr val="accent1"/>
          </a:fillRef>
          <a:effectRef idx="1">
            <a:schemeClr val="accent1"/>
          </a:effectRef>
          <a:fontRef idx="minor">
            <a:schemeClr val="tx1"/>
          </a:fontRef>
        </p:style>
      </p:cxnSp>
      <p:cxnSp>
        <p:nvCxnSpPr>
          <p:cNvPr id="120" name="Straight Arrow Connector 119"/>
          <p:cNvCxnSpPr/>
          <p:nvPr/>
        </p:nvCxnSpPr>
        <p:spPr>
          <a:xfrm>
            <a:off x="2172653" y="3721879"/>
            <a:ext cx="192527" cy="633821"/>
          </a:xfrm>
          <a:prstGeom prst="straightConnector1">
            <a:avLst/>
          </a:prstGeom>
          <a:ln w="12700" cmpd="sng">
            <a:solidFill>
              <a:schemeClr val="accent1">
                <a:lumMod val="75000"/>
              </a:schemeClr>
            </a:solidFill>
            <a:tailEnd type="arrow"/>
          </a:ln>
          <a:effectLst>
            <a:innerShdw blurRad="63500" dist="50800" dir="13500000">
              <a:srgbClr val="000000">
                <a:alpha val="50000"/>
              </a:srgbClr>
            </a:innerShdw>
          </a:effectLst>
        </p:spPr>
        <p:style>
          <a:lnRef idx="2">
            <a:schemeClr val="accent1"/>
          </a:lnRef>
          <a:fillRef idx="0">
            <a:schemeClr val="accent1"/>
          </a:fillRef>
          <a:effectRef idx="1">
            <a:schemeClr val="accent1"/>
          </a:effectRef>
          <a:fontRef idx="minor">
            <a:schemeClr val="tx1"/>
          </a:fontRef>
        </p:style>
      </p:cxnSp>
      <p:cxnSp>
        <p:nvCxnSpPr>
          <p:cNvPr id="121" name="Straight Arrow Connector 120"/>
          <p:cNvCxnSpPr/>
          <p:nvPr/>
        </p:nvCxnSpPr>
        <p:spPr>
          <a:xfrm flipH="1">
            <a:off x="1595073" y="3721879"/>
            <a:ext cx="308042" cy="633821"/>
          </a:xfrm>
          <a:prstGeom prst="straightConnector1">
            <a:avLst/>
          </a:prstGeom>
          <a:ln w="12700" cmpd="sng">
            <a:solidFill>
              <a:schemeClr val="accent1">
                <a:lumMod val="75000"/>
              </a:schemeClr>
            </a:solidFill>
            <a:tailEnd type="arrow"/>
          </a:ln>
          <a:effectLst>
            <a:innerShdw blurRad="63500" dist="50800" dir="13500000">
              <a:srgbClr val="000000">
                <a:alpha val="50000"/>
              </a:srgbClr>
            </a:innerShdw>
          </a:effectLst>
        </p:spPr>
        <p:style>
          <a:lnRef idx="2">
            <a:schemeClr val="accent1"/>
          </a:lnRef>
          <a:fillRef idx="0">
            <a:schemeClr val="accent1"/>
          </a:fillRef>
          <a:effectRef idx="1">
            <a:schemeClr val="accent1"/>
          </a:effectRef>
          <a:fontRef idx="minor">
            <a:schemeClr val="tx1"/>
          </a:fontRef>
        </p:style>
      </p:cxnSp>
      <p:cxnSp>
        <p:nvCxnSpPr>
          <p:cNvPr id="126" name="Straight Arrow Connector 125"/>
          <p:cNvCxnSpPr/>
          <p:nvPr/>
        </p:nvCxnSpPr>
        <p:spPr>
          <a:xfrm flipH="1">
            <a:off x="1439431" y="3721879"/>
            <a:ext cx="308042" cy="633821"/>
          </a:xfrm>
          <a:prstGeom prst="straightConnector1">
            <a:avLst/>
          </a:prstGeom>
          <a:ln w="12700" cmpd="sng">
            <a:solidFill>
              <a:schemeClr val="accent1">
                <a:lumMod val="75000"/>
              </a:schemeClr>
            </a:solidFill>
            <a:tailEnd type="arrow"/>
          </a:ln>
          <a:effectLst>
            <a:innerShdw blurRad="63500" dist="50800" dir="13500000">
              <a:srgbClr val="000000">
                <a:alpha val="50000"/>
              </a:srgbClr>
            </a:innerShdw>
          </a:effectLst>
        </p:spPr>
        <p:style>
          <a:lnRef idx="2">
            <a:schemeClr val="accent1"/>
          </a:lnRef>
          <a:fillRef idx="0">
            <a:schemeClr val="accent1"/>
          </a:fillRef>
          <a:effectRef idx="1">
            <a:schemeClr val="accent1"/>
          </a:effectRef>
          <a:fontRef idx="minor">
            <a:schemeClr val="tx1"/>
          </a:fontRef>
        </p:style>
      </p:cxnSp>
      <p:cxnSp>
        <p:nvCxnSpPr>
          <p:cNvPr id="129" name="Straight Arrow Connector 128"/>
          <p:cNvCxnSpPr/>
          <p:nvPr/>
        </p:nvCxnSpPr>
        <p:spPr>
          <a:xfrm>
            <a:off x="786460" y="3733019"/>
            <a:ext cx="385053" cy="633821"/>
          </a:xfrm>
          <a:prstGeom prst="straightConnector1">
            <a:avLst/>
          </a:prstGeom>
          <a:ln w="12700" cmpd="sng">
            <a:solidFill>
              <a:schemeClr val="accent1">
                <a:lumMod val="75000"/>
              </a:schemeClr>
            </a:solidFill>
            <a:tailEnd type="arrow"/>
          </a:ln>
          <a:effectLst>
            <a:innerShdw blurRad="63500" dist="50800" dir="13500000">
              <a:srgbClr val="000000">
                <a:alpha val="50000"/>
              </a:srgbClr>
            </a:innerShdw>
          </a:effectLst>
        </p:spPr>
        <p:style>
          <a:lnRef idx="2">
            <a:schemeClr val="accent1"/>
          </a:lnRef>
          <a:fillRef idx="0">
            <a:schemeClr val="accent1"/>
          </a:fillRef>
          <a:effectRef idx="1">
            <a:schemeClr val="accent1"/>
          </a:effectRef>
          <a:fontRef idx="minor">
            <a:schemeClr val="tx1"/>
          </a:fontRef>
        </p:style>
      </p:cxnSp>
      <p:cxnSp>
        <p:nvCxnSpPr>
          <p:cNvPr id="132" name="Straight Arrow Connector 131"/>
          <p:cNvCxnSpPr/>
          <p:nvPr/>
        </p:nvCxnSpPr>
        <p:spPr>
          <a:xfrm>
            <a:off x="2372567" y="3720731"/>
            <a:ext cx="192527" cy="633821"/>
          </a:xfrm>
          <a:prstGeom prst="straightConnector1">
            <a:avLst/>
          </a:prstGeom>
          <a:ln w="12700" cmpd="sng">
            <a:solidFill>
              <a:schemeClr val="accent1">
                <a:lumMod val="75000"/>
              </a:schemeClr>
            </a:solidFill>
            <a:tailEnd type="arrow"/>
          </a:ln>
          <a:effectLst>
            <a:innerShdw blurRad="63500" dist="50800" dir="13500000">
              <a:srgbClr val="000000">
                <a:alpha val="50000"/>
              </a:srgbClr>
            </a:innerShdw>
          </a:effectLst>
        </p:spPr>
        <p:style>
          <a:lnRef idx="2">
            <a:schemeClr val="accent1"/>
          </a:lnRef>
          <a:fillRef idx="0">
            <a:schemeClr val="accent1"/>
          </a:fillRef>
          <a:effectRef idx="1">
            <a:schemeClr val="accent1"/>
          </a:effectRef>
          <a:fontRef idx="minor">
            <a:schemeClr val="tx1"/>
          </a:fontRef>
        </p:style>
      </p:cxnSp>
      <p:cxnSp>
        <p:nvCxnSpPr>
          <p:cNvPr id="133" name="Straight Arrow Connector 132"/>
          <p:cNvCxnSpPr/>
          <p:nvPr/>
        </p:nvCxnSpPr>
        <p:spPr>
          <a:xfrm flipH="1">
            <a:off x="3266979" y="3733019"/>
            <a:ext cx="308042" cy="633821"/>
          </a:xfrm>
          <a:prstGeom prst="straightConnector1">
            <a:avLst/>
          </a:prstGeom>
          <a:ln w="12700" cmpd="sng">
            <a:solidFill>
              <a:schemeClr val="accent1">
                <a:lumMod val="75000"/>
              </a:schemeClr>
            </a:solidFill>
            <a:tailEnd type="arrow"/>
          </a:ln>
          <a:effectLst>
            <a:innerShdw blurRad="63500" dist="50800" dir="13500000">
              <a:srgbClr val="000000">
                <a:alpha val="50000"/>
              </a:srgbClr>
            </a:innerShdw>
          </a:effectLst>
        </p:spPr>
        <p:style>
          <a:lnRef idx="2">
            <a:schemeClr val="accent1"/>
          </a:lnRef>
          <a:fillRef idx="0">
            <a:schemeClr val="accent1"/>
          </a:fillRef>
          <a:effectRef idx="1">
            <a:schemeClr val="accent1"/>
          </a:effectRef>
          <a:fontRef idx="minor">
            <a:schemeClr val="tx1"/>
          </a:fontRef>
        </p:style>
      </p:cxnSp>
      <p:cxnSp>
        <p:nvCxnSpPr>
          <p:cNvPr id="134" name="Straight Arrow Connector 133"/>
          <p:cNvCxnSpPr/>
          <p:nvPr/>
        </p:nvCxnSpPr>
        <p:spPr>
          <a:xfrm flipH="1">
            <a:off x="3111337" y="3733019"/>
            <a:ext cx="308042" cy="633821"/>
          </a:xfrm>
          <a:prstGeom prst="straightConnector1">
            <a:avLst/>
          </a:prstGeom>
          <a:ln w="12700" cmpd="sng">
            <a:solidFill>
              <a:schemeClr val="accent1">
                <a:lumMod val="75000"/>
              </a:schemeClr>
            </a:solidFill>
            <a:tailEnd type="arrow"/>
          </a:ln>
          <a:effectLst>
            <a:innerShdw blurRad="63500" dist="50800" dir="13500000">
              <a:srgbClr val="000000">
                <a:alpha val="50000"/>
              </a:srgbClr>
            </a:innerShdw>
          </a:effectLst>
        </p:spPr>
        <p:style>
          <a:lnRef idx="2">
            <a:schemeClr val="accent1"/>
          </a:lnRef>
          <a:fillRef idx="0">
            <a:schemeClr val="accent1"/>
          </a:fillRef>
          <a:effectRef idx="1">
            <a:schemeClr val="accent1"/>
          </a:effectRef>
          <a:fontRef idx="minor">
            <a:schemeClr val="tx1"/>
          </a:fontRef>
        </p:style>
      </p:cxnSp>
      <p:cxnSp>
        <p:nvCxnSpPr>
          <p:cNvPr id="135" name="Straight Arrow Connector 134"/>
          <p:cNvCxnSpPr/>
          <p:nvPr/>
        </p:nvCxnSpPr>
        <p:spPr>
          <a:xfrm flipH="1">
            <a:off x="4807192" y="3753002"/>
            <a:ext cx="308042" cy="633821"/>
          </a:xfrm>
          <a:prstGeom prst="straightConnector1">
            <a:avLst/>
          </a:prstGeom>
          <a:ln w="12700" cmpd="sng">
            <a:solidFill>
              <a:schemeClr val="accent1">
                <a:lumMod val="75000"/>
              </a:schemeClr>
            </a:solidFill>
            <a:tailEnd type="arrow"/>
          </a:ln>
          <a:effectLst>
            <a:innerShdw blurRad="63500" dist="50800" dir="13500000">
              <a:srgbClr val="000000">
                <a:alpha val="50000"/>
              </a:srgbClr>
            </a:innerShdw>
          </a:effectLst>
        </p:spPr>
        <p:style>
          <a:lnRef idx="2">
            <a:schemeClr val="accent1"/>
          </a:lnRef>
          <a:fillRef idx="0">
            <a:schemeClr val="accent1"/>
          </a:fillRef>
          <a:effectRef idx="1">
            <a:schemeClr val="accent1"/>
          </a:effectRef>
          <a:fontRef idx="minor">
            <a:schemeClr val="tx1"/>
          </a:fontRef>
        </p:style>
      </p:cxnSp>
      <p:cxnSp>
        <p:nvCxnSpPr>
          <p:cNvPr id="136" name="Straight Arrow Connector 135"/>
          <p:cNvCxnSpPr/>
          <p:nvPr/>
        </p:nvCxnSpPr>
        <p:spPr>
          <a:xfrm flipH="1">
            <a:off x="4651550" y="3753002"/>
            <a:ext cx="308042" cy="633821"/>
          </a:xfrm>
          <a:prstGeom prst="straightConnector1">
            <a:avLst/>
          </a:prstGeom>
          <a:ln w="12700" cmpd="sng">
            <a:solidFill>
              <a:schemeClr val="accent1">
                <a:lumMod val="75000"/>
              </a:schemeClr>
            </a:solidFill>
            <a:tailEnd type="arrow"/>
          </a:ln>
          <a:effectLst>
            <a:innerShdw blurRad="63500" dist="50800" dir="13500000">
              <a:srgbClr val="000000">
                <a:alpha val="50000"/>
              </a:srgbClr>
            </a:innerShdw>
          </a:effectLst>
        </p:spPr>
        <p:style>
          <a:lnRef idx="2">
            <a:schemeClr val="accent1"/>
          </a:lnRef>
          <a:fillRef idx="0">
            <a:schemeClr val="accent1"/>
          </a:fillRef>
          <a:effectRef idx="1">
            <a:schemeClr val="accent1"/>
          </a:effectRef>
          <a:fontRef idx="minor">
            <a:schemeClr val="tx1"/>
          </a:fontRef>
        </p:style>
      </p:cxnSp>
      <p:cxnSp>
        <p:nvCxnSpPr>
          <p:cNvPr id="137" name="Straight Arrow Connector 136"/>
          <p:cNvCxnSpPr/>
          <p:nvPr/>
        </p:nvCxnSpPr>
        <p:spPr>
          <a:xfrm flipH="1">
            <a:off x="6314264" y="3753002"/>
            <a:ext cx="308042" cy="633821"/>
          </a:xfrm>
          <a:prstGeom prst="straightConnector1">
            <a:avLst/>
          </a:prstGeom>
          <a:ln w="12700" cmpd="sng">
            <a:solidFill>
              <a:schemeClr val="accent1">
                <a:lumMod val="75000"/>
              </a:schemeClr>
            </a:solidFill>
            <a:tailEnd type="arrow"/>
          </a:ln>
          <a:effectLst>
            <a:innerShdw blurRad="63500" dist="50800" dir="13500000">
              <a:srgbClr val="000000">
                <a:alpha val="50000"/>
              </a:srgbClr>
            </a:innerShdw>
          </a:effectLst>
        </p:spPr>
        <p:style>
          <a:lnRef idx="2">
            <a:schemeClr val="accent1"/>
          </a:lnRef>
          <a:fillRef idx="0">
            <a:schemeClr val="accent1"/>
          </a:fillRef>
          <a:effectRef idx="1">
            <a:schemeClr val="accent1"/>
          </a:effectRef>
          <a:fontRef idx="minor">
            <a:schemeClr val="tx1"/>
          </a:fontRef>
        </p:style>
      </p:cxnSp>
      <p:cxnSp>
        <p:nvCxnSpPr>
          <p:cNvPr id="138" name="Straight Arrow Connector 137"/>
          <p:cNvCxnSpPr/>
          <p:nvPr/>
        </p:nvCxnSpPr>
        <p:spPr>
          <a:xfrm flipH="1">
            <a:off x="6158622" y="3753002"/>
            <a:ext cx="308042" cy="633821"/>
          </a:xfrm>
          <a:prstGeom prst="straightConnector1">
            <a:avLst/>
          </a:prstGeom>
          <a:ln w="12700" cmpd="sng">
            <a:solidFill>
              <a:schemeClr val="accent1">
                <a:lumMod val="75000"/>
              </a:schemeClr>
            </a:solidFill>
            <a:tailEnd type="arrow"/>
          </a:ln>
          <a:effectLst>
            <a:innerShdw blurRad="63500" dist="50800" dir="13500000">
              <a:srgbClr val="000000">
                <a:alpha val="50000"/>
              </a:srgbClr>
            </a:innerShdw>
          </a:effectLst>
        </p:spPr>
        <p:style>
          <a:lnRef idx="2">
            <a:schemeClr val="accent1"/>
          </a:lnRef>
          <a:fillRef idx="0">
            <a:schemeClr val="accent1"/>
          </a:fillRef>
          <a:effectRef idx="1">
            <a:schemeClr val="accent1"/>
          </a:effectRef>
          <a:fontRef idx="minor">
            <a:schemeClr val="tx1"/>
          </a:fontRef>
        </p:style>
      </p:cxnSp>
      <p:cxnSp>
        <p:nvCxnSpPr>
          <p:cNvPr id="139" name="Straight Arrow Connector 138"/>
          <p:cNvCxnSpPr/>
          <p:nvPr/>
        </p:nvCxnSpPr>
        <p:spPr>
          <a:xfrm>
            <a:off x="3828383" y="3720730"/>
            <a:ext cx="385053" cy="633821"/>
          </a:xfrm>
          <a:prstGeom prst="straightConnector1">
            <a:avLst/>
          </a:prstGeom>
          <a:ln w="12700" cmpd="sng">
            <a:solidFill>
              <a:schemeClr val="accent1">
                <a:lumMod val="75000"/>
              </a:schemeClr>
            </a:solidFill>
            <a:tailEnd type="arrow"/>
          </a:ln>
          <a:effectLst>
            <a:innerShdw blurRad="63500" dist="50800" dir="13500000">
              <a:srgbClr val="000000">
                <a:alpha val="50000"/>
              </a:srgbClr>
            </a:innerShdw>
          </a:effectLst>
        </p:spPr>
        <p:style>
          <a:lnRef idx="2">
            <a:schemeClr val="accent1"/>
          </a:lnRef>
          <a:fillRef idx="0">
            <a:schemeClr val="accent1"/>
          </a:fillRef>
          <a:effectRef idx="1">
            <a:schemeClr val="accent1"/>
          </a:effectRef>
          <a:fontRef idx="minor">
            <a:schemeClr val="tx1"/>
          </a:fontRef>
        </p:style>
      </p:cxnSp>
      <p:cxnSp>
        <p:nvCxnSpPr>
          <p:cNvPr id="140" name="Straight Arrow Connector 139"/>
          <p:cNvCxnSpPr/>
          <p:nvPr/>
        </p:nvCxnSpPr>
        <p:spPr>
          <a:xfrm>
            <a:off x="4020909" y="3731870"/>
            <a:ext cx="385053" cy="633821"/>
          </a:xfrm>
          <a:prstGeom prst="straightConnector1">
            <a:avLst/>
          </a:prstGeom>
          <a:ln w="12700" cmpd="sng">
            <a:solidFill>
              <a:schemeClr val="accent1">
                <a:lumMod val="75000"/>
              </a:schemeClr>
            </a:solidFill>
            <a:tailEnd type="arrow"/>
          </a:ln>
          <a:effectLst>
            <a:innerShdw blurRad="63500" dist="50800" dir="13500000">
              <a:srgbClr val="000000">
                <a:alpha val="50000"/>
              </a:srgbClr>
            </a:innerShdw>
          </a:effectLst>
        </p:spPr>
        <p:style>
          <a:lnRef idx="2">
            <a:schemeClr val="accent1"/>
          </a:lnRef>
          <a:fillRef idx="0">
            <a:schemeClr val="accent1"/>
          </a:fillRef>
          <a:effectRef idx="1">
            <a:schemeClr val="accent1"/>
          </a:effectRef>
          <a:fontRef idx="minor">
            <a:schemeClr val="tx1"/>
          </a:fontRef>
        </p:style>
      </p:cxnSp>
      <p:cxnSp>
        <p:nvCxnSpPr>
          <p:cNvPr id="141" name="Straight Arrow Connector 140"/>
          <p:cNvCxnSpPr/>
          <p:nvPr/>
        </p:nvCxnSpPr>
        <p:spPr>
          <a:xfrm>
            <a:off x="5511571" y="3741862"/>
            <a:ext cx="385053" cy="633821"/>
          </a:xfrm>
          <a:prstGeom prst="straightConnector1">
            <a:avLst/>
          </a:prstGeom>
          <a:ln w="12700" cmpd="sng">
            <a:solidFill>
              <a:schemeClr val="accent1">
                <a:lumMod val="75000"/>
              </a:schemeClr>
            </a:solidFill>
            <a:tailEnd type="arrow"/>
          </a:ln>
          <a:effectLst>
            <a:innerShdw blurRad="63500" dist="50800" dir="13500000">
              <a:srgbClr val="000000">
                <a:alpha val="50000"/>
              </a:srgbClr>
            </a:innerShdw>
          </a:effectLst>
        </p:spPr>
        <p:style>
          <a:lnRef idx="2">
            <a:schemeClr val="accent1"/>
          </a:lnRef>
          <a:fillRef idx="0">
            <a:schemeClr val="accent1"/>
          </a:fillRef>
          <a:effectRef idx="1">
            <a:schemeClr val="accent1"/>
          </a:effectRef>
          <a:fontRef idx="minor">
            <a:schemeClr val="tx1"/>
          </a:fontRef>
        </p:style>
      </p:cxnSp>
      <p:cxnSp>
        <p:nvCxnSpPr>
          <p:cNvPr id="142" name="Straight Arrow Connector 141"/>
          <p:cNvCxnSpPr/>
          <p:nvPr/>
        </p:nvCxnSpPr>
        <p:spPr>
          <a:xfrm>
            <a:off x="5704097" y="3753002"/>
            <a:ext cx="385053" cy="633821"/>
          </a:xfrm>
          <a:prstGeom prst="straightConnector1">
            <a:avLst/>
          </a:prstGeom>
          <a:ln w="12700" cmpd="sng">
            <a:solidFill>
              <a:schemeClr val="accent1">
                <a:lumMod val="75000"/>
              </a:schemeClr>
            </a:solidFill>
            <a:tailEnd type="arrow"/>
          </a:ln>
          <a:effectLst>
            <a:innerShdw blurRad="63500" dist="50800" dir="13500000">
              <a:srgbClr val="000000">
                <a:alpha val="50000"/>
              </a:srgbClr>
            </a:innerShdw>
          </a:effectLst>
        </p:spPr>
        <p:style>
          <a:lnRef idx="2">
            <a:schemeClr val="accent1"/>
          </a:lnRef>
          <a:fillRef idx="0">
            <a:schemeClr val="accent1"/>
          </a:fillRef>
          <a:effectRef idx="1">
            <a:schemeClr val="accent1"/>
          </a:effectRef>
          <a:fontRef idx="minor">
            <a:schemeClr val="tx1"/>
          </a:fontRef>
        </p:style>
      </p:cxnSp>
      <p:grpSp>
        <p:nvGrpSpPr>
          <p:cNvPr id="143" name="Group 142"/>
          <p:cNvGrpSpPr/>
          <p:nvPr/>
        </p:nvGrpSpPr>
        <p:grpSpPr>
          <a:xfrm>
            <a:off x="6622306" y="3871086"/>
            <a:ext cx="370009" cy="369332"/>
            <a:chOff x="7061059" y="2279420"/>
            <a:chExt cx="370009" cy="369332"/>
          </a:xfrm>
        </p:grpSpPr>
        <p:sp>
          <p:nvSpPr>
            <p:cNvPr id="144" name="Oval 143"/>
            <p:cNvSpPr/>
            <p:nvPr/>
          </p:nvSpPr>
          <p:spPr>
            <a:xfrm>
              <a:off x="7068001" y="2338462"/>
              <a:ext cx="285079" cy="286295"/>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solidFill>
                  <a:srgbClr val="3A281E"/>
                </a:solidFill>
              </a:endParaRPr>
            </a:p>
          </p:txBody>
        </p:sp>
        <p:sp>
          <p:nvSpPr>
            <p:cNvPr id="145" name="TextBox 144"/>
            <p:cNvSpPr txBox="1"/>
            <p:nvPr/>
          </p:nvSpPr>
          <p:spPr>
            <a:xfrm>
              <a:off x="7061059" y="2279420"/>
              <a:ext cx="370009" cy="369332"/>
            </a:xfrm>
            <a:prstGeom prst="rect">
              <a:avLst/>
            </a:prstGeom>
            <a:noFill/>
          </p:spPr>
          <p:txBody>
            <a:bodyPr wrap="square" rtlCol="0">
              <a:spAutoFit/>
            </a:bodyPr>
            <a:lstStyle/>
            <a:p>
              <a:r>
                <a:rPr lang="zh-CN" altLang="zh-CN" dirty="0">
                  <a:solidFill>
                    <a:schemeClr val="bg2"/>
                  </a:solidFill>
                </a:rPr>
                <a:t>3</a:t>
              </a:r>
              <a:endParaRPr lang="en-US" dirty="0">
                <a:solidFill>
                  <a:schemeClr val="bg2"/>
                </a:solidFill>
              </a:endParaRPr>
            </a:p>
          </p:txBody>
        </p:sp>
      </p:grpSp>
      <p:sp>
        <p:nvSpPr>
          <p:cNvPr id="146" name="TextBox 145"/>
          <p:cNvSpPr txBox="1"/>
          <p:nvPr/>
        </p:nvSpPr>
        <p:spPr>
          <a:xfrm>
            <a:off x="6970033" y="3881241"/>
            <a:ext cx="2221431" cy="307777"/>
          </a:xfrm>
          <a:prstGeom prst="rect">
            <a:avLst/>
          </a:prstGeom>
          <a:noFill/>
        </p:spPr>
        <p:txBody>
          <a:bodyPr wrap="square" rtlCol="0">
            <a:spAutoFit/>
          </a:bodyPr>
          <a:lstStyle/>
          <a:p>
            <a:r>
              <a:rPr lang="zh-CN" altLang="en-US" sz="1400" dirty="0"/>
              <a:t>按块数量进行均衡</a:t>
            </a:r>
            <a:endParaRPr lang="en-US" sz="1400" dirty="0"/>
          </a:p>
        </p:txBody>
      </p:sp>
    </p:spTree>
    <p:custDataLst>
      <p:tags r:id="rId1"/>
    </p:custDataLst>
    <p:extLst>
      <p:ext uri="{BB962C8B-B14F-4D97-AF65-F5344CB8AC3E}">
        <p14:creationId xmlns:p14="http://schemas.microsoft.com/office/powerpoint/2010/main" val="3170484085"/>
      </p:ext>
    </p:extLst>
  </p:cSld>
  <p:clrMapOvr>
    <a:masterClrMapping/>
  </p:clrMapOvr>
  <mc:AlternateContent xmlns:mc="http://schemas.openxmlformats.org/markup-compatibility/2006" xmlns:p14="http://schemas.microsoft.com/office/powerpoint/2010/main">
    <mc:Choice Requires="p14">
      <p:transition spd="med" p14:dur="700" advTm="106248">
        <p:fade/>
      </p:transition>
    </mc:Choice>
    <mc:Fallback xmlns="">
      <p:transition xmlns:p14="http://schemas.microsoft.com/office/powerpoint/2010/main" spd="med" advTm="106248">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nodeType="clickEffect">
                                  <p:stCondLst>
                                    <p:cond delay="0"/>
                                  </p:stCondLst>
                                  <p:childTnLst>
                                    <p:set>
                                      <p:cBhvr>
                                        <p:cTn id="12" dur="1" fill="hold">
                                          <p:stCondLst>
                                            <p:cond delay="0"/>
                                          </p:stCondLst>
                                        </p:cTn>
                                        <p:tgtEl>
                                          <p:spTgt spid="54"/>
                                        </p:tgtEl>
                                        <p:attrNameLst>
                                          <p:attrName>style.visibility</p:attrName>
                                        </p:attrNameLst>
                                      </p:cBhvr>
                                      <p:to>
                                        <p:strVal val="visible"/>
                                      </p:to>
                                    </p:set>
                                    <p:animEffect transition="in" filter="blinds(horizontal)">
                                      <p:cBhvr>
                                        <p:cTn id="13" dur="500"/>
                                        <p:tgtEl>
                                          <p:spTgt spid="54"/>
                                        </p:tgtEl>
                                      </p:cBhvr>
                                    </p:animEffect>
                                  </p:childTnLst>
                                </p:cTn>
                              </p:par>
                              <p:par>
                                <p:cTn id="14" presetID="3" presetClass="entr" presetSubtype="10" fill="hold" nodeType="withEffect">
                                  <p:stCondLst>
                                    <p:cond delay="0"/>
                                  </p:stCondLst>
                                  <p:childTnLst>
                                    <p:set>
                                      <p:cBhvr>
                                        <p:cTn id="15" dur="1" fill="hold">
                                          <p:stCondLst>
                                            <p:cond delay="0"/>
                                          </p:stCondLst>
                                        </p:cTn>
                                        <p:tgtEl>
                                          <p:spTgt spid="112"/>
                                        </p:tgtEl>
                                        <p:attrNameLst>
                                          <p:attrName>style.visibility</p:attrName>
                                        </p:attrNameLst>
                                      </p:cBhvr>
                                      <p:to>
                                        <p:strVal val="visible"/>
                                      </p:to>
                                    </p:set>
                                    <p:animEffect transition="in" filter="blinds(horizontal)">
                                      <p:cBhvr>
                                        <p:cTn id="16" dur="500"/>
                                        <p:tgtEl>
                                          <p:spTgt spid="112"/>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106"/>
                                        </p:tgtEl>
                                        <p:attrNameLst>
                                          <p:attrName>style.visibility</p:attrName>
                                        </p:attrNameLst>
                                      </p:cBhvr>
                                      <p:to>
                                        <p:strVal val="visible"/>
                                      </p:to>
                                    </p:set>
                                    <p:animEffect transition="in" filter="blinds(horizontal)">
                                      <p:cBhvr>
                                        <p:cTn id="19" dur="500"/>
                                        <p:tgtEl>
                                          <p:spTgt spid="106"/>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grpId="0" nodeType="clickEffect">
                                  <p:stCondLst>
                                    <p:cond delay="0"/>
                                  </p:stCondLst>
                                  <p:childTnLst>
                                    <p:set>
                                      <p:cBhvr>
                                        <p:cTn id="23" dur="1" fill="hold">
                                          <p:stCondLst>
                                            <p:cond delay="0"/>
                                          </p:stCondLst>
                                        </p:cTn>
                                        <p:tgtEl>
                                          <p:spTgt spid="97"/>
                                        </p:tgtEl>
                                        <p:attrNameLst>
                                          <p:attrName>style.visibility</p:attrName>
                                        </p:attrNameLst>
                                      </p:cBhvr>
                                      <p:to>
                                        <p:strVal val="visible"/>
                                      </p:to>
                                    </p:set>
                                    <p:animEffect transition="in" filter="dissolve">
                                      <p:cBhvr>
                                        <p:cTn id="24" dur="500"/>
                                        <p:tgtEl>
                                          <p:spTgt spid="97"/>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98"/>
                                        </p:tgtEl>
                                        <p:attrNameLst>
                                          <p:attrName>style.visibility</p:attrName>
                                        </p:attrNameLst>
                                      </p:cBhvr>
                                      <p:to>
                                        <p:strVal val="visible"/>
                                      </p:to>
                                    </p:set>
                                    <p:animEffect transition="in" filter="dissolve">
                                      <p:cBhvr>
                                        <p:cTn id="27" dur="500"/>
                                        <p:tgtEl>
                                          <p:spTgt spid="98"/>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102"/>
                                        </p:tgtEl>
                                        <p:attrNameLst>
                                          <p:attrName>style.visibility</p:attrName>
                                        </p:attrNameLst>
                                      </p:cBhvr>
                                      <p:to>
                                        <p:strVal val="visible"/>
                                      </p:to>
                                    </p:set>
                                    <p:animEffect transition="in" filter="dissolve">
                                      <p:cBhvr>
                                        <p:cTn id="30" dur="500"/>
                                        <p:tgtEl>
                                          <p:spTgt spid="102"/>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103"/>
                                        </p:tgtEl>
                                        <p:attrNameLst>
                                          <p:attrName>style.visibility</p:attrName>
                                        </p:attrNameLst>
                                      </p:cBhvr>
                                      <p:to>
                                        <p:strVal val="visible"/>
                                      </p:to>
                                    </p:set>
                                    <p:animEffect transition="in" filter="dissolve">
                                      <p:cBhvr>
                                        <p:cTn id="33" dur="500"/>
                                        <p:tgtEl>
                                          <p:spTgt spid="103"/>
                                        </p:tgtEl>
                                      </p:cBhvr>
                                    </p:animEffect>
                                  </p:childTnLst>
                                </p:cTn>
                              </p:par>
                              <p:par>
                                <p:cTn id="34" presetID="9" presetClass="entr" presetSubtype="0" fill="hold" nodeType="withEffect">
                                  <p:stCondLst>
                                    <p:cond delay="0"/>
                                  </p:stCondLst>
                                  <p:childTnLst>
                                    <p:set>
                                      <p:cBhvr>
                                        <p:cTn id="35" dur="1" fill="hold">
                                          <p:stCondLst>
                                            <p:cond delay="0"/>
                                          </p:stCondLst>
                                        </p:cTn>
                                        <p:tgtEl>
                                          <p:spTgt spid="116"/>
                                        </p:tgtEl>
                                        <p:attrNameLst>
                                          <p:attrName>style.visibility</p:attrName>
                                        </p:attrNameLst>
                                      </p:cBhvr>
                                      <p:to>
                                        <p:strVal val="visible"/>
                                      </p:to>
                                    </p:set>
                                    <p:animEffect transition="in" filter="dissolve">
                                      <p:cBhvr>
                                        <p:cTn id="36" dur="500"/>
                                        <p:tgtEl>
                                          <p:spTgt spid="116"/>
                                        </p:tgtEl>
                                      </p:cBhvr>
                                    </p:animEffect>
                                  </p:childTnLst>
                                </p:cTn>
                              </p:par>
                              <p:par>
                                <p:cTn id="37" presetID="9" presetClass="entr" presetSubtype="0" fill="hold" nodeType="withEffect">
                                  <p:stCondLst>
                                    <p:cond delay="0"/>
                                  </p:stCondLst>
                                  <p:childTnLst>
                                    <p:set>
                                      <p:cBhvr>
                                        <p:cTn id="38" dur="1" fill="hold">
                                          <p:stCondLst>
                                            <p:cond delay="0"/>
                                          </p:stCondLst>
                                        </p:cTn>
                                        <p:tgtEl>
                                          <p:spTgt spid="120"/>
                                        </p:tgtEl>
                                        <p:attrNameLst>
                                          <p:attrName>style.visibility</p:attrName>
                                        </p:attrNameLst>
                                      </p:cBhvr>
                                      <p:to>
                                        <p:strVal val="visible"/>
                                      </p:to>
                                    </p:set>
                                    <p:animEffect transition="in" filter="dissolve">
                                      <p:cBhvr>
                                        <p:cTn id="39" dur="500"/>
                                        <p:tgtEl>
                                          <p:spTgt spid="120"/>
                                        </p:tgtEl>
                                      </p:cBhvr>
                                    </p:animEffect>
                                  </p:childTnLst>
                                </p:cTn>
                              </p:par>
                              <p:par>
                                <p:cTn id="40" presetID="9" presetClass="entr" presetSubtype="0" fill="hold" nodeType="withEffect">
                                  <p:stCondLst>
                                    <p:cond delay="0"/>
                                  </p:stCondLst>
                                  <p:childTnLst>
                                    <p:set>
                                      <p:cBhvr>
                                        <p:cTn id="41" dur="1" fill="hold">
                                          <p:stCondLst>
                                            <p:cond delay="0"/>
                                          </p:stCondLst>
                                        </p:cTn>
                                        <p:tgtEl>
                                          <p:spTgt spid="121"/>
                                        </p:tgtEl>
                                        <p:attrNameLst>
                                          <p:attrName>style.visibility</p:attrName>
                                        </p:attrNameLst>
                                      </p:cBhvr>
                                      <p:to>
                                        <p:strVal val="visible"/>
                                      </p:to>
                                    </p:set>
                                    <p:animEffect transition="in" filter="dissolve">
                                      <p:cBhvr>
                                        <p:cTn id="42" dur="500"/>
                                        <p:tgtEl>
                                          <p:spTgt spid="121"/>
                                        </p:tgtEl>
                                      </p:cBhvr>
                                    </p:animEffect>
                                  </p:childTnLst>
                                </p:cTn>
                              </p:par>
                              <p:par>
                                <p:cTn id="43" presetID="9" presetClass="entr" presetSubtype="0" fill="hold" nodeType="withEffect">
                                  <p:stCondLst>
                                    <p:cond delay="0"/>
                                  </p:stCondLst>
                                  <p:childTnLst>
                                    <p:set>
                                      <p:cBhvr>
                                        <p:cTn id="44" dur="1" fill="hold">
                                          <p:stCondLst>
                                            <p:cond delay="0"/>
                                          </p:stCondLst>
                                        </p:cTn>
                                        <p:tgtEl>
                                          <p:spTgt spid="126"/>
                                        </p:tgtEl>
                                        <p:attrNameLst>
                                          <p:attrName>style.visibility</p:attrName>
                                        </p:attrNameLst>
                                      </p:cBhvr>
                                      <p:to>
                                        <p:strVal val="visible"/>
                                      </p:to>
                                    </p:set>
                                    <p:animEffect transition="in" filter="dissolve">
                                      <p:cBhvr>
                                        <p:cTn id="45" dur="500"/>
                                        <p:tgtEl>
                                          <p:spTgt spid="126"/>
                                        </p:tgtEl>
                                      </p:cBhvr>
                                    </p:animEffect>
                                  </p:childTnLst>
                                </p:cTn>
                              </p:par>
                              <p:par>
                                <p:cTn id="46" presetID="9" presetClass="entr" presetSubtype="0" fill="hold" nodeType="withEffect">
                                  <p:stCondLst>
                                    <p:cond delay="0"/>
                                  </p:stCondLst>
                                  <p:childTnLst>
                                    <p:set>
                                      <p:cBhvr>
                                        <p:cTn id="47" dur="1" fill="hold">
                                          <p:stCondLst>
                                            <p:cond delay="0"/>
                                          </p:stCondLst>
                                        </p:cTn>
                                        <p:tgtEl>
                                          <p:spTgt spid="129"/>
                                        </p:tgtEl>
                                        <p:attrNameLst>
                                          <p:attrName>style.visibility</p:attrName>
                                        </p:attrNameLst>
                                      </p:cBhvr>
                                      <p:to>
                                        <p:strVal val="visible"/>
                                      </p:to>
                                    </p:set>
                                    <p:animEffect transition="in" filter="dissolve">
                                      <p:cBhvr>
                                        <p:cTn id="48" dur="500"/>
                                        <p:tgtEl>
                                          <p:spTgt spid="129"/>
                                        </p:tgtEl>
                                      </p:cBhvr>
                                    </p:animEffect>
                                  </p:childTnLst>
                                </p:cTn>
                              </p:par>
                              <p:par>
                                <p:cTn id="49" presetID="9" presetClass="entr" presetSubtype="0" fill="hold" nodeType="withEffect">
                                  <p:stCondLst>
                                    <p:cond delay="0"/>
                                  </p:stCondLst>
                                  <p:childTnLst>
                                    <p:set>
                                      <p:cBhvr>
                                        <p:cTn id="50" dur="1" fill="hold">
                                          <p:stCondLst>
                                            <p:cond delay="0"/>
                                          </p:stCondLst>
                                        </p:cTn>
                                        <p:tgtEl>
                                          <p:spTgt spid="132"/>
                                        </p:tgtEl>
                                        <p:attrNameLst>
                                          <p:attrName>style.visibility</p:attrName>
                                        </p:attrNameLst>
                                      </p:cBhvr>
                                      <p:to>
                                        <p:strVal val="visible"/>
                                      </p:to>
                                    </p:set>
                                    <p:animEffect transition="in" filter="dissolve">
                                      <p:cBhvr>
                                        <p:cTn id="51" dur="500"/>
                                        <p:tgtEl>
                                          <p:spTgt spid="132"/>
                                        </p:tgtEl>
                                      </p:cBhvr>
                                    </p:animEffect>
                                  </p:childTnLst>
                                </p:cTn>
                              </p:par>
                              <p:par>
                                <p:cTn id="52" presetID="9" presetClass="entr" presetSubtype="0" fill="hold" nodeType="withEffect">
                                  <p:stCondLst>
                                    <p:cond delay="0"/>
                                  </p:stCondLst>
                                  <p:childTnLst>
                                    <p:set>
                                      <p:cBhvr>
                                        <p:cTn id="53" dur="1" fill="hold">
                                          <p:stCondLst>
                                            <p:cond delay="0"/>
                                          </p:stCondLst>
                                        </p:cTn>
                                        <p:tgtEl>
                                          <p:spTgt spid="133"/>
                                        </p:tgtEl>
                                        <p:attrNameLst>
                                          <p:attrName>style.visibility</p:attrName>
                                        </p:attrNameLst>
                                      </p:cBhvr>
                                      <p:to>
                                        <p:strVal val="visible"/>
                                      </p:to>
                                    </p:set>
                                    <p:animEffect transition="in" filter="dissolve">
                                      <p:cBhvr>
                                        <p:cTn id="54" dur="500"/>
                                        <p:tgtEl>
                                          <p:spTgt spid="133"/>
                                        </p:tgtEl>
                                      </p:cBhvr>
                                    </p:animEffect>
                                  </p:childTnLst>
                                </p:cTn>
                              </p:par>
                              <p:par>
                                <p:cTn id="55" presetID="9" presetClass="entr" presetSubtype="0" fill="hold" nodeType="withEffect">
                                  <p:stCondLst>
                                    <p:cond delay="0"/>
                                  </p:stCondLst>
                                  <p:childTnLst>
                                    <p:set>
                                      <p:cBhvr>
                                        <p:cTn id="56" dur="1" fill="hold">
                                          <p:stCondLst>
                                            <p:cond delay="0"/>
                                          </p:stCondLst>
                                        </p:cTn>
                                        <p:tgtEl>
                                          <p:spTgt spid="134"/>
                                        </p:tgtEl>
                                        <p:attrNameLst>
                                          <p:attrName>style.visibility</p:attrName>
                                        </p:attrNameLst>
                                      </p:cBhvr>
                                      <p:to>
                                        <p:strVal val="visible"/>
                                      </p:to>
                                    </p:set>
                                    <p:animEffect transition="in" filter="dissolve">
                                      <p:cBhvr>
                                        <p:cTn id="57" dur="500"/>
                                        <p:tgtEl>
                                          <p:spTgt spid="134"/>
                                        </p:tgtEl>
                                      </p:cBhvr>
                                    </p:animEffect>
                                  </p:childTnLst>
                                </p:cTn>
                              </p:par>
                              <p:par>
                                <p:cTn id="58" presetID="9" presetClass="entr" presetSubtype="0" fill="hold" nodeType="withEffect">
                                  <p:stCondLst>
                                    <p:cond delay="0"/>
                                  </p:stCondLst>
                                  <p:childTnLst>
                                    <p:set>
                                      <p:cBhvr>
                                        <p:cTn id="59" dur="1" fill="hold">
                                          <p:stCondLst>
                                            <p:cond delay="0"/>
                                          </p:stCondLst>
                                        </p:cTn>
                                        <p:tgtEl>
                                          <p:spTgt spid="135"/>
                                        </p:tgtEl>
                                        <p:attrNameLst>
                                          <p:attrName>style.visibility</p:attrName>
                                        </p:attrNameLst>
                                      </p:cBhvr>
                                      <p:to>
                                        <p:strVal val="visible"/>
                                      </p:to>
                                    </p:set>
                                    <p:animEffect transition="in" filter="dissolve">
                                      <p:cBhvr>
                                        <p:cTn id="60" dur="500"/>
                                        <p:tgtEl>
                                          <p:spTgt spid="135"/>
                                        </p:tgtEl>
                                      </p:cBhvr>
                                    </p:animEffect>
                                  </p:childTnLst>
                                </p:cTn>
                              </p:par>
                              <p:par>
                                <p:cTn id="61" presetID="9" presetClass="entr" presetSubtype="0" fill="hold" nodeType="withEffect">
                                  <p:stCondLst>
                                    <p:cond delay="0"/>
                                  </p:stCondLst>
                                  <p:childTnLst>
                                    <p:set>
                                      <p:cBhvr>
                                        <p:cTn id="62" dur="1" fill="hold">
                                          <p:stCondLst>
                                            <p:cond delay="0"/>
                                          </p:stCondLst>
                                        </p:cTn>
                                        <p:tgtEl>
                                          <p:spTgt spid="136"/>
                                        </p:tgtEl>
                                        <p:attrNameLst>
                                          <p:attrName>style.visibility</p:attrName>
                                        </p:attrNameLst>
                                      </p:cBhvr>
                                      <p:to>
                                        <p:strVal val="visible"/>
                                      </p:to>
                                    </p:set>
                                    <p:animEffect transition="in" filter="dissolve">
                                      <p:cBhvr>
                                        <p:cTn id="63" dur="500"/>
                                        <p:tgtEl>
                                          <p:spTgt spid="136"/>
                                        </p:tgtEl>
                                      </p:cBhvr>
                                    </p:animEffect>
                                  </p:childTnLst>
                                </p:cTn>
                              </p:par>
                              <p:par>
                                <p:cTn id="64" presetID="9" presetClass="entr" presetSubtype="0" fill="hold" nodeType="withEffect">
                                  <p:stCondLst>
                                    <p:cond delay="0"/>
                                  </p:stCondLst>
                                  <p:childTnLst>
                                    <p:set>
                                      <p:cBhvr>
                                        <p:cTn id="65" dur="1" fill="hold">
                                          <p:stCondLst>
                                            <p:cond delay="0"/>
                                          </p:stCondLst>
                                        </p:cTn>
                                        <p:tgtEl>
                                          <p:spTgt spid="137"/>
                                        </p:tgtEl>
                                        <p:attrNameLst>
                                          <p:attrName>style.visibility</p:attrName>
                                        </p:attrNameLst>
                                      </p:cBhvr>
                                      <p:to>
                                        <p:strVal val="visible"/>
                                      </p:to>
                                    </p:set>
                                    <p:animEffect transition="in" filter="dissolve">
                                      <p:cBhvr>
                                        <p:cTn id="66" dur="500"/>
                                        <p:tgtEl>
                                          <p:spTgt spid="137"/>
                                        </p:tgtEl>
                                      </p:cBhvr>
                                    </p:animEffect>
                                  </p:childTnLst>
                                </p:cTn>
                              </p:par>
                              <p:par>
                                <p:cTn id="67" presetID="9" presetClass="entr" presetSubtype="0" fill="hold" nodeType="withEffect">
                                  <p:stCondLst>
                                    <p:cond delay="0"/>
                                  </p:stCondLst>
                                  <p:childTnLst>
                                    <p:set>
                                      <p:cBhvr>
                                        <p:cTn id="68" dur="1" fill="hold">
                                          <p:stCondLst>
                                            <p:cond delay="0"/>
                                          </p:stCondLst>
                                        </p:cTn>
                                        <p:tgtEl>
                                          <p:spTgt spid="138"/>
                                        </p:tgtEl>
                                        <p:attrNameLst>
                                          <p:attrName>style.visibility</p:attrName>
                                        </p:attrNameLst>
                                      </p:cBhvr>
                                      <p:to>
                                        <p:strVal val="visible"/>
                                      </p:to>
                                    </p:set>
                                    <p:animEffect transition="in" filter="dissolve">
                                      <p:cBhvr>
                                        <p:cTn id="69" dur="500"/>
                                        <p:tgtEl>
                                          <p:spTgt spid="138"/>
                                        </p:tgtEl>
                                      </p:cBhvr>
                                    </p:animEffect>
                                  </p:childTnLst>
                                </p:cTn>
                              </p:par>
                              <p:par>
                                <p:cTn id="70" presetID="9" presetClass="entr" presetSubtype="0" fill="hold" nodeType="withEffect">
                                  <p:stCondLst>
                                    <p:cond delay="0"/>
                                  </p:stCondLst>
                                  <p:childTnLst>
                                    <p:set>
                                      <p:cBhvr>
                                        <p:cTn id="71" dur="1" fill="hold">
                                          <p:stCondLst>
                                            <p:cond delay="0"/>
                                          </p:stCondLst>
                                        </p:cTn>
                                        <p:tgtEl>
                                          <p:spTgt spid="139"/>
                                        </p:tgtEl>
                                        <p:attrNameLst>
                                          <p:attrName>style.visibility</p:attrName>
                                        </p:attrNameLst>
                                      </p:cBhvr>
                                      <p:to>
                                        <p:strVal val="visible"/>
                                      </p:to>
                                    </p:set>
                                    <p:animEffect transition="in" filter="dissolve">
                                      <p:cBhvr>
                                        <p:cTn id="72" dur="500"/>
                                        <p:tgtEl>
                                          <p:spTgt spid="139"/>
                                        </p:tgtEl>
                                      </p:cBhvr>
                                    </p:animEffect>
                                  </p:childTnLst>
                                </p:cTn>
                              </p:par>
                              <p:par>
                                <p:cTn id="73" presetID="9" presetClass="entr" presetSubtype="0" fill="hold" nodeType="withEffect">
                                  <p:stCondLst>
                                    <p:cond delay="0"/>
                                  </p:stCondLst>
                                  <p:childTnLst>
                                    <p:set>
                                      <p:cBhvr>
                                        <p:cTn id="74" dur="1" fill="hold">
                                          <p:stCondLst>
                                            <p:cond delay="0"/>
                                          </p:stCondLst>
                                        </p:cTn>
                                        <p:tgtEl>
                                          <p:spTgt spid="140"/>
                                        </p:tgtEl>
                                        <p:attrNameLst>
                                          <p:attrName>style.visibility</p:attrName>
                                        </p:attrNameLst>
                                      </p:cBhvr>
                                      <p:to>
                                        <p:strVal val="visible"/>
                                      </p:to>
                                    </p:set>
                                    <p:animEffect transition="in" filter="dissolve">
                                      <p:cBhvr>
                                        <p:cTn id="75" dur="500"/>
                                        <p:tgtEl>
                                          <p:spTgt spid="140"/>
                                        </p:tgtEl>
                                      </p:cBhvr>
                                    </p:animEffect>
                                  </p:childTnLst>
                                </p:cTn>
                              </p:par>
                              <p:par>
                                <p:cTn id="76" presetID="9" presetClass="entr" presetSubtype="0" fill="hold" nodeType="withEffect">
                                  <p:stCondLst>
                                    <p:cond delay="0"/>
                                  </p:stCondLst>
                                  <p:childTnLst>
                                    <p:set>
                                      <p:cBhvr>
                                        <p:cTn id="77" dur="1" fill="hold">
                                          <p:stCondLst>
                                            <p:cond delay="0"/>
                                          </p:stCondLst>
                                        </p:cTn>
                                        <p:tgtEl>
                                          <p:spTgt spid="141"/>
                                        </p:tgtEl>
                                        <p:attrNameLst>
                                          <p:attrName>style.visibility</p:attrName>
                                        </p:attrNameLst>
                                      </p:cBhvr>
                                      <p:to>
                                        <p:strVal val="visible"/>
                                      </p:to>
                                    </p:set>
                                    <p:animEffect transition="in" filter="dissolve">
                                      <p:cBhvr>
                                        <p:cTn id="78" dur="500"/>
                                        <p:tgtEl>
                                          <p:spTgt spid="141"/>
                                        </p:tgtEl>
                                      </p:cBhvr>
                                    </p:animEffect>
                                  </p:childTnLst>
                                </p:cTn>
                              </p:par>
                              <p:par>
                                <p:cTn id="79" presetID="9" presetClass="entr" presetSubtype="0" fill="hold" nodeType="withEffect">
                                  <p:stCondLst>
                                    <p:cond delay="0"/>
                                  </p:stCondLst>
                                  <p:childTnLst>
                                    <p:set>
                                      <p:cBhvr>
                                        <p:cTn id="80" dur="1" fill="hold">
                                          <p:stCondLst>
                                            <p:cond delay="0"/>
                                          </p:stCondLst>
                                        </p:cTn>
                                        <p:tgtEl>
                                          <p:spTgt spid="142"/>
                                        </p:tgtEl>
                                        <p:attrNameLst>
                                          <p:attrName>style.visibility</p:attrName>
                                        </p:attrNameLst>
                                      </p:cBhvr>
                                      <p:to>
                                        <p:strVal val="visible"/>
                                      </p:to>
                                    </p:set>
                                    <p:animEffect transition="in" filter="dissolve">
                                      <p:cBhvr>
                                        <p:cTn id="81" dur="500"/>
                                        <p:tgtEl>
                                          <p:spTgt spid="142"/>
                                        </p:tgtEl>
                                      </p:cBhvr>
                                    </p:animEffect>
                                  </p:childTnLst>
                                </p:cTn>
                              </p:par>
                              <p:par>
                                <p:cTn id="82" presetID="9" presetClass="entr" presetSubtype="0" fill="hold" nodeType="withEffect">
                                  <p:stCondLst>
                                    <p:cond delay="0"/>
                                  </p:stCondLst>
                                  <p:childTnLst>
                                    <p:set>
                                      <p:cBhvr>
                                        <p:cTn id="83" dur="1" fill="hold">
                                          <p:stCondLst>
                                            <p:cond delay="0"/>
                                          </p:stCondLst>
                                        </p:cTn>
                                        <p:tgtEl>
                                          <p:spTgt spid="143"/>
                                        </p:tgtEl>
                                        <p:attrNameLst>
                                          <p:attrName>style.visibility</p:attrName>
                                        </p:attrNameLst>
                                      </p:cBhvr>
                                      <p:to>
                                        <p:strVal val="visible"/>
                                      </p:to>
                                    </p:set>
                                    <p:animEffect transition="in" filter="dissolve">
                                      <p:cBhvr>
                                        <p:cTn id="84" dur="500"/>
                                        <p:tgtEl>
                                          <p:spTgt spid="143"/>
                                        </p:tgtEl>
                                      </p:cBhvr>
                                    </p:animEffect>
                                  </p:childTnLst>
                                </p:cTn>
                              </p:par>
                              <p:par>
                                <p:cTn id="85" presetID="9" presetClass="entr" presetSubtype="0" fill="hold" grpId="0" nodeType="withEffect">
                                  <p:stCondLst>
                                    <p:cond delay="0"/>
                                  </p:stCondLst>
                                  <p:childTnLst>
                                    <p:set>
                                      <p:cBhvr>
                                        <p:cTn id="86" dur="1" fill="hold">
                                          <p:stCondLst>
                                            <p:cond delay="0"/>
                                          </p:stCondLst>
                                        </p:cTn>
                                        <p:tgtEl>
                                          <p:spTgt spid="146"/>
                                        </p:tgtEl>
                                        <p:attrNameLst>
                                          <p:attrName>style.visibility</p:attrName>
                                        </p:attrNameLst>
                                      </p:cBhvr>
                                      <p:to>
                                        <p:strVal val="visible"/>
                                      </p:to>
                                    </p:set>
                                    <p:animEffect transition="in" filter="dissolve">
                                      <p:cBhvr>
                                        <p:cTn id="87" dur="500"/>
                                        <p:tgtEl>
                                          <p:spTgt spid="1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 grpId="0" animBg="1"/>
      <p:bldP spid="98" grpId="0" animBg="1"/>
      <p:bldP spid="102" grpId="0" animBg="1"/>
      <p:bldP spid="103" grpId="0" animBg="1"/>
      <p:bldP spid="106" grpId="0"/>
      <p:bldP spid="110" grpId="0"/>
      <p:bldP spid="146"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p:cNvCxnSpPr>
            <a:stCxn id="107" idx="2"/>
            <a:endCxn id="109" idx="0"/>
          </p:cNvCxnSpPr>
          <p:nvPr/>
        </p:nvCxnSpPr>
        <p:spPr>
          <a:xfrm flipH="1">
            <a:off x="979585" y="2881512"/>
            <a:ext cx="2648" cy="901531"/>
          </a:xfrm>
          <a:prstGeom prst="line">
            <a:avLst/>
          </a:prstGeom>
          <a:ln/>
        </p:spPr>
        <p:style>
          <a:lnRef idx="1">
            <a:schemeClr val="dk1"/>
          </a:lnRef>
          <a:fillRef idx="0">
            <a:schemeClr val="dk1"/>
          </a:fillRef>
          <a:effectRef idx="0">
            <a:schemeClr val="dk1"/>
          </a:effectRef>
          <a:fontRef idx="minor">
            <a:schemeClr val="tx1"/>
          </a:fontRef>
        </p:style>
      </p:cxnSp>
      <p:sp>
        <p:nvSpPr>
          <p:cNvPr id="7" name="TextBox 6"/>
          <p:cNvSpPr txBox="1"/>
          <p:nvPr/>
        </p:nvSpPr>
        <p:spPr>
          <a:xfrm>
            <a:off x="203103" y="573774"/>
            <a:ext cx="7344491" cy="584776"/>
          </a:xfrm>
          <a:prstGeom prst="rect">
            <a:avLst/>
          </a:prstGeom>
          <a:noFill/>
        </p:spPr>
        <p:txBody>
          <a:bodyPr wrap="square" rtlCol="0">
            <a:spAutoFit/>
          </a:bodyPr>
          <a:lstStyle/>
          <a:p>
            <a:r>
              <a:rPr lang="zh-CN" altLang="en-US" sz="3200" dirty="0">
                <a:solidFill>
                  <a:srgbClr val="355221"/>
                </a:solidFill>
              </a:rPr>
              <a:t>分片集群架构</a:t>
            </a:r>
            <a:endParaRPr lang="en-US" altLang="zh-CN" sz="3200" dirty="0">
              <a:solidFill>
                <a:srgbClr val="355221"/>
              </a:solidFill>
            </a:endParaRPr>
          </a:p>
        </p:txBody>
      </p:sp>
      <p:sp>
        <p:nvSpPr>
          <p:cNvPr id="68" name="Rounded Rectangle 67"/>
          <p:cNvSpPr/>
          <p:nvPr/>
        </p:nvSpPr>
        <p:spPr>
          <a:xfrm>
            <a:off x="3875349" y="1158550"/>
            <a:ext cx="2761599" cy="1605832"/>
          </a:xfrm>
          <a:prstGeom prst="roundRect">
            <a:avLst/>
          </a:prstGeom>
          <a:solidFill>
            <a:schemeClr val="accent1">
              <a:lumMod val="60000"/>
              <a:lumOff val="40000"/>
            </a:schemeClr>
          </a:solidFill>
          <a:ln>
            <a:solidFill>
              <a:schemeClr val="accent1">
                <a:lumMod val="20000"/>
                <a:lumOff val="8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9" name="Rounded Rectangle 68"/>
          <p:cNvSpPr/>
          <p:nvPr/>
        </p:nvSpPr>
        <p:spPr>
          <a:xfrm>
            <a:off x="1801470" y="4172930"/>
            <a:ext cx="1319266" cy="531688"/>
          </a:xfrm>
          <a:prstGeom prst="roundRect">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bg2"/>
                </a:solidFill>
              </a:rPr>
              <a:t>Primary</a:t>
            </a:r>
          </a:p>
        </p:txBody>
      </p:sp>
      <p:sp>
        <p:nvSpPr>
          <p:cNvPr id="70" name="Rounded Rectangle 69"/>
          <p:cNvSpPr/>
          <p:nvPr/>
        </p:nvSpPr>
        <p:spPr>
          <a:xfrm>
            <a:off x="1801470" y="4768705"/>
            <a:ext cx="1319266" cy="531688"/>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dirty="0">
                <a:solidFill>
                  <a:srgbClr val="3A281E"/>
                </a:solidFill>
              </a:rPr>
              <a:t>Secondary</a:t>
            </a:r>
          </a:p>
        </p:txBody>
      </p:sp>
      <p:sp>
        <p:nvSpPr>
          <p:cNvPr id="71" name="Rounded Rectangle 70"/>
          <p:cNvSpPr/>
          <p:nvPr/>
        </p:nvSpPr>
        <p:spPr>
          <a:xfrm>
            <a:off x="1801470" y="5370616"/>
            <a:ext cx="1319266" cy="531688"/>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dirty="0">
                <a:solidFill>
                  <a:srgbClr val="3A281E"/>
                </a:solidFill>
              </a:rPr>
              <a:t>Secondary</a:t>
            </a:r>
          </a:p>
        </p:txBody>
      </p:sp>
      <p:sp>
        <p:nvSpPr>
          <p:cNvPr id="72" name="TextBox 71"/>
          <p:cNvSpPr txBox="1"/>
          <p:nvPr/>
        </p:nvSpPr>
        <p:spPr>
          <a:xfrm>
            <a:off x="2111690" y="3893009"/>
            <a:ext cx="646331" cy="261610"/>
          </a:xfrm>
          <a:prstGeom prst="rect">
            <a:avLst/>
          </a:prstGeom>
          <a:noFill/>
        </p:spPr>
        <p:txBody>
          <a:bodyPr wrap="none" rtlCol="0">
            <a:spAutoFit/>
          </a:bodyPr>
          <a:lstStyle/>
          <a:p>
            <a:r>
              <a:rPr lang="en-US" sz="1050" dirty="0">
                <a:latin typeface="+mn-lt"/>
              </a:rPr>
              <a:t>Shard 1</a:t>
            </a:r>
          </a:p>
        </p:txBody>
      </p:sp>
      <p:sp>
        <p:nvSpPr>
          <p:cNvPr id="73" name="Rounded Rectangle 72"/>
          <p:cNvSpPr/>
          <p:nvPr/>
        </p:nvSpPr>
        <p:spPr>
          <a:xfrm>
            <a:off x="3449967" y="4172930"/>
            <a:ext cx="1319266" cy="531688"/>
          </a:xfrm>
          <a:prstGeom prst="roundRect">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bg2"/>
                </a:solidFill>
              </a:rPr>
              <a:t>Primary</a:t>
            </a:r>
          </a:p>
        </p:txBody>
      </p:sp>
      <p:sp>
        <p:nvSpPr>
          <p:cNvPr id="74" name="Rounded Rectangle 73"/>
          <p:cNvSpPr/>
          <p:nvPr/>
        </p:nvSpPr>
        <p:spPr>
          <a:xfrm>
            <a:off x="3449967" y="4768705"/>
            <a:ext cx="1319266" cy="531688"/>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dirty="0">
                <a:solidFill>
                  <a:srgbClr val="3A281E"/>
                </a:solidFill>
              </a:rPr>
              <a:t>Secondary</a:t>
            </a:r>
          </a:p>
        </p:txBody>
      </p:sp>
      <p:sp>
        <p:nvSpPr>
          <p:cNvPr id="75" name="Rounded Rectangle 74"/>
          <p:cNvSpPr/>
          <p:nvPr/>
        </p:nvSpPr>
        <p:spPr>
          <a:xfrm>
            <a:off x="3449967" y="5370616"/>
            <a:ext cx="1319266" cy="531688"/>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dirty="0">
                <a:solidFill>
                  <a:srgbClr val="3A281E"/>
                </a:solidFill>
              </a:rPr>
              <a:t>Secondary</a:t>
            </a:r>
          </a:p>
        </p:txBody>
      </p:sp>
      <p:sp>
        <p:nvSpPr>
          <p:cNvPr id="76" name="TextBox 75"/>
          <p:cNvSpPr txBox="1"/>
          <p:nvPr/>
        </p:nvSpPr>
        <p:spPr>
          <a:xfrm>
            <a:off x="3744384" y="3893009"/>
            <a:ext cx="645094" cy="261610"/>
          </a:xfrm>
          <a:prstGeom prst="rect">
            <a:avLst/>
          </a:prstGeom>
          <a:noFill/>
        </p:spPr>
        <p:txBody>
          <a:bodyPr wrap="none" rtlCol="0">
            <a:spAutoFit/>
          </a:bodyPr>
          <a:lstStyle/>
          <a:p>
            <a:r>
              <a:rPr lang="en-US" sz="1050" dirty="0">
                <a:latin typeface="+mn-lt"/>
              </a:rPr>
              <a:t>Shard 2</a:t>
            </a:r>
          </a:p>
        </p:txBody>
      </p:sp>
      <p:sp>
        <p:nvSpPr>
          <p:cNvPr id="77" name="Rounded Rectangle 76"/>
          <p:cNvSpPr/>
          <p:nvPr/>
        </p:nvSpPr>
        <p:spPr>
          <a:xfrm>
            <a:off x="5093410" y="4172930"/>
            <a:ext cx="1319266" cy="531688"/>
          </a:xfrm>
          <a:prstGeom prst="roundRect">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bg2"/>
                </a:solidFill>
              </a:rPr>
              <a:t>Primary</a:t>
            </a:r>
          </a:p>
        </p:txBody>
      </p:sp>
      <p:sp>
        <p:nvSpPr>
          <p:cNvPr id="78" name="Rounded Rectangle 77"/>
          <p:cNvSpPr/>
          <p:nvPr/>
        </p:nvSpPr>
        <p:spPr>
          <a:xfrm>
            <a:off x="5093410" y="4768705"/>
            <a:ext cx="1319266" cy="531688"/>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dirty="0">
                <a:solidFill>
                  <a:srgbClr val="3A281E"/>
                </a:solidFill>
              </a:rPr>
              <a:t>Secondary</a:t>
            </a:r>
          </a:p>
        </p:txBody>
      </p:sp>
      <p:sp>
        <p:nvSpPr>
          <p:cNvPr id="79" name="Rounded Rectangle 78"/>
          <p:cNvSpPr/>
          <p:nvPr/>
        </p:nvSpPr>
        <p:spPr>
          <a:xfrm>
            <a:off x="5093410" y="5370616"/>
            <a:ext cx="1319266" cy="531688"/>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dirty="0">
                <a:solidFill>
                  <a:srgbClr val="3A281E"/>
                </a:solidFill>
              </a:rPr>
              <a:t>Secondary</a:t>
            </a:r>
          </a:p>
        </p:txBody>
      </p:sp>
      <p:sp>
        <p:nvSpPr>
          <p:cNvPr id="80" name="TextBox 79"/>
          <p:cNvSpPr txBox="1"/>
          <p:nvPr/>
        </p:nvSpPr>
        <p:spPr>
          <a:xfrm>
            <a:off x="5379926" y="3893009"/>
            <a:ext cx="645094" cy="261610"/>
          </a:xfrm>
          <a:prstGeom prst="rect">
            <a:avLst/>
          </a:prstGeom>
          <a:noFill/>
        </p:spPr>
        <p:txBody>
          <a:bodyPr wrap="none" rtlCol="0">
            <a:spAutoFit/>
          </a:bodyPr>
          <a:lstStyle/>
          <a:p>
            <a:r>
              <a:rPr lang="en-US" sz="1050" dirty="0">
                <a:latin typeface="+mn-lt"/>
              </a:rPr>
              <a:t>Shard 3</a:t>
            </a:r>
          </a:p>
        </p:txBody>
      </p:sp>
      <p:sp>
        <p:nvSpPr>
          <p:cNvPr id="81" name="Rounded Rectangle 80"/>
          <p:cNvSpPr/>
          <p:nvPr/>
        </p:nvSpPr>
        <p:spPr>
          <a:xfrm>
            <a:off x="7416341" y="4172930"/>
            <a:ext cx="1319266" cy="531688"/>
          </a:xfrm>
          <a:prstGeom prst="roundRect">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bg2"/>
                </a:solidFill>
              </a:rPr>
              <a:t>Primary</a:t>
            </a:r>
          </a:p>
        </p:txBody>
      </p:sp>
      <p:sp>
        <p:nvSpPr>
          <p:cNvPr id="82" name="Rounded Rectangle 81"/>
          <p:cNvSpPr/>
          <p:nvPr/>
        </p:nvSpPr>
        <p:spPr>
          <a:xfrm>
            <a:off x="7416341" y="4768705"/>
            <a:ext cx="1319266" cy="531688"/>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dirty="0">
                <a:solidFill>
                  <a:srgbClr val="3A281E"/>
                </a:solidFill>
              </a:rPr>
              <a:t>Secondary</a:t>
            </a:r>
          </a:p>
        </p:txBody>
      </p:sp>
      <p:sp>
        <p:nvSpPr>
          <p:cNvPr id="83" name="Rounded Rectangle 82"/>
          <p:cNvSpPr/>
          <p:nvPr/>
        </p:nvSpPr>
        <p:spPr>
          <a:xfrm>
            <a:off x="7416341" y="5370616"/>
            <a:ext cx="1319266" cy="531688"/>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dirty="0">
                <a:solidFill>
                  <a:srgbClr val="3A281E"/>
                </a:solidFill>
              </a:rPr>
              <a:t>Secondary</a:t>
            </a:r>
          </a:p>
        </p:txBody>
      </p:sp>
      <p:sp>
        <p:nvSpPr>
          <p:cNvPr id="84" name="TextBox 83"/>
          <p:cNvSpPr txBox="1"/>
          <p:nvPr/>
        </p:nvSpPr>
        <p:spPr>
          <a:xfrm>
            <a:off x="7671251" y="3893009"/>
            <a:ext cx="663149" cy="261610"/>
          </a:xfrm>
          <a:prstGeom prst="rect">
            <a:avLst/>
          </a:prstGeom>
          <a:noFill/>
        </p:spPr>
        <p:txBody>
          <a:bodyPr wrap="none" rtlCol="0">
            <a:spAutoFit/>
          </a:bodyPr>
          <a:lstStyle/>
          <a:p>
            <a:r>
              <a:rPr lang="en-US" sz="1050" dirty="0">
                <a:latin typeface="+mn-lt"/>
              </a:rPr>
              <a:t>Shard N</a:t>
            </a:r>
          </a:p>
        </p:txBody>
      </p:sp>
      <p:sp>
        <p:nvSpPr>
          <p:cNvPr id="85" name="TextBox 84"/>
          <p:cNvSpPr txBox="1"/>
          <p:nvPr/>
        </p:nvSpPr>
        <p:spPr>
          <a:xfrm>
            <a:off x="6636948" y="4592990"/>
            <a:ext cx="312906" cy="276999"/>
          </a:xfrm>
          <a:prstGeom prst="rect">
            <a:avLst/>
          </a:prstGeom>
          <a:noFill/>
        </p:spPr>
        <p:txBody>
          <a:bodyPr wrap="none" rtlCol="0">
            <a:spAutoFit/>
          </a:bodyPr>
          <a:lstStyle/>
          <a:p>
            <a:r>
              <a:rPr lang="en-US" sz="1200" b="1" dirty="0">
                <a:solidFill>
                  <a:srgbClr val="A3A3A3"/>
                </a:solidFill>
                <a:latin typeface="+mn-lt"/>
              </a:rPr>
              <a:t>…</a:t>
            </a:r>
          </a:p>
        </p:txBody>
      </p:sp>
      <p:sp>
        <p:nvSpPr>
          <p:cNvPr id="86" name="Rounded Rectangle 85"/>
          <p:cNvSpPr/>
          <p:nvPr/>
        </p:nvSpPr>
        <p:spPr>
          <a:xfrm>
            <a:off x="2600475" y="3028786"/>
            <a:ext cx="1425377" cy="531688"/>
          </a:xfrm>
          <a:prstGeom prst="roundRect">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200" dirty="0">
                <a:solidFill>
                  <a:schemeClr val="bg2"/>
                </a:solidFill>
              </a:rPr>
              <a:t>mongos</a:t>
            </a:r>
            <a:endParaRPr lang="en-US" sz="1200" dirty="0">
              <a:solidFill>
                <a:schemeClr val="bg2"/>
              </a:solidFill>
            </a:endParaRPr>
          </a:p>
        </p:txBody>
      </p:sp>
      <p:sp>
        <p:nvSpPr>
          <p:cNvPr id="87" name="Rounded Rectangle 86"/>
          <p:cNvSpPr/>
          <p:nvPr/>
        </p:nvSpPr>
        <p:spPr>
          <a:xfrm>
            <a:off x="4611932" y="3028786"/>
            <a:ext cx="1425377" cy="531688"/>
          </a:xfrm>
          <a:prstGeom prst="roundRect">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200" dirty="0">
                <a:solidFill>
                  <a:schemeClr val="bg2"/>
                </a:solidFill>
              </a:rPr>
              <a:t>mongos</a:t>
            </a:r>
            <a:endParaRPr lang="en-US" sz="1200" dirty="0">
              <a:solidFill>
                <a:schemeClr val="bg2"/>
              </a:solidFill>
            </a:endParaRPr>
          </a:p>
        </p:txBody>
      </p:sp>
      <p:sp>
        <p:nvSpPr>
          <p:cNvPr id="88" name="Rounded Rectangle 87"/>
          <p:cNvSpPr/>
          <p:nvPr/>
        </p:nvSpPr>
        <p:spPr>
          <a:xfrm>
            <a:off x="6636948" y="3028786"/>
            <a:ext cx="1425377" cy="531688"/>
          </a:xfrm>
          <a:prstGeom prst="roundRect">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200" dirty="0">
                <a:solidFill>
                  <a:schemeClr val="bg2"/>
                </a:solidFill>
              </a:rPr>
              <a:t>mongos</a:t>
            </a:r>
            <a:endParaRPr lang="en-US" sz="1200" dirty="0">
              <a:solidFill>
                <a:schemeClr val="bg2"/>
              </a:solidFill>
            </a:endParaRPr>
          </a:p>
        </p:txBody>
      </p:sp>
      <p:cxnSp>
        <p:nvCxnSpPr>
          <p:cNvPr id="89" name="Elbow Connector 88"/>
          <p:cNvCxnSpPr>
            <a:stCxn id="86" idx="2"/>
            <a:endCxn id="72" idx="0"/>
          </p:cNvCxnSpPr>
          <p:nvPr/>
        </p:nvCxnSpPr>
        <p:spPr>
          <a:xfrm rot="5400000">
            <a:off x="2707743" y="3287587"/>
            <a:ext cx="332535" cy="878308"/>
          </a:xfrm>
          <a:prstGeom prst="bentConnector3">
            <a:avLst/>
          </a:prstGeom>
          <a:ln w="31750">
            <a:solidFill>
              <a:schemeClr val="tx2"/>
            </a:solidFill>
            <a:tailEnd type="triangle"/>
          </a:ln>
          <a:effectLst>
            <a:innerShdw blurRad="63500" dist="50800" dir="13500000">
              <a:srgbClr val="000000">
                <a:alpha val="50000"/>
              </a:srgbClr>
            </a:innerShdw>
          </a:effectLst>
        </p:spPr>
        <p:style>
          <a:lnRef idx="2">
            <a:schemeClr val="accent1"/>
          </a:lnRef>
          <a:fillRef idx="0">
            <a:schemeClr val="accent1"/>
          </a:fillRef>
          <a:effectRef idx="1">
            <a:schemeClr val="accent1"/>
          </a:effectRef>
          <a:fontRef idx="minor">
            <a:schemeClr val="tx1"/>
          </a:fontRef>
        </p:style>
      </p:cxnSp>
      <p:cxnSp>
        <p:nvCxnSpPr>
          <p:cNvPr id="90" name="Elbow Connector 89"/>
          <p:cNvCxnSpPr>
            <a:stCxn id="86" idx="2"/>
            <a:endCxn id="76" idx="0"/>
          </p:cNvCxnSpPr>
          <p:nvPr/>
        </p:nvCxnSpPr>
        <p:spPr>
          <a:xfrm rot="16200000" flipH="1">
            <a:off x="3523780" y="3349857"/>
            <a:ext cx="332535" cy="753767"/>
          </a:xfrm>
          <a:prstGeom prst="bentConnector3">
            <a:avLst>
              <a:gd name="adj1" fmla="val 50000"/>
            </a:avLst>
          </a:prstGeom>
          <a:ln w="31750">
            <a:solidFill>
              <a:schemeClr val="tx2"/>
            </a:solidFill>
            <a:tailEnd type="triangle"/>
          </a:ln>
          <a:effectLst>
            <a:innerShdw blurRad="63500" dist="50800" dir="13500000">
              <a:srgbClr val="000000">
                <a:alpha val="50000"/>
              </a:srgbClr>
            </a:innerShdw>
          </a:effectLst>
        </p:spPr>
        <p:style>
          <a:lnRef idx="2">
            <a:schemeClr val="accent1"/>
          </a:lnRef>
          <a:fillRef idx="0">
            <a:schemeClr val="accent1"/>
          </a:fillRef>
          <a:effectRef idx="1">
            <a:schemeClr val="accent1"/>
          </a:effectRef>
          <a:fontRef idx="minor">
            <a:schemeClr val="tx1"/>
          </a:fontRef>
        </p:style>
      </p:cxnSp>
      <p:cxnSp>
        <p:nvCxnSpPr>
          <p:cNvPr id="91" name="Elbow Connector 90"/>
          <p:cNvCxnSpPr>
            <a:stCxn id="87" idx="2"/>
            <a:endCxn id="76" idx="0"/>
          </p:cNvCxnSpPr>
          <p:nvPr/>
        </p:nvCxnSpPr>
        <p:spPr>
          <a:xfrm rot="5400000">
            <a:off x="4529509" y="3097896"/>
            <a:ext cx="332535" cy="1257690"/>
          </a:xfrm>
          <a:prstGeom prst="bentConnector3">
            <a:avLst>
              <a:gd name="adj1" fmla="val 50000"/>
            </a:avLst>
          </a:prstGeom>
          <a:ln w="31750">
            <a:solidFill>
              <a:schemeClr val="tx2"/>
            </a:solidFill>
            <a:tailEnd type="triangle"/>
          </a:ln>
          <a:effectLst>
            <a:innerShdw blurRad="63500" dist="50800" dir="13500000">
              <a:srgbClr val="000000">
                <a:alpha val="50000"/>
              </a:srgbClr>
            </a:innerShdw>
          </a:effectLst>
        </p:spPr>
        <p:style>
          <a:lnRef idx="2">
            <a:schemeClr val="accent1"/>
          </a:lnRef>
          <a:fillRef idx="0">
            <a:schemeClr val="accent1"/>
          </a:fillRef>
          <a:effectRef idx="1">
            <a:schemeClr val="accent1"/>
          </a:effectRef>
          <a:fontRef idx="minor">
            <a:schemeClr val="tx1"/>
          </a:fontRef>
        </p:style>
      </p:cxnSp>
      <p:cxnSp>
        <p:nvCxnSpPr>
          <p:cNvPr id="92" name="Elbow Connector 91"/>
          <p:cNvCxnSpPr>
            <a:stCxn id="87" idx="2"/>
            <a:endCxn id="84" idx="0"/>
          </p:cNvCxnSpPr>
          <p:nvPr/>
        </p:nvCxnSpPr>
        <p:spPr>
          <a:xfrm rot="16200000" flipH="1">
            <a:off x="6497456" y="2387638"/>
            <a:ext cx="332535" cy="2678205"/>
          </a:xfrm>
          <a:prstGeom prst="bentConnector3">
            <a:avLst>
              <a:gd name="adj1" fmla="val 50000"/>
            </a:avLst>
          </a:prstGeom>
          <a:ln w="31750">
            <a:solidFill>
              <a:schemeClr val="tx2"/>
            </a:solidFill>
            <a:tailEnd type="triangle"/>
          </a:ln>
          <a:effectLst>
            <a:innerShdw blurRad="63500" dist="50800" dir="13500000">
              <a:srgbClr val="000000">
                <a:alpha val="50000"/>
              </a:srgbClr>
            </a:innerShdw>
          </a:effectLst>
        </p:spPr>
        <p:style>
          <a:lnRef idx="2">
            <a:schemeClr val="accent1"/>
          </a:lnRef>
          <a:fillRef idx="0">
            <a:schemeClr val="accent1"/>
          </a:fillRef>
          <a:effectRef idx="1">
            <a:schemeClr val="accent1"/>
          </a:effectRef>
          <a:fontRef idx="minor">
            <a:schemeClr val="tx1"/>
          </a:fontRef>
        </p:style>
      </p:cxnSp>
      <p:cxnSp>
        <p:nvCxnSpPr>
          <p:cNvPr id="93" name="Elbow Connector 92"/>
          <p:cNvCxnSpPr>
            <a:stCxn id="88" idx="2"/>
            <a:endCxn id="84" idx="0"/>
          </p:cNvCxnSpPr>
          <p:nvPr/>
        </p:nvCxnSpPr>
        <p:spPr>
          <a:xfrm rot="16200000" flipH="1">
            <a:off x="7509964" y="3400146"/>
            <a:ext cx="332535" cy="653189"/>
          </a:xfrm>
          <a:prstGeom prst="bentConnector3">
            <a:avLst>
              <a:gd name="adj1" fmla="val 50000"/>
            </a:avLst>
          </a:prstGeom>
          <a:ln w="31750">
            <a:solidFill>
              <a:schemeClr val="tx2"/>
            </a:solidFill>
            <a:tailEnd type="triangle"/>
          </a:ln>
          <a:effectLst>
            <a:innerShdw blurRad="63500" dist="50800" dir="13500000">
              <a:srgbClr val="000000">
                <a:alpha val="50000"/>
              </a:srgbClr>
            </a:innerShdw>
          </a:effectLst>
        </p:spPr>
        <p:style>
          <a:lnRef idx="2">
            <a:schemeClr val="accent1"/>
          </a:lnRef>
          <a:fillRef idx="0">
            <a:schemeClr val="accent1"/>
          </a:fillRef>
          <a:effectRef idx="1">
            <a:schemeClr val="accent1"/>
          </a:effectRef>
          <a:fontRef idx="minor">
            <a:schemeClr val="tx1"/>
          </a:fontRef>
        </p:style>
      </p:cxnSp>
      <p:cxnSp>
        <p:nvCxnSpPr>
          <p:cNvPr id="94" name="Elbow Connector 93"/>
          <p:cNvCxnSpPr>
            <a:stCxn id="88" idx="2"/>
            <a:endCxn id="80" idx="0"/>
          </p:cNvCxnSpPr>
          <p:nvPr/>
        </p:nvCxnSpPr>
        <p:spPr>
          <a:xfrm rot="5400000">
            <a:off x="6359788" y="2903159"/>
            <a:ext cx="332535" cy="1647164"/>
          </a:xfrm>
          <a:prstGeom prst="bentConnector3">
            <a:avLst>
              <a:gd name="adj1" fmla="val 50000"/>
            </a:avLst>
          </a:prstGeom>
          <a:ln w="31750">
            <a:solidFill>
              <a:schemeClr val="tx2"/>
            </a:solidFill>
            <a:tailEnd type="triangle"/>
          </a:ln>
          <a:effectLst>
            <a:innerShdw blurRad="63500" dist="50800" dir="13500000">
              <a:srgbClr val="000000">
                <a:alpha val="50000"/>
              </a:srgbClr>
            </a:innerShdw>
          </a:effectLst>
        </p:spPr>
        <p:style>
          <a:lnRef idx="2">
            <a:schemeClr val="accent1"/>
          </a:lnRef>
          <a:fillRef idx="0">
            <a:schemeClr val="accent1"/>
          </a:fillRef>
          <a:effectRef idx="1">
            <a:schemeClr val="accent1"/>
          </a:effectRef>
          <a:fontRef idx="minor">
            <a:schemeClr val="tx1"/>
          </a:fontRef>
        </p:style>
      </p:cxnSp>
      <p:sp>
        <p:nvSpPr>
          <p:cNvPr id="95" name="TextBox 94"/>
          <p:cNvSpPr txBox="1"/>
          <p:nvPr/>
        </p:nvSpPr>
        <p:spPr>
          <a:xfrm>
            <a:off x="6068915" y="2851700"/>
            <a:ext cx="312906" cy="276999"/>
          </a:xfrm>
          <a:prstGeom prst="rect">
            <a:avLst/>
          </a:prstGeom>
          <a:noFill/>
        </p:spPr>
        <p:txBody>
          <a:bodyPr wrap="none" rtlCol="0">
            <a:spAutoFit/>
          </a:bodyPr>
          <a:lstStyle/>
          <a:p>
            <a:r>
              <a:rPr lang="en-US" sz="1200" b="1" dirty="0">
                <a:solidFill>
                  <a:srgbClr val="A3A3A3"/>
                </a:solidFill>
                <a:latin typeface="+mn-lt"/>
              </a:rPr>
              <a:t>…</a:t>
            </a:r>
          </a:p>
        </p:txBody>
      </p:sp>
      <p:sp>
        <p:nvSpPr>
          <p:cNvPr id="96" name="TextBox 95"/>
          <p:cNvSpPr txBox="1"/>
          <p:nvPr/>
        </p:nvSpPr>
        <p:spPr>
          <a:xfrm>
            <a:off x="4057273" y="2844722"/>
            <a:ext cx="312906" cy="276999"/>
          </a:xfrm>
          <a:prstGeom prst="rect">
            <a:avLst/>
          </a:prstGeom>
          <a:noFill/>
        </p:spPr>
        <p:txBody>
          <a:bodyPr wrap="none" rtlCol="0">
            <a:spAutoFit/>
          </a:bodyPr>
          <a:lstStyle/>
          <a:p>
            <a:r>
              <a:rPr lang="en-US" sz="1200" b="1" dirty="0">
                <a:solidFill>
                  <a:srgbClr val="A3A3A3"/>
                </a:solidFill>
                <a:latin typeface="+mn-lt"/>
              </a:rPr>
              <a:t>…</a:t>
            </a:r>
          </a:p>
        </p:txBody>
      </p:sp>
      <p:sp>
        <p:nvSpPr>
          <p:cNvPr id="99" name="Rounded Rectangle 98"/>
          <p:cNvSpPr/>
          <p:nvPr/>
        </p:nvSpPr>
        <p:spPr>
          <a:xfrm>
            <a:off x="4611932" y="2117400"/>
            <a:ext cx="1425377" cy="531688"/>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solidFill>
                  <a:srgbClr val="3A281E"/>
                </a:solidFill>
              </a:rPr>
              <a:t>Driver</a:t>
            </a:r>
          </a:p>
        </p:txBody>
      </p:sp>
      <p:sp>
        <p:nvSpPr>
          <p:cNvPr id="100" name="Rounded Rectangle 99"/>
          <p:cNvSpPr/>
          <p:nvPr/>
        </p:nvSpPr>
        <p:spPr>
          <a:xfrm>
            <a:off x="4595944" y="1281437"/>
            <a:ext cx="1425377" cy="531688"/>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solidFill>
                  <a:srgbClr val="3A281E"/>
                </a:solidFill>
              </a:rPr>
              <a:t>Application</a:t>
            </a:r>
          </a:p>
        </p:txBody>
      </p:sp>
      <p:cxnSp>
        <p:nvCxnSpPr>
          <p:cNvPr id="101" name="Straight Arrow Connector 100"/>
          <p:cNvCxnSpPr/>
          <p:nvPr/>
        </p:nvCxnSpPr>
        <p:spPr>
          <a:xfrm flipH="1">
            <a:off x="3962645" y="2745732"/>
            <a:ext cx="365650" cy="222436"/>
          </a:xfrm>
          <a:prstGeom prst="straightConnector1">
            <a:avLst/>
          </a:prstGeom>
          <a:ln w="31750">
            <a:solidFill>
              <a:schemeClr val="tx2"/>
            </a:solidFill>
            <a:headEnd type="triangle"/>
            <a:tailEnd type="triangle"/>
          </a:ln>
          <a:effectLst>
            <a:innerShdw blurRad="63500" dist="50800" dir="13500000">
              <a:srgbClr val="000000">
                <a:alpha val="50000"/>
              </a:srgbClr>
            </a:innerShdw>
          </a:effectLst>
        </p:spPr>
        <p:style>
          <a:lnRef idx="2">
            <a:schemeClr val="accent1"/>
          </a:lnRef>
          <a:fillRef idx="0">
            <a:schemeClr val="accent1"/>
          </a:fillRef>
          <a:effectRef idx="1">
            <a:schemeClr val="accent1"/>
          </a:effectRef>
          <a:fontRef idx="minor">
            <a:schemeClr val="tx1"/>
          </a:fontRef>
        </p:style>
      </p:cxnSp>
      <p:cxnSp>
        <p:nvCxnSpPr>
          <p:cNvPr id="104" name="Straight Arrow Connector 103"/>
          <p:cNvCxnSpPr/>
          <p:nvPr/>
        </p:nvCxnSpPr>
        <p:spPr>
          <a:xfrm>
            <a:off x="5324616" y="2772533"/>
            <a:ext cx="0" cy="248102"/>
          </a:xfrm>
          <a:prstGeom prst="straightConnector1">
            <a:avLst/>
          </a:prstGeom>
          <a:ln w="31750">
            <a:solidFill>
              <a:schemeClr val="tx2"/>
            </a:solidFill>
            <a:headEnd type="triangle"/>
            <a:tailEnd type="triangle"/>
          </a:ln>
          <a:effectLst>
            <a:innerShdw blurRad="63500" dist="50800" dir="13500000">
              <a:srgbClr val="000000">
                <a:alpha val="50000"/>
              </a:srgbClr>
            </a:innerShdw>
          </a:effectLst>
        </p:spPr>
        <p:style>
          <a:lnRef idx="2">
            <a:schemeClr val="accent1"/>
          </a:lnRef>
          <a:fillRef idx="0">
            <a:schemeClr val="accent1"/>
          </a:fillRef>
          <a:effectRef idx="1">
            <a:schemeClr val="accent1"/>
          </a:effectRef>
          <a:fontRef idx="minor">
            <a:schemeClr val="tx1"/>
          </a:fontRef>
        </p:style>
      </p:cxnSp>
      <p:cxnSp>
        <p:nvCxnSpPr>
          <p:cNvPr id="105" name="Straight Arrow Connector 104"/>
          <p:cNvCxnSpPr/>
          <p:nvPr/>
        </p:nvCxnSpPr>
        <p:spPr>
          <a:xfrm>
            <a:off x="6340897" y="2721277"/>
            <a:ext cx="296050" cy="222436"/>
          </a:xfrm>
          <a:prstGeom prst="straightConnector1">
            <a:avLst/>
          </a:prstGeom>
          <a:ln w="31750">
            <a:solidFill>
              <a:schemeClr val="tx2"/>
            </a:solidFill>
            <a:headEnd type="triangle"/>
            <a:tailEnd type="triangle"/>
          </a:ln>
          <a:effectLst>
            <a:innerShdw blurRad="63500" dist="50800" dir="13500000">
              <a:srgbClr val="000000">
                <a:alpha val="50000"/>
              </a:srgbClr>
            </a:innerShdw>
          </a:effectLst>
        </p:spPr>
        <p:style>
          <a:lnRef idx="2">
            <a:schemeClr val="accent1"/>
          </a:lnRef>
          <a:fillRef idx="0">
            <a:schemeClr val="accent1"/>
          </a:fillRef>
          <a:effectRef idx="1">
            <a:schemeClr val="accent1"/>
          </a:effectRef>
          <a:fontRef idx="minor">
            <a:schemeClr val="tx1"/>
          </a:fontRef>
        </p:style>
      </p:cxnSp>
      <p:cxnSp>
        <p:nvCxnSpPr>
          <p:cNvPr id="106" name="Straight Arrow Connector 105"/>
          <p:cNvCxnSpPr/>
          <p:nvPr/>
        </p:nvCxnSpPr>
        <p:spPr>
          <a:xfrm>
            <a:off x="5324621" y="1845731"/>
            <a:ext cx="0" cy="248102"/>
          </a:xfrm>
          <a:prstGeom prst="straightConnector1">
            <a:avLst/>
          </a:prstGeom>
          <a:ln w="31750">
            <a:solidFill>
              <a:schemeClr val="tx2">
                <a:lumMod val="75000"/>
              </a:schemeClr>
            </a:solidFill>
            <a:headEnd type="triangle"/>
            <a:tailEnd type="triangle"/>
          </a:ln>
          <a:effectLst>
            <a:innerShdw blurRad="63500" dist="50800" dir="13500000">
              <a:srgbClr val="000000">
                <a:alpha val="50000"/>
              </a:srgbClr>
            </a:innerShdw>
          </a:effectLst>
        </p:spPr>
        <p:style>
          <a:lnRef idx="2">
            <a:schemeClr val="accent1"/>
          </a:lnRef>
          <a:fillRef idx="0">
            <a:schemeClr val="accent1"/>
          </a:fillRef>
          <a:effectRef idx="1">
            <a:schemeClr val="accent1"/>
          </a:effectRef>
          <a:fontRef idx="minor">
            <a:schemeClr val="tx1"/>
          </a:fontRef>
        </p:style>
      </p:cxnSp>
      <p:sp>
        <p:nvSpPr>
          <p:cNvPr id="107" name="Rounded Rectangle 106"/>
          <p:cNvSpPr/>
          <p:nvPr/>
        </p:nvSpPr>
        <p:spPr>
          <a:xfrm>
            <a:off x="401075" y="2349824"/>
            <a:ext cx="1162315" cy="531688"/>
          </a:xfrm>
          <a:prstGeom prst="roundRect">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200" dirty="0" err="1">
                <a:solidFill>
                  <a:schemeClr val="bg2"/>
                </a:solidFill>
              </a:rPr>
              <a:t>Config</a:t>
            </a:r>
            <a:r>
              <a:rPr lang="en-US" altLang="zh-CN" sz="1200" dirty="0">
                <a:solidFill>
                  <a:schemeClr val="bg2"/>
                </a:solidFill>
              </a:rPr>
              <a:t> 1</a:t>
            </a:r>
            <a:endParaRPr lang="en-US" sz="1200" dirty="0">
              <a:solidFill>
                <a:schemeClr val="bg2"/>
              </a:solidFill>
            </a:endParaRPr>
          </a:p>
        </p:txBody>
      </p:sp>
      <p:sp>
        <p:nvSpPr>
          <p:cNvPr id="108" name="Rounded Rectangle 107"/>
          <p:cNvSpPr/>
          <p:nvPr/>
        </p:nvSpPr>
        <p:spPr>
          <a:xfrm>
            <a:off x="401075" y="3063960"/>
            <a:ext cx="1179302" cy="531688"/>
          </a:xfrm>
          <a:prstGeom prst="roundRect">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err="1">
                <a:solidFill>
                  <a:schemeClr val="bg2"/>
                </a:solidFill>
              </a:rPr>
              <a:t>Config</a:t>
            </a:r>
            <a:r>
              <a:rPr lang="en-US" sz="1200" dirty="0">
                <a:solidFill>
                  <a:schemeClr val="bg2"/>
                </a:solidFill>
              </a:rPr>
              <a:t>  2</a:t>
            </a:r>
          </a:p>
        </p:txBody>
      </p:sp>
      <p:sp>
        <p:nvSpPr>
          <p:cNvPr id="109" name="Rounded Rectangle 108"/>
          <p:cNvSpPr/>
          <p:nvPr/>
        </p:nvSpPr>
        <p:spPr>
          <a:xfrm>
            <a:off x="389934" y="3783043"/>
            <a:ext cx="1179302" cy="531688"/>
          </a:xfrm>
          <a:prstGeom prst="roundRect">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err="1">
                <a:solidFill>
                  <a:schemeClr val="bg2"/>
                </a:solidFill>
              </a:rPr>
              <a:t>Config</a:t>
            </a:r>
            <a:r>
              <a:rPr lang="en-US" sz="1200" dirty="0">
                <a:solidFill>
                  <a:schemeClr val="bg2"/>
                </a:solidFill>
              </a:rPr>
              <a:t> 3</a:t>
            </a:r>
          </a:p>
        </p:txBody>
      </p:sp>
      <p:cxnSp>
        <p:nvCxnSpPr>
          <p:cNvPr id="110" name="Straight Arrow Connector 109"/>
          <p:cNvCxnSpPr/>
          <p:nvPr/>
        </p:nvCxnSpPr>
        <p:spPr>
          <a:xfrm>
            <a:off x="1660013" y="3353457"/>
            <a:ext cx="782607" cy="0"/>
          </a:xfrm>
          <a:prstGeom prst="straightConnector1">
            <a:avLst/>
          </a:prstGeom>
          <a:ln w="31750">
            <a:solidFill>
              <a:schemeClr val="tx2"/>
            </a:solidFill>
            <a:headEnd type="triangle"/>
            <a:tailEnd type="triangle"/>
          </a:ln>
          <a:effectLst>
            <a:innerShdw blurRad="63500" dist="50800" dir="13500000">
              <a:srgbClr val="000000">
                <a:alpha val="50000"/>
              </a:srgbClr>
            </a:innerShdw>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96211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5">
            <a:extLst>
              <a:ext uri="{FF2B5EF4-FFF2-40B4-BE49-F238E27FC236}">
                <a16:creationId xmlns:a16="http://schemas.microsoft.com/office/drawing/2014/main" id="{E443E20B-3C2D-4494-9B30-D5987B4E04C7}"/>
              </a:ext>
            </a:extLst>
          </p:cNvPr>
          <p:cNvSpPr/>
          <p:nvPr/>
        </p:nvSpPr>
        <p:spPr>
          <a:xfrm>
            <a:off x="3934355" y="1427540"/>
            <a:ext cx="1287516" cy="429172"/>
          </a:xfrm>
          <a:prstGeom prst="roundRect">
            <a:avLst/>
          </a:prstGeom>
          <a:solidFill>
            <a:schemeClr val="tx1">
              <a:lumMod val="90000"/>
              <a:lumOff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schemeClr val="bg1"/>
                </a:solidFill>
                <a:latin typeface="Calibri"/>
                <a:cs typeface="Calibri"/>
              </a:rPr>
              <a:t>Application</a:t>
            </a:r>
          </a:p>
        </p:txBody>
      </p:sp>
      <p:sp>
        <p:nvSpPr>
          <p:cNvPr id="3" name="Rounded Rectangle 6">
            <a:extLst>
              <a:ext uri="{FF2B5EF4-FFF2-40B4-BE49-F238E27FC236}">
                <a16:creationId xmlns:a16="http://schemas.microsoft.com/office/drawing/2014/main" id="{2C9378F7-57DB-4527-99E6-E4BF7F77FF4B}"/>
              </a:ext>
            </a:extLst>
          </p:cNvPr>
          <p:cNvSpPr/>
          <p:nvPr/>
        </p:nvSpPr>
        <p:spPr>
          <a:xfrm>
            <a:off x="3934355" y="2101322"/>
            <a:ext cx="1287516" cy="429172"/>
          </a:xfrm>
          <a:prstGeom prst="round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schemeClr val="bg1"/>
                </a:solidFill>
                <a:latin typeface="Calibri"/>
                <a:cs typeface="Calibri"/>
              </a:rPr>
              <a:t>Driver</a:t>
            </a:r>
          </a:p>
        </p:txBody>
      </p:sp>
      <p:sp>
        <p:nvSpPr>
          <p:cNvPr id="4" name="Rounded Rectangle 4">
            <a:extLst>
              <a:ext uri="{FF2B5EF4-FFF2-40B4-BE49-F238E27FC236}">
                <a16:creationId xmlns:a16="http://schemas.microsoft.com/office/drawing/2014/main" id="{80C618DE-FD87-40A5-A9AB-D6D3E6ADD628}"/>
              </a:ext>
            </a:extLst>
          </p:cNvPr>
          <p:cNvSpPr/>
          <p:nvPr/>
        </p:nvSpPr>
        <p:spPr>
          <a:xfrm>
            <a:off x="3671596" y="1183035"/>
            <a:ext cx="1813034" cy="1562046"/>
          </a:xfrm>
          <a:prstGeom prst="roundRect">
            <a:avLst/>
          </a:prstGeom>
          <a:noFill/>
          <a:ln w="19050" cmpd="sng">
            <a:solidFill>
              <a:schemeClr val="tx1">
                <a:lumMod val="90000"/>
                <a:lumOff val="10000"/>
              </a:schemeClr>
            </a:solidFill>
            <a:prstDash val="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solidFill>
                <a:schemeClr val="tx1"/>
              </a:solidFill>
            </a:endParaRPr>
          </a:p>
        </p:txBody>
      </p:sp>
      <p:sp>
        <p:nvSpPr>
          <p:cNvPr id="5" name="Rounded Rectangle 10">
            <a:extLst>
              <a:ext uri="{FF2B5EF4-FFF2-40B4-BE49-F238E27FC236}">
                <a16:creationId xmlns:a16="http://schemas.microsoft.com/office/drawing/2014/main" id="{A7AB5324-562D-430F-80CC-D7C863CAC77A}"/>
              </a:ext>
            </a:extLst>
          </p:cNvPr>
          <p:cNvSpPr/>
          <p:nvPr/>
        </p:nvSpPr>
        <p:spPr>
          <a:xfrm>
            <a:off x="3928242" y="2897271"/>
            <a:ext cx="1287516" cy="429172"/>
          </a:xfrm>
          <a:prstGeom prst="round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schemeClr val="bg1"/>
                </a:solidFill>
                <a:latin typeface="Calibri"/>
                <a:cs typeface="Calibri"/>
              </a:rPr>
              <a:t>Query Router</a:t>
            </a:r>
          </a:p>
        </p:txBody>
      </p:sp>
      <p:cxnSp>
        <p:nvCxnSpPr>
          <p:cNvPr id="6" name="Straight Arrow Connector 17">
            <a:extLst>
              <a:ext uri="{FF2B5EF4-FFF2-40B4-BE49-F238E27FC236}">
                <a16:creationId xmlns:a16="http://schemas.microsoft.com/office/drawing/2014/main" id="{8ED04DD3-0BB3-45E4-B7A5-74EF637AA947}"/>
              </a:ext>
            </a:extLst>
          </p:cNvPr>
          <p:cNvCxnSpPr>
            <a:stCxn id="2" idx="2"/>
            <a:endCxn id="3" idx="0"/>
          </p:cNvCxnSpPr>
          <p:nvPr/>
        </p:nvCxnSpPr>
        <p:spPr>
          <a:xfrm>
            <a:off x="4578113" y="1856712"/>
            <a:ext cx="0" cy="24461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 name="Straight Arrow Connector 20">
            <a:extLst>
              <a:ext uri="{FF2B5EF4-FFF2-40B4-BE49-F238E27FC236}">
                <a16:creationId xmlns:a16="http://schemas.microsoft.com/office/drawing/2014/main" id="{715C4E6D-CCDA-475C-BA7A-9E6C066C7963}"/>
              </a:ext>
            </a:extLst>
          </p:cNvPr>
          <p:cNvCxnSpPr>
            <a:stCxn id="3" idx="2"/>
            <a:endCxn id="5" idx="0"/>
          </p:cNvCxnSpPr>
          <p:nvPr/>
        </p:nvCxnSpPr>
        <p:spPr>
          <a:xfrm rot="5400000">
            <a:off x="4391669" y="2710826"/>
            <a:ext cx="366777" cy="6113"/>
          </a:xfrm>
          <a:prstGeom prst="bentConnector3">
            <a:avLst>
              <a:gd name="adj1" fmla="val 50000"/>
            </a:avLst>
          </a:prstGeom>
          <a:ln>
            <a:solidFill>
              <a:schemeClr val="bg1">
                <a:lumMod val="65000"/>
              </a:schemeClr>
            </a:solidFill>
            <a:headEnd type="triangle" w="lg" len="med"/>
            <a:tailEnd type="triangle" w="lg" len="med"/>
          </a:ln>
        </p:spPr>
        <p:style>
          <a:lnRef idx="2">
            <a:schemeClr val="accent1"/>
          </a:lnRef>
          <a:fillRef idx="0">
            <a:schemeClr val="accent1"/>
          </a:fillRef>
          <a:effectRef idx="1">
            <a:schemeClr val="accent1"/>
          </a:effectRef>
          <a:fontRef idx="minor">
            <a:schemeClr val="tx1"/>
          </a:fontRef>
        </p:style>
      </p:cxnSp>
      <p:sp>
        <p:nvSpPr>
          <p:cNvPr id="8" name="Rounded Rectangle 45">
            <a:extLst>
              <a:ext uri="{FF2B5EF4-FFF2-40B4-BE49-F238E27FC236}">
                <a16:creationId xmlns:a16="http://schemas.microsoft.com/office/drawing/2014/main" id="{27C155F2-1474-4BAF-91EC-0C9870548C49}"/>
              </a:ext>
            </a:extLst>
          </p:cNvPr>
          <p:cNvSpPr/>
          <p:nvPr/>
        </p:nvSpPr>
        <p:spPr>
          <a:xfrm>
            <a:off x="1998539" y="4336176"/>
            <a:ext cx="1287516" cy="429172"/>
          </a:xfrm>
          <a:prstGeom prst="round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schemeClr val="bg1"/>
                </a:solidFill>
                <a:latin typeface="Calibri"/>
                <a:cs typeface="Calibri"/>
              </a:rPr>
              <a:t>Primary</a:t>
            </a:r>
          </a:p>
        </p:txBody>
      </p:sp>
      <p:sp>
        <p:nvSpPr>
          <p:cNvPr id="9" name="Rounded Rectangle 47">
            <a:extLst>
              <a:ext uri="{FF2B5EF4-FFF2-40B4-BE49-F238E27FC236}">
                <a16:creationId xmlns:a16="http://schemas.microsoft.com/office/drawing/2014/main" id="{E7325307-F1D4-4862-92C3-B08A3C2127A7}"/>
              </a:ext>
            </a:extLst>
          </p:cNvPr>
          <p:cNvSpPr/>
          <p:nvPr/>
        </p:nvSpPr>
        <p:spPr>
          <a:xfrm>
            <a:off x="1998539" y="4829660"/>
            <a:ext cx="1287516" cy="429172"/>
          </a:xfrm>
          <a:prstGeom prst="round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schemeClr val="bg1"/>
                </a:solidFill>
                <a:latin typeface="Calibri"/>
                <a:cs typeface="Calibri"/>
              </a:rPr>
              <a:t>Secondary</a:t>
            </a:r>
          </a:p>
        </p:txBody>
      </p:sp>
      <p:sp>
        <p:nvSpPr>
          <p:cNvPr id="10" name="Rounded Rectangle 49">
            <a:extLst>
              <a:ext uri="{FF2B5EF4-FFF2-40B4-BE49-F238E27FC236}">
                <a16:creationId xmlns:a16="http://schemas.microsoft.com/office/drawing/2014/main" id="{9938BB36-D6A9-4B66-8F8F-62D67103EC27}"/>
              </a:ext>
            </a:extLst>
          </p:cNvPr>
          <p:cNvSpPr/>
          <p:nvPr/>
        </p:nvSpPr>
        <p:spPr>
          <a:xfrm>
            <a:off x="1998539" y="5334485"/>
            <a:ext cx="1287516" cy="429172"/>
          </a:xfrm>
          <a:prstGeom prst="round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schemeClr val="bg1"/>
                </a:solidFill>
                <a:latin typeface="Calibri"/>
                <a:cs typeface="Calibri"/>
              </a:rPr>
              <a:t>Secondary</a:t>
            </a:r>
          </a:p>
        </p:txBody>
      </p:sp>
      <p:sp>
        <p:nvSpPr>
          <p:cNvPr id="11" name="Rectangle 50">
            <a:extLst>
              <a:ext uri="{FF2B5EF4-FFF2-40B4-BE49-F238E27FC236}">
                <a16:creationId xmlns:a16="http://schemas.microsoft.com/office/drawing/2014/main" id="{A4976DF9-6D5E-44E6-8946-93381C145875}"/>
              </a:ext>
            </a:extLst>
          </p:cNvPr>
          <p:cNvSpPr/>
          <p:nvPr/>
        </p:nvSpPr>
        <p:spPr>
          <a:xfrm>
            <a:off x="2100450" y="3997622"/>
            <a:ext cx="1185605" cy="338554"/>
          </a:xfrm>
          <a:prstGeom prst="rect">
            <a:avLst/>
          </a:prstGeom>
          <a:ln>
            <a:noFill/>
          </a:ln>
        </p:spPr>
        <p:txBody>
          <a:bodyPr wrap="square" anchor="t">
            <a:spAutoFit/>
          </a:bodyPr>
          <a:lstStyle/>
          <a:p>
            <a:pPr lvl="0" algn="ctr"/>
            <a:r>
              <a:rPr lang="en-US" sz="1600" b="1" dirty="0">
                <a:solidFill>
                  <a:schemeClr val="bg1">
                    <a:lumMod val="50000"/>
                  </a:schemeClr>
                </a:solidFill>
                <a:latin typeface="Calibri"/>
                <a:cs typeface="Calibri"/>
              </a:rPr>
              <a:t>Shard 1</a:t>
            </a:r>
          </a:p>
        </p:txBody>
      </p:sp>
      <p:cxnSp>
        <p:nvCxnSpPr>
          <p:cNvPr id="12" name="Straight Arrow Connector 51">
            <a:extLst>
              <a:ext uri="{FF2B5EF4-FFF2-40B4-BE49-F238E27FC236}">
                <a16:creationId xmlns:a16="http://schemas.microsoft.com/office/drawing/2014/main" id="{49DF8686-2DCC-45B2-B0ED-5DE6ED5C605E}"/>
              </a:ext>
            </a:extLst>
          </p:cNvPr>
          <p:cNvCxnSpPr>
            <a:stCxn id="5" idx="2"/>
            <a:endCxn id="11" idx="0"/>
          </p:cNvCxnSpPr>
          <p:nvPr/>
        </p:nvCxnSpPr>
        <p:spPr>
          <a:xfrm rot="5400000">
            <a:off x="3297038" y="2722659"/>
            <a:ext cx="671179" cy="1878747"/>
          </a:xfrm>
          <a:prstGeom prst="bentConnector3">
            <a:avLst>
              <a:gd name="adj1" fmla="val 51351"/>
            </a:avLst>
          </a:prstGeom>
          <a:ln>
            <a:solidFill>
              <a:schemeClr val="bg1">
                <a:lumMod val="65000"/>
              </a:schemeClr>
            </a:solidFill>
            <a:headEnd type="triangle" w="lg" len="med"/>
            <a:tailEnd type="triangle" w="lg" len="med"/>
          </a:ln>
        </p:spPr>
        <p:style>
          <a:lnRef idx="2">
            <a:schemeClr val="accent1"/>
          </a:lnRef>
          <a:fillRef idx="0">
            <a:schemeClr val="accent1"/>
          </a:fillRef>
          <a:effectRef idx="1">
            <a:schemeClr val="accent1"/>
          </a:effectRef>
          <a:fontRef idx="minor">
            <a:schemeClr val="tx1"/>
          </a:fontRef>
        </p:style>
      </p:cxnSp>
      <p:sp>
        <p:nvSpPr>
          <p:cNvPr id="13" name="Rounded Rectangle 52">
            <a:extLst>
              <a:ext uri="{FF2B5EF4-FFF2-40B4-BE49-F238E27FC236}">
                <a16:creationId xmlns:a16="http://schemas.microsoft.com/office/drawing/2014/main" id="{3F2A54A0-2233-4546-8660-DB9D71372EE2}"/>
              </a:ext>
            </a:extLst>
          </p:cNvPr>
          <p:cNvSpPr/>
          <p:nvPr/>
        </p:nvSpPr>
        <p:spPr>
          <a:xfrm>
            <a:off x="3467234" y="4336176"/>
            <a:ext cx="1287516" cy="429172"/>
          </a:xfrm>
          <a:prstGeom prst="round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schemeClr val="bg1"/>
                </a:solidFill>
                <a:latin typeface="Calibri"/>
                <a:cs typeface="Calibri"/>
              </a:rPr>
              <a:t>Primary</a:t>
            </a:r>
          </a:p>
        </p:txBody>
      </p:sp>
      <p:sp>
        <p:nvSpPr>
          <p:cNvPr id="14" name="Rounded Rectangle 53">
            <a:extLst>
              <a:ext uri="{FF2B5EF4-FFF2-40B4-BE49-F238E27FC236}">
                <a16:creationId xmlns:a16="http://schemas.microsoft.com/office/drawing/2014/main" id="{F3DC098C-61CD-4C42-A630-383F3B709808}"/>
              </a:ext>
            </a:extLst>
          </p:cNvPr>
          <p:cNvSpPr/>
          <p:nvPr/>
        </p:nvSpPr>
        <p:spPr>
          <a:xfrm>
            <a:off x="3467234" y="4829660"/>
            <a:ext cx="1287516" cy="429172"/>
          </a:xfrm>
          <a:prstGeom prst="round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schemeClr val="bg1"/>
                </a:solidFill>
                <a:latin typeface="Calibri"/>
                <a:cs typeface="Calibri"/>
              </a:rPr>
              <a:t>Secondary</a:t>
            </a:r>
          </a:p>
        </p:txBody>
      </p:sp>
      <p:sp>
        <p:nvSpPr>
          <p:cNvPr id="15" name="Rounded Rectangle 54">
            <a:extLst>
              <a:ext uri="{FF2B5EF4-FFF2-40B4-BE49-F238E27FC236}">
                <a16:creationId xmlns:a16="http://schemas.microsoft.com/office/drawing/2014/main" id="{A584D833-4A63-4331-9755-3990748424F7}"/>
              </a:ext>
            </a:extLst>
          </p:cNvPr>
          <p:cNvSpPr/>
          <p:nvPr/>
        </p:nvSpPr>
        <p:spPr>
          <a:xfrm>
            <a:off x="3467234" y="5334485"/>
            <a:ext cx="1287516" cy="429172"/>
          </a:xfrm>
          <a:prstGeom prst="round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schemeClr val="bg1"/>
                </a:solidFill>
                <a:latin typeface="Calibri"/>
                <a:cs typeface="Calibri"/>
              </a:rPr>
              <a:t>Secondary</a:t>
            </a:r>
          </a:p>
        </p:txBody>
      </p:sp>
      <p:sp>
        <p:nvSpPr>
          <p:cNvPr id="16" name="Rectangle 55">
            <a:extLst>
              <a:ext uri="{FF2B5EF4-FFF2-40B4-BE49-F238E27FC236}">
                <a16:creationId xmlns:a16="http://schemas.microsoft.com/office/drawing/2014/main" id="{EB839105-825F-46CC-8FDB-FDB1018699F3}"/>
              </a:ext>
            </a:extLst>
          </p:cNvPr>
          <p:cNvSpPr/>
          <p:nvPr/>
        </p:nvSpPr>
        <p:spPr>
          <a:xfrm>
            <a:off x="3569145" y="3997622"/>
            <a:ext cx="1185605" cy="338554"/>
          </a:xfrm>
          <a:prstGeom prst="rect">
            <a:avLst/>
          </a:prstGeom>
          <a:ln>
            <a:noFill/>
          </a:ln>
        </p:spPr>
        <p:txBody>
          <a:bodyPr wrap="square" anchor="t">
            <a:spAutoFit/>
          </a:bodyPr>
          <a:lstStyle/>
          <a:p>
            <a:pPr lvl="0" algn="ctr"/>
            <a:r>
              <a:rPr lang="en-US" sz="1600" b="1" dirty="0">
                <a:solidFill>
                  <a:schemeClr val="bg1">
                    <a:lumMod val="50000"/>
                  </a:schemeClr>
                </a:solidFill>
                <a:latin typeface="Calibri"/>
                <a:cs typeface="Calibri"/>
              </a:rPr>
              <a:t>Shard 2</a:t>
            </a:r>
          </a:p>
        </p:txBody>
      </p:sp>
      <p:cxnSp>
        <p:nvCxnSpPr>
          <p:cNvPr id="17" name="Straight Arrow Connector 51">
            <a:extLst>
              <a:ext uri="{FF2B5EF4-FFF2-40B4-BE49-F238E27FC236}">
                <a16:creationId xmlns:a16="http://schemas.microsoft.com/office/drawing/2014/main" id="{27498AB9-E0D7-4352-83C8-6A5194E66CA7}"/>
              </a:ext>
            </a:extLst>
          </p:cNvPr>
          <p:cNvCxnSpPr>
            <a:stCxn id="5" idx="2"/>
            <a:endCxn id="16" idx="0"/>
          </p:cNvCxnSpPr>
          <p:nvPr/>
        </p:nvCxnSpPr>
        <p:spPr>
          <a:xfrm rot="5400000">
            <a:off x="4031385" y="3457006"/>
            <a:ext cx="671179" cy="410052"/>
          </a:xfrm>
          <a:prstGeom prst="bentConnector3">
            <a:avLst>
              <a:gd name="adj1" fmla="val 50000"/>
            </a:avLst>
          </a:prstGeom>
          <a:ln>
            <a:solidFill>
              <a:schemeClr val="bg1">
                <a:lumMod val="65000"/>
              </a:schemeClr>
            </a:solidFill>
            <a:headEnd type="triangle" w="lg" len="med"/>
            <a:tailEnd type="triangle" w="lg" len="med"/>
          </a:ln>
        </p:spPr>
        <p:style>
          <a:lnRef idx="2">
            <a:schemeClr val="accent1"/>
          </a:lnRef>
          <a:fillRef idx="0">
            <a:schemeClr val="accent1"/>
          </a:fillRef>
          <a:effectRef idx="1">
            <a:schemeClr val="accent1"/>
          </a:effectRef>
          <a:fontRef idx="minor">
            <a:schemeClr val="tx1"/>
          </a:fontRef>
        </p:style>
      </p:cxnSp>
      <p:sp>
        <p:nvSpPr>
          <p:cNvPr id="18" name="Rectangle 74">
            <a:extLst>
              <a:ext uri="{FF2B5EF4-FFF2-40B4-BE49-F238E27FC236}">
                <a16:creationId xmlns:a16="http://schemas.microsoft.com/office/drawing/2014/main" id="{939782BE-A4A7-4365-8A7B-138CA1A44218}"/>
              </a:ext>
            </a:extLst>
          </p:cNvPr>
          <p:cNvSpPr/>
          <p:nvPr/>
        </p:nvSpPr>
        <p:spPr>
          <a:xfrm>
            <a:off x="4759367" y="4589821"/>
            <a:ext cx="646331" cy="646331"/>
          </a:xfrm>
          <a:prstGeom prst="rect">
            <a:avLst/>
          </a:prstGeom>
        </p:spPr>
        <p:txBody>
          <a:bodyPr wrap="none">
            <a:spAutoFit/>
          </a:bodyPr>
          <a:lstStyle/>
          <a:p>
            <a:pPr lvl="0" algn="ctr"/>
            <a:r>
              <a:rPr lang="en-US" sz="3600" dirty="0">
                <a:solidFill>
                  <a:prstClr val="white">
                    <a:lumMod val="50000"/>
                  </a:prstClr>
                </a:solidFill>
              </a:rPr>
              <a:t>…</a:t>
            </a:r>
          </a:p>
        </p:txBody>
      </p:sp>
      <p:sp>
        <p:nvSpPr>
          <p:cNvPr id="19" name="Rounded Rectangle 75">
            <a:extLst>
              <a:ext uri="{FF2B5EF4-FFF2-40B4-BE49-F238E27FC236}">
                <a16:creationId xmlns:a16="http://schemas.microsoft.com/office/drawing/2014/main" id="{14D510F1-5454-4960-8741-D4BEA4D0E3ED}"/>
              </a:ext>
            </a:extLst>
          </p:cNvPr>
          <p:cNvSpPr/>
          <p:nvPr/>
        </p:nvSpPr>
        <p:spPr>
          <a:xfrm>
            <a:off x="5405698" y="4336176"/>
            <a:ext cx="1287516" cy="429172"/>
          </a:xfrm>
          <a:prstGeom prst="round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schemeClr val="bg1"/>
                </a:solidFill>
                <a:latin typeface="Calibri"/>
                <a:cs typeface="Calibri"/>
              </a:rPr>
              <a:t>Primary</a:t>
            </a:r>
          </a:p>
        </p:txBody>
      </p:sp>
      <p:sp>
        <p:nvSpPr>
          <p:cNvPr id="20" name="Rounded Rectangle 77">
            <a:extLst>
              <a:ext uri="{FF2B5EF4-FFF2-40B4-BE49-F238E27FC236}">
                <a16:creationId xmlns:a16="http://schemas.microsoft.com/office/drawing/2014/main" id="{D72AD5CE-CCCE-485F-9533-F76CBF872F35}"/>
              </a:ext>
            </a:extLst>
          </p:cNvPr>
          <p:cNvSpPr/>
          <p:nvPr/>
        </p:nvSpPr>
        <p:spPr>
          <a:xfrm>
            <a:off x="5405698" y="4829660"/>
            <a:ext cx="1287516" cy="429172"/>
          </a:xfrm>
          <a:prstGeom prst="round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schemeClr val="bg1"/>
                </a:solidFill>
                <a:latin typeface="Calibri"/>
                <a:cs typeface="Calibri"/>
              </a:rPr>
              <a:t>Secondary</a:t>
            </a:r>
          </a:p>
        </p:txBody>
      </p:sp>
      <p:sp>
        <p:nvSpPr>
          <p:cNvPr id="21" name="Rounded Rectangle 79">
            <a:extLst>
              <a:ext uri="{FF2B5EF4-FFF2-40B4-BE49-F238E27FC236}">
                <a16:creationId xmlns:a16="http://schemas.microsoft.com/office/drawing/2014/main" id="{36755A8F-85F5-4B6D-8DDB-C430B68C6E0B}"/>
              </a:ext>
            </a:extLst>
          </p:cNvPr>
          <p:cNvSpPr/>
          <p:nvPr/>
        </p:nvSpPr>
        <p:spPr>
          <a:xfrm>
            <a:off x="5405698" y="5334485"/>
            <a:ext cx="1287516" cy="429172"/>
          </a:xfrm>
          <a:prstGeom prst="round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schemeClr val="bg1"/>
                </a:solidFill>
                <a:latin typeface="Calibri"/>
                <a:cs typeface="Calibri"/>
              </a:rPr>
              <a:t>Secondary</a:t>
            </a:r>
          </a:p>
        </p:txBody>
      </p:sp>
      <p:sp>
        <p:nvSpPr>
          <p:cNvPr id="22" name="Rectangle 80">
            <a:extLst>
              <a:ext uri="{FF2B5EF4-FFF2-40B4-BE49-F238E27FC236}">
                <a16:creationId xmlns:a16="http://schemas.microsoft.com/office/drawing/2014/main" id="{DB6C4AD1-195B-4DE9-88BF-0C0E5AB61305}"/>
              </a:ext>
            </a:extLst>
          </p:cNvPr>
          <p:cNvSpPr/>
          <p:nvPr/>
        </p:nvSpPr>
        <p:spPr>
          <a:xfrm>
            <a:off x="5507609" y="3997622"/>
            <a:ext cx="1185605" cy="338554"/>
          </a:xfrm>
          <a:prstGeom prst="rect">
            <a:avLst/>
          </a:prstGeom>
          <a:ln>
            <a:noFill/>
          </a:ln>
        </p:spPr>
        <p:txBody>
          <a:bodyPr wrap="square" anchor="t">
            <a:spAutoFit/>
          </a:bodyPr>
          <a:lstStyle/>
          <a:p>
            <a:pPr lvl="0" algn="ctr"/>
            <a:r>
              <a:rPr lang="en-US" sz="1600" b="1" dirty="0">
                <a:solidFill>
                  <a:schemeClr val="bg1">
                    <a:lumMod val="50000"/>
                  </a:schemeClr>
                </a:solidFill>
                <a:latin typeface="Calibri"/>
                <a:cs typeface="Calibri"/>
              </a:rPr>
              <a:t>Shard N</a:t>
            </a:r>
          </a:p>
        </p:txBody>
      </p:sp>
      <p:cxnSp>
        <p:nvCxnSpPr>
          <p:cNvPr id="23" name="Straight Arrow Connector 51">
            <a:extLst>
              <a:ext uri="{FF2B5EF4-FFF2-40B4-BE49-F238E27FC236}">
                <a16:creationId xmlns:a16="http://schemas.microsoft.com/office/drawing/2014/main" id="{BD153E94-E150-474E-8CC6-2C557B876539}"/>
              </a:ext>
            </a:extLst>
          </p:cNvPr>
          <p:cNvCxnSpPr>
            <a:stCxn id="5" idx="2"/>
            <a:endCxn id="22" idx="0"/>
          </p:cNvCxnSpPr>
          <p:nvPr/>
        </p:nvCxnSpPr>
        <p:spPr>
          <a:xfrm rot="16200000" flipH="1">
            <a:off x="5000617" y="2897826"/>
            <a:ext cx="671179" cy="1528412"/>
          </a:xfrm>
          <a:prstGeom prst="bentConnector3">
            <a:avLst>
              <a:gd name="adj1" fmla="val 50000"/>
            </a:avLst>
          </a:prstGeom>
          <a:ln>
            <a:solidFill>
              <a:schemeClr val="bg1">
                <a:lumMod val="65000"/>
              </a:schemeClr>
            </a:solidFill>
            <a:headEnd type="triangle" w="lg" len="med"/>
            <a:tailEnd type="triangle" w="lg" len="med"/>
          </a:ln>
        </p:spPr>
        <p:style>
          <a:lnRef idx="2">
            <a:schemeClr val="accent1"/>
          </a:lnRef>
          <a:fillRef idx="0">
            <a:schemeClr val="accent1"/>
          </a:fillRef>
          <a:effectRef idx="1">
            <a:schemeClr val="accent1"/>
          </a:effectRef>
          <a:fontRef idx="minor">
            <a:schemeClr val="tx1"/>
          </a:fontRef>
        </p:style>
      </p:cxnSp>
      <p:sp>
        <p:nvSpPr>
          <p:cNvPr id="24" name="Rectangle 3">
            <a:extLst>
              <a:ext uri="{FF2B5EF4-FFF2-40B4-BE49-F238E27FC236}">
                <a16:creationId xmlns:a16="http://schemas.microsoft.com/office/drawing/2014/main" id="{466AC1C6-3417-4087-BE4B-FAEB20B3E121}"/>
              </a:ext>
            </a:extLst>
          </p:cNvPr>
          <p:cNvSpPr/>
          <p:nvPr/>
        </p:nvSpPr>
        <p:spPr>
          <a:xfrm>
            <a:off x="1048560" y="2016991"/>
            <a:ext cx="2418674" cy="600164"/>
          </a:xfrm>
          <a:prstGeom prst="rect">
            <a:avLst/>
          </a:prstGeom>
        </p:spPr>
        <p:txBody>
          <a:bodyPr wrap="square">
            <a:spAutoFit/>
          </a:bodyPr>
          <a:lstStyle/>
          <a:p>
            <a:pPr marL="27903" indent="0">
              <a:buNone/>
            </a:pPr>
            <a:r>
              <a:rPr lang="en-US" sz="1100" dirty="0" err="1">
                <a:solidFill>
                  <a:srgbClr val="303030"/>
                </a:solidFill>
                <a:latin typeface="Courier"/>
                <a:cs typeface="Courier"/>
              </a:rPr>
              <a:t>db.customer.insert</a:t>
            </a:r>
            <a:r>
              <a:rPr lang="en-US" sz="1100" dirty="0">
                <a:solidFill>
                  <a:srgbClr val="303030"/>
                </a:solidFill>
                <a:latin typeface="Courier"/>
                <a:cs typeface="Courier"/>
              </a:rPr>
              <a:t>({…})</a:t>
            </a:r>
          </a:p>
          <a:p>
            <a:pPr marL="27903" indent="0">
              <a:buNone/>
            </a:pPr>
            <a:r>
              <a:rPr lang="en-US" sz="1100" dirty="0" err="1">
                <a:solidFill>
                  <a:srgbClr val="303030"/>
                </a:solidFill>
                <a:latin typeface="Courier"/>
                <a:cs typeface="Courier"/>
              </a:rPr>
              <a:t>db.customer.find</a:t>
            </a:r>
            <a:r>
              <a:rPr lang="en-US" sz="1100" dirty="0">
                <a:solidFill>
                  <a:srgbClr val="303030"/>
                </a:solidFill>
                <a:latin typeface="Courier"/>
                <a:cs typeface="Courier"/>
              </a:rPr>
              <a:t>({ </a:t>
            </a:r>
          </a:p>
          <a:p>
            <a:pPr marL="27903" indent="0">
              <a:buNone/>
            </a:pPr>
            <a:r>
              <a:rPr lang="en-US" sz="1100" dirty="0">
                <a:solidFill>
                  <a:srgbClr val="303030"/>
                </a:solidFill>
                <a:latin typeface="Courier"/>
                <a:cs typeface="Courier"/>
              </a:rPr>
              <a:t> name: ”John Smith”})</a:t>
            </a:r>
          </a:p>
        </p:txBody>
      </p:sp>
      <p:sp>
        <p:nvSpPr>
          <p:cNvPr id="25" name="TextBox 39">
            <a:extLst>
              <a:ext uri="{FF2B5EF4-FFF2-40B4-BE49-F238E27FC236}">
                <a16:creationId xmlns:a16="http://schemas.microsoft.com/office/drawing/2014/main" id="{19D8DF26-C123-4CE7-B02F-F077CAEE7F56}"/>
              </a:ext>
            </a:extLst>
          </p:cNvPr>
          <p:cNvSpPr txBox="1"/>
          <p:nvPr/>
        </p:nvSpPr>
        <p:spPr>
          <a:xfrm>
            <a:off x="6533876" y="1331809"/>
            <a:ext cx="2534428" cy="1049805"/>
          </a:xfrm>
          <a:prstGeom prst="rect">
            <a:avLst/>
          </a:prstGeom>
          <a:noFill/>
        </p:spPr>
        <p:txBody>
          <a:bodyPr wrap="square" lIns="64291" tIns="32146" rIns="64291" bIns="32146" rtlCol="0">
            <a:spAutoFit/>
          </a:bodyPr>
          <a:lstStyle/>
          <a:p>
            <a:pPr marL="227013" indent="-227013">
              <a:buFont typeface="+mj-lt"/>
              <a:buAutoNum type="arabicPeriod"/>
            </a:pPr>
            <a:r>
              <a:rPr lang="en-US" sz="2000" dirty="0">
                <a:solidFill>
                  <a:srgbClr val="3F3F3F"/>
                </a:solidFill>
                <a:latin typeface="Calibri"/>
                <a:cs typeface="Calibri"/>
              </a:rPr>
              <a:t>Dynamic Document Schema</a:t>
            </a:r>
          </a:p>
          <a:p>
            <a:endParaRPr lang="en-US" dirty="0">
              <a:solidFill>
                <a:srgbClr val="3F3F3F"/>
              </a:solidFill>
              <a:latin typeface="Calibri"/>
              <a:cs typeface="Calibri"/>
            </a:endParaRPr>
          </a:p>
        </p:txBody>
      </p:sp>
      <p:sp>
        <p:nvSpPr>
          <p:cNvPr id="26" name="Rectangle 41">
            <a:extLst>
              <a:ext uri="{FF2B5EF4-FFF2-40B4-BE49-F238E27FC236}">
                <a16:creationId xmlns:a16="http://schemas.microsoft.com/office/drawing/2014/main" id="{34DE9A2A-2946-4750-9FD2-1B95AB4BA729}"/>
              </a:ext>
            </a:extLst>
          </p:cNvPr>
          <p:cNvSpPr/>
          <p:nvPr/>
        </p:nvSpPr>
        <p:spPr>
          <a:xfrm>
            <a:off x="6620018" y="1953084"/>
            <a:ext cx="2448286" cy="1249859"/>
          </a:xfrm>
          <a:prstGeom prst="rect">
            <a:avLst/>
          </a:prstGeom>
          <a:ln>
            <a:solidFill>
              <a:srgbClr val="FFFFFF"/>
            </a:solidFill>
          </a:ln>
        </p:spPr>
        <p:txBody>
          <a:bodyPr wrap="square" lIns="64291" tIns="32146" rIns="64291" bIns="32146">
            <a:spAutoFit/>
          </a:bodyPr>
          <a:lstStyle/>
          <a:p>
            <a:pPr marL="27905"/>
            <a:r>
              <a:rPr lang="en-US" sz="1100" dirty="0">
                <a:latin typeface="Courier"/>
                <a:cs typeface="Courier"/>
              </a:rPr>
              <a:t>{ </a:t>
            </a:r>
            <a:r>
              <a:rPr lang="en-US" sz="1100" dirty="0">
                <a:solidFill>
                  <a:srgbClr val="437126"/>
                </a:solidFill>
                <a:latin typeface="Courier"/>
                <a:cs typeface="Courier"/>
              </a:rPr>
              <a:t>name</a:t>
            </a:r>
            <a:r>
              <a:rPr lang="en-US" sz="1100" dirty="0">
                <a:solidFill>
                  <a:srgbClr val="3F3F3F"/>
                </a:solidFill>
                <a:latin typeface="Courier"/>
                <a:cs typeface="Courier"/>
              </a:rPr>
              <a:t>: “John Smith”,</a:t>
            </a:r>
          </a:p>
          <a:p>
            <a:pPr marL="27905"/>
            <a:r>
              <a:rPr lang="en-US" sz="1100" dirty="0">
                <a:latin typeface="Courier"/>
                <a:cs typeface="Courier"/>
              </a:rPr>
              <a:t>  </a:t>
            </a:r>
            <a:r>
              <a:rPr lang="en-US" sz="1100" dirty="0">
                <a:solidFill>
                  <a:schemeClr val="accent1">
                    <a:lumMod val="75000"/>
                  </a:schemeClr>
                </a:solidFill>
                <a:latin typeface="Courier"/>
                <a:cs typeface="Courier"/>
              </a:rPr>
              <a:t>date</a:t>
            </a:r>
            <a:r>
              <a:rPr lang="en-US" sz="1100" dirty="0">
                <a:solidFill>
                  <a:srgbClr val="3F3F3F"/>
                </a:solidFill>
                <a:latin typeface="Courier"/>
                <a:cs typeface="Courier"/>
              </a:rPr>
              <a:t>: “2013-08-01”),</a:t>
            </a:r>
          </a:p>
          <a:p>
            <a:pPr marL="27905"/>
            <a:r>
              <a:rPr lang="en-US" sz="1100" dirty="0">
                <a:solidFill>
                  <a:srgbClr val="3366FF"/>
                </a:solidFill>
                <a:latin typeface="Courier"/>
                <a:cs typeface="Courier"/>
              </a:rPr>
              <a:t>  </a:t>
            </a:r>
            <a:r>
              <a:rPr lang="en-US" sz="1100" dirty="0">
                <a:solidFill>
                  <a:srgbClr val="437126"/>
                </a:solidFill>
                <a:latin typeface="Courier"/>
                <a:cs typeface="Courier"/>
              </a:rPr>
              <a:t>address</a:t>
            </a:r>
            <a:r>
              <a:rPr lang="en-US" sz="1100" dirty="0">
                <a:solidFill>
                  <a:srgbClr val="3F3F3F"/>
                </a:solidFill>
                <a:latin typeface="Courier"/>
                <a:cs typeface="Courier"/>
              </a:rPr>
              <a:t>: “10 3</a:t>
            </a:r>
            <a:r>
              <a:rPr lang="en-US" sz="1100" baseline="30000" dirty="0">
                <a:solidFill>
                  <a:srgbClr val="3F3F3F"/>
                </a:solidFill>
                <a:latin typeface="Courier"/>
                <a:cs typeface="Courier"/>
              </a:rPr>
              <a:t>rd</a:t>
            </a:r>
            <a:r>
              <a:rPr lang="en-US" sz="1100" dirty="0">
                <a:solidFill>
                  <a:srgbClr val="3F3F3F"/>
                </a:solidFill>
                <a:latin typeface="Courier"/>
                <a:cs typeface="Courier"/>
              </a:rPr>
              <a:t> St.”,</a:t>
            </a:r>
          </a:p>
          <a:p>
            <a:pPr marL="27905"/>
            <a:r>
              <a:rPr lang="en-US" sz="1100" dirty="0">
                <a:solidFill>
                  <a:srgbClr val="3F3F3F"/>
                </a:solidFill>
                <a:latin typeface="Courier"/>
                <a:cs typeface="Courier"/>
              </a:rPr>
              <a:t>  </a:t>
            </a:r>
            <a:r>
              <a:rPr lang="en-US" sz="1100" dirty="0">
                <a:solidFill>
                  <a:srgbClr val="437126"/>
                </a:solidFill>
                <a:latin typeface="Courier"/>
                <a:cs typeface="Courier"/>
              </a:rPr>
              <a:t>phone</a:t>
            </a:r>
            <a:r>
              <a:rPr lang="en-US" sz="1100" dirty="0">
                <a:solidFill>
                  <a:srgbClr val="3F3F3F"/>
                </a:solidFill>
                <a:latin typeface="Courier"/>
                <a:cs typeface="Courier"/>
              </a:rPr>
              <a:t>: [</a:t>
            </a:r>
          </a:p>
          <a:p>
            <a:pPr marL="27905"/>
            <a:r>
              <a:rPr lang="en-US" sz="1100" dirty="0">
                <a:solidFill>
                  <a:srgbClr val="3F3F3F"/>
                </a:solidFill>
                <a:latin typeface="Courier"/>
                <a:cs typeface="Courier"/>
              </a:rPr>
              <a:t>    { </a:t>
            </a:r>
            <a:r>
              <a:rPr lang="en-US" sz="1100" dirty="0">
                <a:solidFill>
                  <a:srgbClr val="437126"/>
                </a:solidFill>
                <a:latin typeface="Courier"/>
                <a:cs typeface="Courier"/>
              </a:rPr>
              <a:t>home</a:t>
            </a:r>
            <a:r>
              <a:rPr lang="en-US" sz="1100" dirty="0">
                <a:solidFill>
                  <a:srgbClr val="3F3F3F"/>
                </a:solidFill>
                <a:latin typeface="Courier"/>
                <a:cs typeface="Courier"/>
              </a:rPr>
              <a:t>: 1234567890},</a:t>
            </a:r>
          </a:p>
          <a:p>
            <a:pPr marL="27905"/>
            <a:r>
              <a:rPr lang="en-US" sz="1100" dirty="0">
                <a:solidFill>
                  <a:srgbClr val="3F3F3F"/>
                </a:solidFill>
                <a:latin typeface="Courier"/>
                <a:cs typeface="Courier"/>
              </a:rPr>
              <a:t>    { </a:t>
            </a:r>
            <a:r>
              <a:rPr lang="en-US" sz="1100" dirty="0">
                <a:solidFill>
                  <a:srgbClr val="437126"/>
                </a:solidFill>
                <a:latin typeface="Courier"/>
                <a:cs typeface="Courier"/>
              </a:rPr>
              <a:t>mobile</a:t>
            </a:r>
            <a:r>
              <a:rPr lang="en-US" sz="1100" dirty="0">
                <a:solidFill>
                  <a:srgbClr val="3F3F3F"/>
                </a:solidFill>
                <a:latin typeface="Courier"/>
                <a:cs typeface="Courier"/>
              </a:rPr>
              <a:t>: 1234568138} ]</a:t>
            </a:r>
          </a:p>
          <a:p>
            <a:pPr marL="27905"/>
            <a:r>
              <a:rPr lang="en-US" sz="1100" dirty="0">
                <a:solidFill>
                  <a:srgbClr val="3F3F3F"/>
                </a:solidFill>
                <a:latin typeface="Courier"/>
                <a:cs typeface="Courier"/>
              </a:rPr>
              <a:t>  }</a:t>
            </a:r>
          </a:p>
        </p:txBody>
      </p:sp>
      <p:cxnSp>
        <p:nvCxnSpPr>
          <p:cNvPr id="27" name="Straight Connector 43">
            <a:extLst>
              <a:ext uri="{FF2B5EF4-FFF2-40B4-BE49-F238E27FC236}">
                <a16:creationId xmlns:a16="http://schemas.microsoft.com/office/drawing/2014/main" id="{266C4195-A072-47D5-9C04-D4D18C8B0B4B}"/>
              </a:ext>
            </a:extLst>
          </p:cNvPr>
          <p:cNvCxnSpPr/>
          <p:nvPr/>
        </p:nvCxnSpPr>
        <p:spPr bwMode="auto">
          <a:xfrm flipV="1">
            <a:off x="6671212" y="3202943"/>
            <a:ext cx="327573" cy="1133234"/>
          </a:xfrm>
          <a:prstGeom prst="line">
            <a:avLst/>
          </a:prstGeom>
          <a:solidFill>
            <a:srgbClr val="000000"/>
          </a:solidFill>
          <a:ln w="25400" cap="flat" cmpd="sng" algn="ctr">
            <a:solidFill>
              <a:schemeClr val="accent1">
                <a:lumMod val="60000"/>
                <a:lumOff val="40000"/>
              </a:schemeClr>
            </a:solidFill>
            <a:prstDash val="dash"/>
            <a:round/>
            <a:headEnd type="none" w="med" len="med"/>
            <a:tailEnd type="none" w="med" len="med"/>
          </a:ln>
          <a:effectLst/>
        </p:spPr>
      </p:cxnSp>
      <p:sp>
        <p:nvSpPr>
          <p:cNvPr id="28" name="TextBox 57">
            <a:extLst>
              <a:ext uri="{FF2B5EF4-FFF2-40B4-BE49-F238E27FC236}">
                <a16:creationId xmlns:a16="http://schemas.microsoft.com/office/drawing/2014/main" id="{1D2FF7AC-53C1-4DA9-80BF-8C8CF16E59DC}"/>
              </a:ext>
            </a:extLst>
          </p:cNvPr>
          <p:cNvSpPr txBox="1"/>
          <p:nvPr/>
        </p:nvSpPr>
        <p:spPr>
          <a:xfrm>
            <a:off x="858665" y="1659014"/>
            <a:ext cx="2803571" cy="372696"/>
          </a:xfrm>
          <a:prstGeom prst="rect">
            <a:avLst/>
          </a:prstGeom>
          <a:noFill/>
        </p:spPr>
        <p:txBody>
          <a:bodyPr wrap="square" lIns="64291" tIns="32146" rIns="64291" bIns="32146" rtlCol="0">
            <a:spAutoFit/>
          </a:bodyPr>
          <a:lstStyle/>
          <a:p>
            <a:r>
              <a:rPr lang="en-US" sz="1800" dirty="0">
                <a:solidFill>
                  <a:srgbClr val="3F3F3F"/>
                </a:solidFill>
                <a:latin typeface="Calibri"/>
                <a:cs typeface="Calibri"/>
              </a:rPr>
              <a:t>2. </a:t>
            </a:r>
            <a:r>
              <a:rPr lang="en-US" sz="2000" dirty="0">
                <a:solidFill>
                  <a:srgbClr val="3F3F3F"/>
                </a:solidFill>
                <a:latin typeface="Calibri"/>
                <a:cs typeface="Calibri"/>
              </a:rPr>
              <a:t>Native language drivers</a:t>
            </a:r>
          </a:p>
        </p:txBody>
      </p:sp>
      <p:sp>
        <p:nvSpPr>
          <p:cNvPr id="29" name="TextBox 61">
            <a:extLst>
              <a:ext uri="{FF2B5EF4-FFF2-40B4-BE49-F238E27FC236}">
                <a16:creationId xmlns:a16="http://schemas.microsoft.com/office/drawing/2014/main" id="{35E90272-7632-45C6-A484-2259158C3924}"/>
              </a:ext>
            </a:extLst>
          </p:cNvPr>
          <p:cNvSpPr txBox="1"/>
          <p:nvPr/>
        </p:nvSpPr>
        <p:spPr>
          <a:xfrm>
            <a:off x="6791903" y="4130792"/>
            <a:ext cx="2276401" cy="1203693"/>
          </a:xfrm>
          <a:prstGeom prst="rect">
            <a:avLst/>
          </a:prstGeom>
          <a:noFill/>
        </p:spPr>
        <p:txBody>
          <a:bodyPr wrap="square" lIns="64291" tIns="32146" rIns="64291" bIns="32146" rtlCol="0">
            <a:spAutoFit/>
          </a:bodyPr>
          <a:lstStyle/>
          <a:p>
            <a:r>
              <a:rPr lang="en-US" sz="2000" dirty="0">
                <a:solidFill>
                  <a:srgbClr val="3F3F3F"/>
                </a:solidFill>
                <a:latin typeface="Calibri"/>
                <a:cs typeface="Calibri"/>
              </a:rPr>
              <a:t>4. High performance</a:t>
            </a:r>
          </a:p>
          <a:p>
            <a:pPr marL="454025" indent="-173038">
              <a:buFont typeface="Lucida Grande"/>
              <a:buChar char="-"/>
            </a:pPr>
            <a:r>
              <a:rPr lang="en-US" sz="1800" dirty="0">
                <a:solidFill>
                  <a:srgbClr val="3F3F3F"/>
                </a:solidFill>
                <a:latin typeface="Calibri"/>
                <a:cs typeface="Calibri"/>
              </a:rPr>
              <a:t>Data locality</a:t>
            </a:r>
          </a:p>
          <a:p>
            <a:pPr marL="454025" indent="-173038">
              <a:buFont typeface="Lucida Grande"/>
              <a:buChar char="-"/>
            </a:pPr>
            <a:r>
              <a:rPr lang="en-US" sz="1800" dirty="0">
                <a:solidFill>
                  <a:srgbClr val="3F3F3F"/>
                </a:solidFill>
                <a:latin typeface="Calibri"/>
                <a:cs typeface="Calibri"/>
              </a:rPr>
              <a:t>Rich Indexes</a:t>
            </a:r>
          </a:p>
          <a:p>
            <a:pPr marL="454025" indent="-173038">
              <a:buFont typeface="Lucida Grande"/>
              <a:buChar char="-"/>
            </a:pPr>
            <a:r>
              <a:rPr lang="en-US" sz="1800" dirty="0">
                <a:solidFill>
                  <a:srgbClr val="3F3F3F"/>
                </a:solidFill>
                <a:latin typeface="Calibri"/>
                <a:cs typeface="Calibri"/>
              </a:rPr>
              <a:t>RAM</a:t>
            </a:r>
          </a:p>
        </p:txBody>
      </p:sp>
      <p:sp>
        <p:nvSpPr>
          <p:cNvPr id="30" name="TextBox 63">
            <a:extLst>
              <a:ext uri="{FF2B5EF4-FFF2-40B4-BE49-F238E27FC236}">
                <a16:creationId xmlns:a16="http://schemas.microsoft.com/office/drawing/2014/main" id="{19EC99A5-AEEA-47E0-8880-FA5551DD642C}"/>
              </a:ext>
            </a:extLst>
          </p:cNvPr>
          <p:cNvSpPr txBox="1"/>
          <p:nvPr/>
        </p:nvSpPr>
        <p:spPr>
          <a:xfrm>
            <a:off x="23337" y="3925562"/>
            <a:ext cx="2534428" cy="649695"/>
          </a:xfrm>
          <a:prstGeom prst="rect">
            <a:avLst/>
          </a:prstGeom>
          <a:noFill/>
        </p:spPr>
        <p:txBody>
          <a:bodyPr wrap="square" lIns="64291" tIns="32146" rIns="64291" bIns="32146" rtlCol="0">
            <a:spAutoFit/>
          </a:bodyPr>
          <a:lstStyle/>
          <a:p>
            <a:r>
              <a:rPr lang="en-US" sz="2000" dirty="0">
                <a:solidFill>
                  <a:srgbClr val="3F3F3F"/>
                </a:solidFill>
                <a:latin typeface="Calibri"/>
                <a:cs typeface="Calibri"/>
              </a:rPr>
              <a:t>3. High availability</a:t>
            </a:r>
          </a:p>
          <a:p>
            <a:pPr marL="454025" indent="-171450">
              <a:buFont typeface="Lucida Grande"/>
              <a:buChar char="-"/>
            </a:pPr>
            <a:r>
              <a:rPr lang="en-US" sz="1800" dirty="0">
                <a:solidFill>
                  <a:srgbClr val="3F3F3F"/>
                </a:solidFill>
                <a:latin typeface="Calibri"/>
                <a:cs typeface="Calibri"/>
              </a:rPr>
              <a:t>Replica sets</a:t>
            </a:r>
          </a:p>
        </p:txBody>
      </p:sp>
      <p:sp>
        <p:nvSpPr>
          <p:cNvPr id="31" name="TextBox 64">
            <a:extLst>
              <a:ext uri="{FF2B5EF4-FFF2-40B4-BE49-F238E27FC236}">
                <a16:creationId xmlns:a16="http://schemas.microsoft.com/office/drawing/2014/main" id="{6F5CCC08-992A-4E5D-A6BB-4CFFE4D2912A}"/>
              </a:ext>
            </a:extLst>
          </p:cNvPr>
          <p:cNvSpPr txBox="1"/>
          <p:nvPr/>
        </p:nvSpPr>
        <p:spPr>
          <a:xfrm>
            <a:off x="6693214" y="5391556"/>
            <a:ext cx="5072686" cy="618918"/>
          </a:xfrm>
          <a:prstGeom prst="rect">
            <a:avLst/>
          </a:prstGeom>
          <a:noFill/>
        </p:spPr>
        <p:txBody>
          <a:bodyPr wrap="square" lIns="64291" tIns="32146" rIns="64291" bIns="32146" rtlCol="0">
            <a:spAutoFit/>
          </a:bodyPr>
          <a:lstStyle/>
          <a:p>
            <a:r>
              <a:rPr lang="en-US" sz="2000" dirty="0">
                <a:solidFill>
                  <a:srgbClr val="3F3F3F"/>
                </a:solidFill>
                <a:latin typeface="Calibri"/>
                <a:cs typeface="Calibri"/>
              </a:rPr>
              <a:t>5. Horizontal scalability</a:t>
            </a:r>
          </a:p>
          <a:p>
            <a:pPr marL="454025" indent="-163513">
              <a:buFont typeface="Lucida Grande"/>
              <a:buChar char="-"/>
            </a:pPr>
            <a:r>
              <a:rPr lang="en-US" sz="1600" dirty="0" err="1">
                <a:solidFill>
                  <a:srgbClr val="3F3F3F"/>
                </a:solidFill>
                <a:latin typeface="Calibri"/>
                <a:cs typeface="Calibri"/>
              </a:rPr>
              <a:t>Sharding</a:t>
            </a:r>
            <a:endParaRPr lang="en-US" sz="1600" dirty="0">
              <a:solidFill>
                <a:srgbClr val="3F3F3F"/>
              </a:solidFill>
              <a:latin typeface="Calibri"/>
              <a:cs typeface="Calibri"/>
            </a:endParaRPr>
          </a:p>
        </p:txBody>
      </p:sp>
      <p:sp>
        <p:nvSpPr>
          <p:cNvPr id="32" name="Title 2">
            <a:extLst>
              <a:ext uri="{FF2B5EF4-FFF2-40B4-BE49-F238E27FC236}">
                <a16:creationId xmlns:a16="http://schemas.microsoft.com/office/drawing/2014/main" id="{E55A704B-1338-4A1F-B527-FFE0EA70B5B8}"/>
              </a:ext>
            </a:extLst>
          </p:cNvPr>
          <p:cNvSpPr>
            <a:spLocks noGrp="1"/>
          </p:cNvSpPr>
          <p:nvPr>
            <p:ph type="title"/>
          </p:nvPr>
        </p:nvSpPr>
        <p:spPr>
          <a:xfrm>
            <a:off x="381504" y="1"/>
            <a:ext cx="7852855" cy="1143000"/>
          </a:xfrm>
        </p:spPr>
        <p:txBody>
          <a:bodyPr/>
          <a:lstStyle/>
          <a:p>
            <a:pPr>
              <a:defRPr/>
            </a:pPr>
            <a:r>
              <a:rPr lang="en-US" dirty="0" err="1">
                <a:ea typeface="ＭＳ Ｐゴシック" charset="0"/>
              </a:rPr>
              <a:t>MongoDB</a:t>
            </a:r>
            <a:r>
              <a:rPr lang="en-US" dirty="0">
                <a:ea typeface="ＭＳ Ｐゴシック" charset="0"/>
              </a:rPr>
              <a:t> Technical Capabilities</a:t>
            </a:r>
          </a:p>
        </p:txBody>
      </p:sp>
    </p:spTree>
    <p:extLst>
      <p:ext uri="{BB962C8B-B14F-4D97-AF65-F5344CB8AC3E}">
        <p14:creationId xmlns:p14="http://schemas.microsoft.com/office/powerpoint/2010/main" val="378964002"/>
      </p:ext>
    </p:extLst>
  </p:cSld>
  <p:clrMapOvr>
    <a:masterClrMapping/>
  </p:clrMapOvr>
  <mc:AlternateContent xmlns:mc="http://schemas.openxmlformats.org/markup-compatibility/2006" xmlns:p14="http://schemas.microsoft.com/office/powerpoint/2010/main">
    <mc:Choice Requires="p14">
      <p:transition spd="slow" p14:dur="2000" advTm="8796"/>
    </mc:Choice>
    <mc:Fallback xmlns="">
      <p:transition xmlns:p14="http://schemas.microsoft.com/office/powerpoint/2010/main" spd="slow" advTm="8796"/>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2">
            <a:extLst>
              <a:ext uri="{FF2B5EF4-FFF2-40B4-BE49-F238E27FC236}">
                <a16:creationId xmlns:a16="http://schemas.microsoft.com/office/drawing/2014/main" id="{0D0E8809-6639-4EC5-AA78-F11623E59F96}"/>
              </a:ext>
            </a:extLst>
          </p:cNvPr>
          <p:cNvSpPr>
            <a:spLocks noGrp="1"/>
          </p:cNvSpPr>
          <p:nvPr>
            <p:ph type="title"/>
          </p:nvPr>
        </p:nvSpPr>
        <p:spPr/>
        <p:txBody>
          <a:bodyPr/>
          <a:lstStyle/>
          <a:p>
            <a:r>
              <a:rPr lang="zh-CN" altLang="en-US" dirty="0"/>
              <a:t>洛阳舆情服务器架构</a:t>
            </a:r>
          </a:p>
        </p:txBody>
      </p:sp>
      <p:sp>
        <p:nvSpPr>
          <p:cNvPr id="14" name="矩形: 圆角 13">
            <a:extLst>
              <a:ext uri="{FF2B5EF4-FFF2-40B4-BE49-F238E27FC236}">
                <a16:creationId xmlns:a16="http://schemas.microsoft.com/office/drawing/2014/main" id="{CE07AFB9-50A9-48F5-A4CB-56709F66FD4B}"/>
              </a:ext>
            </a:extLst>
          </p:cNvPr>
          <p:cNvSpPr/>
          <p:nvPr/>
        </p:nvSpPr>
        <p:spPr>
          <a:xfrm>
            <a:off x="936772" y="3122262"/>
            <a:ext cx="1442906" cy="1881643"/>
          </a:xfrm>
          <a:prstGeom prst="roundRect">
            <a:avLst/>
          </a:prstGeom>
          <a:solidFill>
            <a:schemeClr val="accent4">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15" name="文本框 14">
            <a:extLst>
              <a:ext uri="{FF2B5EF4-FFF2-40B4-BE49-F238E27FC236}">
                <a16:creationId xmlns:a16="http://schemas.microsoft.com/office/drawing/2014/main" id="{0F61388D-6AAD-4D67-96F2-B74D1C109D88}"/>
              </a:ext>
            </a:extLst>
          </p:cNvPr>
          <p:cNvSpPr txBox="1"/>
          <p:nvPr/>
        </p:nvSpPr>
        <p:spPr>
          <a:xfrm>
            <a:off x="953549" y="3372689"/>
            <a:ext cx="1929468" cy="1415772"/>
          </a:xfrm>
          <a:prstGeom prst="rect">
            <a:avLst/>
          </a:prstGeom>
          <a:noFill/>
        </p:spPr>
        <p:txBody>
          <a:bodyPr wrap="square" rtlCol="0">
            <a:spAutoFit/>
          </a:bodyPr>
          <a:lstStyle/>
          <a:p>
            <a:endParaRPr lang="en-US" altLang="zh-CN" sz="1200" dirty="0"/>
          </a:p>
          <a:p>
            <a:endParaRPr lang="en-US" altLang="zh-CN" sz="1200" dirty="0"/>
          </a:p>
          <a:p>
            <a:endParaRPr lang="en-US" altLang="zh-CN" sz="1200" dirty="0">
              <a:solidFill>
                <a:schemeClr val="accent1">
                  <a:lumMod val="75000"/>
                </a:schemeClr>
              </a:solidFill>
            </a:endParaRPr>
          </a:p>
          <a:p>
            <a:r>
              <a:rPr lang="en-US" altLang="zh-CN" sz="1200" dirty="0">
                <a:solidFill>
                  <a:schemeClr val="accent1">
                    <a:lumMod val="75000"/>
                  </a:schemeClr>
                </a:solidFill>
              </a:rPr>
              <a:t>Shard1   27001(3G)</a:t>
            </a:r>
          </a:p>
          <a:p>
            <a:r>
              <a:rPr lang="en-US" altLang="zh-CN" sz="1200" dirty="0">
                <a:solidFill>
                  <a:schemeClr val="accent1">
                    <a:lumMod val="75000"/>
                  </a:schemeClr>
                </a:solidFill>
              </a:rPr>
              <a:t>Shard2   27002(3G)</a:t>
            </a:r>
          </a:p>
          <a:p>
            <a:r>
              <a:rPr lang="en-US" altLang="zh-CN" sz="1200" dirty="0">
                <a:solidFill>
                  <a:schemeClr val="accent1">
                    <a:lumMod val="75000"/>
                  </a:schemeClr>
                </a:solidFill>
              </a:rPr>
              <a:t>Shard3   27003(3G)</a:t>
            </a:r>
          </a:p>
          <a:p>
            <a:endParaRPr lang="zh-CN" altLang="en-US" sz="1400" dirty="0"/>
          </a:p>
        </p:txBody>
      </p:sp>
      <p:sp>
        <p:nvSpPr>
          <p:cNvPr id="16" name="矩形: 圆角 15">
            <a:extLst>
              <a:ext uri="{FF2B5EF4-FFF2-40B4-BE49-F238E27FC236}">
                <a16:creationId xmlns:a16="http://schemas.microsoft.com/office/drawing/2014/main" id="{BE253DBB-947F-4A2A-B13E-1C5F12CF454F}"/>
              </a:ext>
            </a:extLst>
          </p:cNvPr>
          <p:cNvSpPr/>
          <p:nvPr/>
        </p:nvSpPr>
        <p:spPr>
          <a:xfrm>
            <a:off x="2757183" y="3118067"/>
            <a:ext cx="1579926" cy="1890033"/>
          </a:xfrm>
          <a:prstGeom prst="roundRect">
            <a:avLst/>
          </a:prstGeom>
          <a:solidFill>
            <a:schemeClr val="accent4">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17" name="文本框 16">
            <a:extLst>
              <a:ext uri="{FF2B5EF4-FFF2-40B4-BE49-F238E27FC236}">
                <a16:creationId xmlns:a16="http://schemas.microsoft.com/office/drawing/2014/main" id="{40FCBBC6-BD3E-4456-B19A-5443B7507D40}"/>
              </a:ext>
            </a:extLst>
          </p:cNvPr>
          <p:cNvSpPr txBox="1"/>
          <p:nvPr/>
        </p:nvSpPr>
        <p:spPr>
          <a:xfrm>
            <a:off x="2810781" y="3999522"/>
            <a:ext cx="1929468" cy="1046440"/>
          </a:xfrm>
          <a:prstGeom prst="rect">
            <a:avLst/>
          </a:prstGeom>
          <a:noFill/>
        </p:spPr>
        <p:txBody>
          <a:bodyPr wrap="square" rtlCol="0">
            <a:spAutoFit/>
          </a:bodyPr>
          <a:lstStyle/>
          <a:p>
            <a:r>
              <a:rPr lang="en-US" altLang="zh-CN" sz="1200" dirty="0">
                <a:solidFill>
                  <a:schemeClr val="accent1">
                    <a:lumMod val="75000"/>
                  </a:schemeClr>
                </a:solidFill>
              </a:rPr>
              <a:t>Shard2   27002(3G)</a:t>
            </a:r>
          </a:p>
          <a:p>
            <a:r>
              <a:rPr lang="en-US" altLang="zh-CN" sz="1200" dirty="0">
                <a:solidFill>
                  <a:schemeClr val="accent1">
                    <a:lumMod val="75000"/>
                  </a:schemeClr>
                </a:solidFill>
              </a:rPr>
              <a:t>Shard3   27003(3G)</a:t>
            </a:r>
          </a:p>
          <a:p>
            <a:r>
              <a:rPr lang="en-US" altLang="zh-CN" sz="1200" dirty="0">
                <a:solidFill>
                  <a:schemeClr val="accent1">
                    <a:lumMod val="75000"/>
                  </a:schemeClr>
                </a:solidFill>
              </a:rPr>
              <a:t>Shard4   27004(3G)</a:t>
            </a:r>
          </a:p>
          <a:p>
            <a:endParaRPr lang="en-US" altLang="zh-CN" sz="1200" dirty="0">
              <a:solidFill>
                <a:schemeClr val="accent1">
                  <a:lumMod val="75000"/>
                </a:schemeClr>
              </a:solidFill>
            </a:endParaRPr>
          </a:p>
          <a:p>
            <a:endParaRPr lang="zh-CN" altLang="en-US" sz="1400" dirty="0"/>
          </a:p>
        </p:txBody>
      </p:sp>
      <p:sp>
        <p:nvSpPr>
          <p:cNvPr id="18" name="矩形: 圆角 17">
            <a:extLst>
              <a:ext uri="{FF2B5EF4-FFF2-40B4-BE49-F238E27FC236}">
                <a16:creationId xmlns:a16="http://schemas.microsoft.com/office/drawing/2014/main" id="{A856210E-2B29-436F-8618-D56FC31FFF35}"/>
              </a:ext>
            </a:extLst>
          </p:cNvPr>
          <p:cNvSpPr/>
          <p:nvPr/>
        </p:nvSpPr>
        <p:spPr>
          <a:xfrm>
            <a:off x="4646105" y="3163119"/>
            <a:ext cx="1445703" cy="1844981"/>
          </a:xfrm>
          <a:prstGeom prst="roundRect">
            <a:avLst/>
          </a:prstGeom>
          <a:solidFill>
            <a:schemeClr val="accent4">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19" name="文本框 18">
            <a:extLst>
              <a:ext uri="{FF2B5EF4-FFF2-40B4-BE49-F238E27FC236}">
                <a16:creationId xmlns:a16="http://schemas.microsoft.com/office/drawing/2014/main" id="{03FCB38D-AE5B-4686-9B74-D201B0647D76}"/>
              </a:ext>
            </a:extLst>
          </p:cNvPr>
          <p:cNvSpPr txBox="1"/>
          <p:nvPr/>
        </p:nvSpPr>
        <p:spPr>
          <a:xfrm>
            <a:off x="4588669" y="3999522"/>
            <a:ext cx="1929468" cy="861774"/>
          </a:xfrm>
          <a:prstGeom prst="rect">
            <a:avLst/>
          </a:prstGeom>
          <a:noFill/>
        </p:spPr>
        <p:txBody>
          <a:bodyPr wrap="square" rtlCol="0">
            <a:spAutoFit/>
          </a:bodyPr>
          <a:lstStyle/>
          <a:p>
            <a:r>
              <a:rPr lang="en-US" altLang="zh-CN" sz="1200" dirty="0">
                <a:solidFill>
                  <a:schemeClr val="accent1">
                    <a:lumMod val="75000"/>
                  </a:schemeClr>
                </a:solidFill>
              </a:rPr>
              <a:t>Shard1   27001(3G)</a:t>
            </a:r>
          </a:p>
          <a:p>
            <a:r>
              <a:rPr lang="en-US" altLang="zh-CN" sz="1200" dirty="0">
                <a:solidFill>
                  <a:schemeClr val="accent1">
                    <a:lumMod val="75000"/>
                  </a:schemeClr>
                </a:solidFill>
              </a:rPr>
              <a:t>Shard3   27003(3G)</a:t>
            </a:r>
          </a:p>
          <a:p>
            <a:r>
              <a:rPr lang="en-US" altLang="zh-CN" sz="1200" dirty="0">
                <a:solidFill>
                  <a:schemeClr val="accent1">
                    <a:lumMod val="75000"/>
                  </a:schemeClr>
                </a:solidFill>
              </a:rPr>
              <a:t>Shard4   27004(3G)</a:t>
            </a:r>
          </a:p>
          <a:p>
            <a:endParaRPr lang="zh-CN" altLang="en-US" sz="1400" dirty="0"/>
          </a:p>
        </p:txBody>
      </p:sp>
      <p:sp>
        <p:nvSpPr>
          <p:cNvPr id="20" name="矩形: 圆角 19">
            <a:extLst>
              <a:ext uri="{FF2B5EF4-FFF2-40B4-BE49-F238E27FC236}">
                <a16:creationId xmlns:a16="http://schemas.microsoft.com/office/drawing/2014/main" id="{4EAA22FD-8BC4-4177-BDA9-F467CB7C457F}"/>
              </a:ext>
            </a:extLst>
          </p:cNvPr>
          <p:cNvSpPr/>
          <p:nvPr/>
        </p:nvSpPr>
        <p:spPr>
          <a:xfrm>
            <a:off x="6467915" y="3163119"/>
            <a:ext cx="1445703" cy="1844981"/>
          </a:xfrm>
          <a:prstGeom prst="roundRect">
            <a:avLst/>
          </a:prstGeom>
          <a:solidFill>
            <a:schemeClr val="accent4">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21" name="文本框 20">
            <a:extLst>
              <a:ext uri="{FF2B5EF4-FFF2-40B4-BE49-F238E27FC236}">
                <a16:creationId xmlns:a16="http://schemas.microsoft.com/office/drawing/2014/main" id="{CD2A29A0-1EEC-4FEF-94FC-B530B5B13529}"/>
              </a:ext>
            </a:extLst>
          </p:cNvPr>
          <p:cNvSpPr txBox="1"/>
          <p:nvPr/>
        </p:nvSpPr>
        <p:spPr>
          <a:xfrm>
            <a:off x="6365968" y="3999522"/>
            <a:ext cx="1929468" cy="861774"/>
          </a:xfrm>
          <a:prstGeom prst="rect">
            <a:avLst/>
          </a:prstGeom>
          <a:noFill/>
        </p:spPr>
        <p:txBody>
          <a:bodyPr wrap="square" rtlCol="0">
            <a:spAutoFit/>
          </a:bodyPr>
          <a:lstStyle/>
          <a:p>
            <a:r>
              <a:rPr lang="en-US" altLang="zh-CN" sz="1200" dirty="0">
                <a:solidFill>
                  <a:schemeClr val="accent1">
                    <a:lumMod val="75000"/>
                  </a:schemeClr>
                </a:solidFill>
              </a:rPr>
              <a:t>Shard1   27001(3G)</a:t>
            </a:r>
          </a:p>
          <a:p>
            <a:r>
              <a:rPr lang="en-US" altLang="zh-CN" sz="1200" dirty="0">
                <a:solidFill>
                  <a:schemeClr val="accent1">
                    <a:lumMod val="75000"/>
                  </a:schemeClr>
                </a:solidFill>
              </a:rPr>
              <a:t>Shard2   27002(3G)</a:t>
            </a:r>
          </a:p>
          <a:p>
            <a:r>
              <a:rPr lang="en-US" altLang="zh-CN" sz="1200" dirty="0">
                <a:solidFill>
                  <a:schemeClr val="accent1">
                    <a:lumMod val="75000"/>
                  </a:schemeClr>
                </a:solidFill>
              </a:rPr>
              <a:t>Shard4   27004(3G)</a:t>
            </a:r>
          </a:p>
          <a:p>
            <a:endParaRPr lang="zh-CN" altLang="en-US" sz="1400" dirty="0"/>
          </a:p>
        </p:txBody>
      </p:sp>
      <p:sp>
        <p:nvSpPr>
          <p:cNvPr id="22" name="文本框 21">
            <a:extLst>
              <a:ext uri="{FF2B5EF4-FFF2-40B4-BE49-F238E27FC236}">
                <a16:creationId xmlns:a16="http://schemas.microsoft.com/office/drawing/2014/main" id="{F241C1BA-E62D-4AC4-8E8C-0A6A95DCBF8B}"/>
              </a:ext>
            </a:extLst>
          </p:cNvPr>
          <p:cNvSpPr txBox="1"/>
          <p:nvPr/>
        </p:nvSpPr>
        <p:spPr>
          <a:xfrm>
            <a:off x="1079385" y="5255239"/>
            <a:ext cx="1644242" cy="523220"/>
          </a:xfrm>
          <a:prstGeom prst="rect">
            <a:avLst/>
          </a:prstGeom>
          <a:noFill/>
        </p:spPr>
        <p:txBody>
          <a:bodyPr wrap="square" rtlCol="0">
            <a:spAutoFit/>
          </a:bodyPr>
          <a:lstStyle/>
          <a:p>
            <a:r>
              <a:rPr lang="en-US" altLang="zh-CN" sz="1400" dirty="0"/>
              <a:t>111.6.102.18</a:t>
            </a:r>
          </a:p>
          <a:p>
            <a:endParaRPr lang="zh-CN" altLang="en-US" sz="1400" dirty="0"/>
          </a:p>
        </p:txBody>
      </p:sp>
      <p:sp>
        <p:nvSpPr>
          <p:cNvPr id="23" name="文本框 22">
            <a:extLst>
              <a:ext uri="{FF2B5EF4-FFF2-40B4-BE49-F238E27FC236}">
                <a16:creationId xmlns:a16="http://schemas.microsoft.com/office/drawing/2014/main" id="{937983FA-76FF-45DC-8712-52A4488AA806}"/>
              </a:ext>
            </a:extLst>
          </p:cNvPr>
          <p:cNvSpPr txBox="1"/>
          <p:nvPr/>
        </p:nvSpPr>
        <p:spPr>
          <a:xfrm>
            <a:off x="2996270" y="5255239"/>
            <a:ext cx="1644242" cy="523220"/>
          </a:xfrm>
          <a:prstGeom prst="rect">
            <a:avLst/>
          </a:prstGeom>
          <a:noFill/>
        </p:spPr>
        <p:txBody>
          <a:bodyPr wrap="square" rtlCol="0">
            <a:spAutoFit/>
          </a:bodyPr>
          <a:lstStyle/>
          <a:p>
            <a:r>
              <a:rPr lang="en-US" altLang="zh-CN" sz="1400" dirty="0"/>
              <a:t>111.6.102.19</a:t>
            </a:r>
          </a:p>
          <a:p>
            <a:endParaRPr lang="zh-CN" altLang="en-US" sz="1400" dirty="0"/>
          </a:p>
        </p:txBody>
      </p:sp>
      <p:sp>
        <p:nvSpPr>
          <p:cNvPr id="24" name="文本框 23">
            <a:extLst>
              <a:ext uri="{FF2B5EF4-FFF2-40B4-BE49-F238E27FC236}">
                <a16:creationId xmlns:a16="http://schemas.microsoft.com/office/drawing/2014/main" id="{C3BAEE27-6723-4A47-9855-4013FCD4DE01}"/>
              </a:ext>
            </a:extLst>
          </p:cNvPr>
          <p:cNvSpPr txBox="1"/>
          <p:nvPr/>
        </p:nvSpPr>
        <p:spPr>
          <a:xfrm>
            <a:off x="4931331" y="5255239"/>
            <a:ext cx="1644242" cy="523220"/>
          </a:xfrm>
          <a:prstGeom prst="rect">
            <a:avLst/>
          </a:prstGeom>
          <a:noFill/>
        </p:spPr>
        <p:txBody>
          <a:bodyPr wrap="square" rtlCol="0">
            <a:spAutoFit/>
          </a:bodyPr>
          <a:lstStyle/>
          <a:p>
            <a:r>
              <a:rPr lang="en-US" altLang="zh-CN" sz="1400" dirty="0"/>
              <a:t>111.6.102.20</a:t>
            </a:r>
          </a:p>
          <a:p>
            <a:endParaRPr lang="zh-CN" altLang="en-US" sz="1400" dirty="0"/>
          </a:p>
        </p:txBody>
      </p:sp>
      <p:sp>
        <p:nvSpPr>
          <p:cNvPr id="25" name="文本框 24">
            <a:extLst>
              <a:ext uri="{FF2B5EF4-FFF2-40B4-BE49-F238E27FC236}">
                <a16:creationId xmlns:a16="http://schemas.microsoft.com/office/drawing/2014/main" id="{270D9618-9715-4CD7-A390-F93DAB1AB925}"/>
              </a:ext>
            </a:extLst>
          </p:cNvPr>
          <p:cNvSpPr txBox="1"/>
          <p:nvPr/>
        </p:nvSpPr>
        <p:spPr>
          <a:xfrm>
            <a:off x="6610528" y="5255239"/>
            <a:ext cx="1644242" cy="523220"/>
          </a:xfrm>
          <a:prstGeom prst="rect">
            <a:avLst/>
          </a:prstGeom>
          <a:noFill/>
        </p:spPr>
        <p:txBody>
          <a:bodyPr wrap="square" rtlCol="0">
            <a:spAutoFit/>
          </a:bodyPr>
          <a:lstStyle/>
          <a:p>
            <a:r>
              <a:rPr lang="en-US" altLang="zh-CN" sz="1400" dirty="0"/>
              <a:t>111.6.102.21</a:t>
            </a:r>
          </a:p>
          <a:p>
            <a:endParaRPr lang="zh-CN" altLang="en-US" sz="1400" dirty="0"/>
          </a:p>
        </p:txBody>
      </p:sp>
      <p:cxnSp>
        <p:nvCxnSpPr>
          <p:cNvPr id="31" name="直接连接符 30">
            <a:extLst>
              <a:ext uri="{FF2B5EF4-FFF2-40B4-BE49-F238E27FC236}">
                <a16:creationId xmlns:a16="http://schemas.microsoft.com/office/drawing/2014/main" id="{5C855AC3-9675-4B92-BB0A-60809E1F8EDE}"/>
              </a:ext>
            </a:extLst>
          </p:cNvPr>
          <p:cNvCxnSpPr/>
          <p:nvPr/>
        </p:nvCxnSpPr>
        <p:spPr>
          <a:xfrm>
            <a:off x="2757183" y="3904306"/>
            <a:ext cx="1579926" cy="0"/>
          </a:xfrm>
          <a:prstGeom prst="line">
            <a:avLst/>
          </a:prstGeom>
          <a:ln w="31750">
            <a:solidFill>
              <a:srgbClr val="3366FF"/>
            </a:solidFill>
          </a:ln>
          <a:effectLst>
            <a:innerShdw blurRad="63500" dist="50800" dir="13500000">
              <a:srgbClr val="000000">
                <a:alpha val="50000"/>
              </a:srgbClr>
            </a:innerShdw>
          </a:effectLst>
        </p:spPr>
        <p:style>
          <a:lnRef idx="2">
            <a:schemeClr val="accent1"/>
          </a:lnRef>
          <a:fillRef idx="0">
            <a:schemeClr val="accent1"/>
          </a:fillRef>
          <a:effectRef idx="1">
            <a:schemeClr val="accent1"/>
          </a:effectRef>
          <a:fontRef idx="minor">
            <a:schemeClr val="tx1"/>
          </a:fontRef>
        </p:style>
      </p:cxnSp>
      <p:cxnSp>
        <p:nvCxnSpPr>
          <p:cNvPr id="32" name="直接连接符 31">
            <a:extLst>
              <a:ext uri="{FF2B5EF4-FFF2-40B4-BE49-F238E27FC236}">
                <a16:creationId xmlns:a16="http://schemas.microsoft.com/office/drawing/2014/main" id="{F3AE69C9-5A4B-4C74-A778-AACACD5F5B84}"/>
              </a:ext>
            </a:extLst>
          </p:cNvPr>
          <p:cNvCxnSpPr>
            <a:cxnSpLocks/>
          </p:cNvCxnSpPr>
          <p:nvPr/>
        </p:nvCxnSpPr>
        <p:spPr>
          <a:xfrm>
            <a:off x="936772" y="3904306"/>
            <a:ext cx="1442906" cy="0"/>
          </a:xfrm>
          <a:prstGeom prst="line">
            <a:avLst/>
          </a:prstGeom>
          <a:ln w="31750">
            <a:solidFill>
              <a:srgbClr val="3366FF"/>
            </a:solidFill>
          </a:ln>
          <a:effectLst>
            <a:innerShdw blurRad="63500" dist="50800" dir="13500000">
              <a:srgbClr val="000000">
                <a:alpha val="50000"/>
              </a:srgbClr>
            </a:innerShdw>
          </a:effectLst>
        </p:spPr>
        <p:style>
          <a:lnRef idx="2">
            <a:schemeClr val="accent1"/>
          </a:lnRef>
          <a:fillRef idx="0">
            <a:schemeClr val="accent1"/>
          </a:fillRef>
          <a:effectRef idx="1">
            <a:schemeClr val="accent1"/>
          </a:effectRef>
          <a:fontRef idx="minor">
            <a:schemeClr val="tx1"/>
          </a:fontRef>
        </p:style>
      </p:cxnSp>
      <p:cxnSp>
        <p:nvCxnSpPr>
          <p:cNvPr id="33" name="直接连接符 32">
            <a:extLst>
              <a:ext uri="{FF2B5EF4-FFF2-40B4-BE49-F238E27FC236}">
                <a16:creationId xmlns:a16="http://schemas.microsoft.com/office/drawing/2014/main" id="{3A7BABE2-5DCF-4045-8EDA-7D54999732DE}"/>
              </a:ext>
            </a:extLst>
          </p:cNvPr>
          <p:cNvCxnSpPr>
            <a:cxnSpLocks/>
          </p:cNvCxnSpPr>
          <p:nvPr/>
        </p:nvCxnSpPr>
        <p:spPr>
          <a:xfrm>
            <a:off x="4609877" y="3904306"/>
            <a:ext cx="1481931" cy="0"/>
          </a:xfrm>
          <a:prstGeom prst="line">
            <a:avLst/>
          </a:prstGeom>
          <a:ln w="31750">
            <a:solidFill>
              <a:srgbClr val="3366FF"/>
            </a:solidFill>
          </a:ln>
          <a:effectLst>
            <a:innerShdw blurRad="63500" dist="50800" dir="13500000">
              <a:srgbClr val="000000">
                <a:alpha val="50000"/>
              </a:srgbClr>
            </a:innerShdw>
          </a:effectLst>
        </p:spPr>
        <p:style>
          <a:lnRef idx="2">
            <a:schemeClr val="accent1"/>
          </a:lnRef>
          <a:fillRef idx="0">
            <a:schemeClr val="accent1"/>
          </a:fillRef>
          <a:effectRef idx="1">
            <a:schemeClr val="accent1"/>
          </a:effectRef>
          <a:fontRef idx="minor">
            <a:schemeClr val="tx1"/>
          </a:fontRef>
        </p:style>
      </p:cxnSp>
      <p:cxnSp>
        <p:nvCxnSpPr>
          <p:cNvPr id="34" name="直接连接符 33">
            <a:extLst>
              <a:ext uri="{FF2B5EF4-FFF2-40B4-BE49-F238E27FC236}">
                <a16:creationId xmlns:a16="http://schemas.microsoft.com/office/drawing/2014/main" id="{18EF4F92-B07E-413D-80F3-B3A3461C28AF}"/>
              </a:ext>
            </a:extLst>
          </p:cNvPr>
          <p:cNvCxnSpPr>
            <a:cxnSpLocks/>
          </p:cNvCxnSpPr>
          <p:nvPr/>
        </p:nvCxnSpPr>
        <p:spPr>
          <a:xfrm>
            <a:off x="6467915" y="3904306"/>
            <a:ext cx="1477979" cy="0"/>
          </a:xfrm>
          <a:prstGeom prst="line">
            <a:avLst/>
          </a:prstGeom>
          <a:ln w="31750">
            <a:solidFill>
              <a:srgbClr val="3366FF"/>
            </a:solidFill>
          </a:ln>
          <a:effectLst>
            <a:innerShdw blurRad="63500" dist="50800" dir="13500000">
              <a:srgbClr val="000000">
                <a:alpha val="50000"/>
              </a:srgbClr>
            </a:innerShdw>
          </a:effectLst>
        </p:spPr>
        <p:style>
          <a:lnRef idx="2">
            <a:schemeClr val="accent1"/>
          </a:lnRef>
          <a:fillRef idx="0">
            <a:schemeClr val="accent1"/>
          </a:fillRef>
          <a:effectRef idx="1">
            <a:schemeClr val="accent1"/>
          </a:effectRef>
          <a:fontRef idx="minor">
            <a:schemeClr val="tx1"/>
          </a:fontRef>
        </p:style>
      </p:cxnSp>
      <p:sp>
        <p:nvSpPr>
          <p:cNvPr id="38" name="文本框 37">
            <a:extLst>
              <a:ext uri="{FF2B5EF4-FFF2-40B4-BE49-F238E27FC236}">
                <a16:creationId xmlns:a16="http://schemas.microsoft.com/office/drawing/2014/main" id="{7E354580-37B5-4015-915F-B43DEF333F48}"/>
              </a:ext>
            </a:extLst>
          </p:cNvPr>
          <p:cNvSpPr txBox="1"/>
          <p:nvPr/>
        </p:nvSpPr>
        <p:spPr>
          <a:xfrm>
            <a:off x="2755785" y="3372689"/>
            <a:ext cx="1683270" cy="477054"/>
          </a:xfrm>
          <a:prstGeom prst="rect">
            <a:avLst/>
          </a:prstGeom>
          <a:noFill/>
        </p:spPr>
        <p:txBody>
          <a:bodyPr wrap="square" rtlCol="0">
            <a:spAutoFit/>
          </a:bodyPr>
          <a:lstStyle/>
          <a:p>
            <a:r>
              <a:rPr lang="en-US" altLang="zh-CN" sz="1600" dirty="0" err="1">
                <a:solidFill>
                  <a:schemeClr val="accent1">
                    <a:lumMod val="75000"/>
                  </a:schemeClr>
                </a:solidFill>
              </a:rPr>
              <a:t>Consvr</a:t>
            </a:r>
            <a:r>
              <a:rPr lang="en-US" altLang="zh-CN" sz="1600" dirty="0">
                <a:solidFill>
                  <a:schemeClr val="accent1">
                    <a:lumMod val="75000"/>
                  </a:schemeClr>
                </a:solidFill>
              </a:rPr>
              <a:t>   27000</a:t>
            </a:r>
          </a:p>
          <a:p>
            <a:endParaRPr lang="zh-CN" altLang="en-US" sz="900" dirty="0"/>
          </a:p>
        </p:txBody>
      </p:sp>
      <p:sp>
        <p:nvSpPr>
          <p:cNvPr id="39" name="文本框 38">
            <a:extLst>
              <a:ext uri="{FF2B5EF4-FFF2-40B4-BE49-F238E27FC236}">
                <a16:creationId xmlns:a16="http://schemas.microsoft.com/office/drawing/2014/main" id="{FBFF4DF4-8636-4DE0-BB52-C4CA8EE56E82}"/>
              </a:ext>
            </a:extLst>
          </p:cNvPr>
          <p:cNvSpPr txBox="1"/>
          <p:nvPr/>
        </p:nvSpPr>
        <p:spPr>
          <a:xfrm>
            <a:off x="4572000" y="3416335"/>
            <a:ext cx="1683270" cy="477054"/>
          </a:xfrm>
          <a:prstGeom prst="rect">
            <a:avLst/>
          </a:prstGeom>
          <a:noFill/>
        </p:spPr>
        <p:txBody>
          <a:bodyPr wrap="square" rtlCol="0">
            <a:spAutoFit/>
          </a:bodyPr>
          <a:lstStyle/>
          <a:p>
            <a:r>
              <a:rPr lang="en-US" altLang="zh-CN" sz="1600" dirty="0" err="1">
                <a:solidFill>
                  <a:schemeClr val="accent1">
                    <a:lumMod val="75000"/>
                  </a:schemeClr>
                </a:solidFill>
              </a:rPr>
              <a:t>Consvr</a:t>
            </a:r>
            <a:r>
              <a:rPr lang="en-US" altLang="zh-CN" sz="1600" dirty="0">
                <a:solidFill>
                  <a:schemeClr val="accent1">
                    <a:lumMod val="75000"/>
                  </a:schemeClr>
                </a:solidFill>
              </a:rPr>
              <a:t>   27000</a:t>
            </a:r>
          </a:p>
          <a:p>
            <a:endParaRPr lang="zh-CN" altLang="en-US" sz="900" dirty="0"/>
          </a:p>
        </p:txBody>
      </p:sp>
      <p:sp>
        <p:nvSpPr>
          <p:cNvPr id="40" name="文本框 39">
            <a:extLst>
              <a:ext uri="{FF2B5EF4-FFF2-40B4-BE49-F238E27FC236}">
                <a16:creationId xmlns:a16="http://schemas.microsoft.com/office/drawing/2014/main" id="{ADE5D063-67BF-4E8D-9CBE-5743E75D8FC9}"/>
              </a:ext>
            </a:extLst>
          </p:cNvPr>
          <p:cNvSpPr txBox="1"/>
          <p:nvPr/>
        </p:nvSpPr>
        <p:spPr>
          <a:xfrm>
            <a:off x="911488" y="3368494"/>
            <a:ext cx="1683270" cy="477054"/>
          </a:xfrm>
          <a:prstGeom prst="rect">
            <a:avLst/>
          </a:prstGeom>
          <a:noFill/>
        </p:spPr>
        <p:txBody>
          <a:bodyPr wrap="square" rtlCol="0">
            <a:spAutoFit/>
          </a:bodyPr>
          <a:lstStyle/>
          <a:p>
            <a:r>
              <a:rPr lang="en-US" altLang="zh-CN" sz="1600" dirty="0" err="1">
                <a:solidFill>
                  <a:schemeClr val="accent1">
                    <a:lumMod val="75000"/>
                  </a:schemeClr>
                </a:solidFill>
              </a:rPr>
              <a:t>Consvr</a:t>
            </a:r>
            <a:r>
              <a:rPr lang="en-US" altLang="zh-CN" sz="1600" dirty="0">
                <a:solidFill>
                  <a:schemeClr val="accent1">
                    <a:lumMod val="75000"/>
                  </a:schemeClr>
                </a:solidFill>
              </a:rPr>
              <a:t>   27000</a:t>
            </a:r>
          </a:p>
          <a:p>
            <a:endParaRPr lang="zh-CN" altLang="en-US" sz="900" dirty="0"/>
          </a:p>
        </p:txBody>
      </p:sp>
      <p:sp>
        <p:nvSpPr>
          <p:cNvPr id="41" name="文本框 40">
            <a:extLst>
              <a:ext uri="{FF2B5EF4-FFF2-40B4-BE49-F238E27FC236}">
                <a16:creationId xmlns:a16="http://schemas.microsoft.com/office/drawing/2014/main" id="{655A56C4-A438-428E-887F-8ABD865D41BC}"/>
              </a:ext>
            </a:extLst>
          </p:cNvPr>
          <p:cNvSpPr txBox="1"/>
          <p:nvPr/>
        </p:nvSpPr>
        <p:spPr>
          <a:xfrm>
            <a:off x="6430401" y="3427252"/>
            <a:ext cx="1683270" cy="477054"/>
          </a:xfrm>
          <a:prstGeom prst="rect">
            <a:avLst/>
          </a:prstGeom>
          <a:noFill/>
        </p:spPr>
        <p:txBody>
          <a:bodyPr wrap="square" rtlCol="0">
            <a:spAutoFit/>
          </a:bodyPr>
          <a:lstStyle/>
          <a:p>
            <a:r>
              <a:rPr lang="en-US" altLang="zh-CN" sz="1600" dirty="0" err="1">
                <a:solidFill>
                  <a:schemeClr val="accent1">
                    <a:lumMod val="75000"/>
                  </a:schemeClr>
                </a:solidFill>
              </a:rPr>
              <a:t>Consvr</a:t>
            </a:r>
            <a:r>
              <a:rPr lang="en-US" altLang="zh-CN" sz="1600" dirty="0">
                <a:solidFill>
                  <a:schemeClr val="accent1">
                    <a:lumMod val="75000"/>
                  </a:schemeClr>
                </a:solidFill>
              </a:rPr>
              <a:t>   27000</a:t>
            </a:r>
          </a:p>
          <a:p>
            <a:endParaRPr lang="zh-CN" altLang="en-US" sz="900" dirty="0"/>
          </a:p>
        </p:txBody>
      </p:sp>
      <p:sp>
        <p:nvSpPr>
          <p:cNvPr id="42" name="椭圆 41">
            <a:extLst>
              <a:ext uri="{FF2B5EF4-FFF2-40B4-BE49-F238E27FC236}">
                <a16:creationId xmlns:a16="http://schemas.microsoft.com/office/drawing/2014/main" id="{3B8C0F4F-2C17-4474-99F9-4D6EEF81CAB0}"/>
              </a:ext>
            </a:extLst>
          </p:cNvPr>
          <p:cNvSpPr/>
          <p:nvPr/>
        </p:nvSpPr>
        <p:spPr>
          <a:xfrm>
            <a:off x="953549" y="1547358"/>
            <a:ext cx="1307051" cy="60220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43" name="文本框 42">
            <a:extLst>
              <a:ext uri="{FF2B5EF4-FFF2-40B4-BE49-F238E27FC236}">
                <a16:creationId xmlns:a16="http://schemas.microsoft.com/office/drawing/2014/main" id="{1D59FA78-3529-47A4-B997-8FE599FB3545}"/>
              </a:ext>
            </a:extLst>
          </p:cNvPr>
          <p:cNvSpPr txBox="1"/>
          <p:nvPr/>
        </p:nvSpPr>
        <p:spPr>
          <a:xfrm>
            <a:off x="996311" y="1547358"/>
            <a:ext cx="1323828" cy="923330"/>
          </a:xfrm>
          <a:prstGeom prst="rect">
            <a:avLst/>
          </a:prstGeom>
          <a:noFill/>
        </p:spPr>
        <p:txBody>
          <a:bodyPr wrap="square" rtlCol="0">
            <a:spAutoFit/>
          </a:bodyPr>
          <a:lstStyle/>
          <a:p>
            <a:pPr algn="ctr"/>
            <a:r>
              <a:rPr lang="en-US" altLang="zh-CN" dirty="0">
                <a:solidFill>
                  <a:schemeClr val="accent1">
                    <a:lumMod val="75000"/>
                  </a:schemeClr>
                </a:solidFill>
              </a:rPr>
              <a:t>Mongos 27017</a:t>
            </a:r>
          </a:p>
          <a:p>
            <a:endParaRPr lang="zh-CN" altLang="en-US" dirty="0"/>
          </a:p>
        </p:txBody>
      </p:sp>
      <p:sp>
        <p:nvSpPr>
          <p:cNvPr id="45" name="椭圆 44">
            <a:extLst>
              <a:ext uri="{FF2B5EF4-FFF2-40B4-BE49-F238E27FC236}">
                <a16:creationId xmlns:a16="http://schemas.microsoft.com/office/drawing/2014/main" id="{9159B37C-84F1-48D0-9108-CE8E95B1FC72}"/>
              </a:ext>
            </a:extLst>
          </p:cNvPr>
          <p:cNvSpPr/>
          <p:nvPr/>
        </p:nvSpPr>
        <p:spPr>
          <a:xfrm>
            <a:off x="2827557" y="1557621"/>
            <a:ext cx="1307051" cy="60220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46" name="文本框 45">
            <a:extLst>
              <a:ext uri="{FF2B5EF4-FFF2-40B4-BE49-F238E27FC236}">
                <a16:creationId xmlns:a16="http://schemas.microsoft.com/office/drawing/2014/main" id="{DB99A9FB-DB7B-4817-82BD-DF7A8C2A99B4}"/>
              </a:ext>
            </a:extLst>
          </p:cNvPr>
          <p:cNvSpPr txBox="1"/>
          <p:nvPr/>
        </p:nvSpPr>
        <p:spPr>
          <a:xfrm>
            <a:off x="2870319" y="1557621"/>
            <a:ext cx="1323828" cy="923330"/>
          </a:xfrm>
          <a:prstGeom prst="rect">
            <a:avLst/>
          </a:prstGeom>
          <a:noFill/>
        </p:spPr>
        <p:txBody>
          <a:bodyPr wrap="square" rtlCol="0">
            <a:spAutoFit/>
          </a:bodyPr>
          <a:lstStyle/>
          <a:p>
            <a:pPr algn="ctr"/>
            <a:r>
              <a:rPr lang="en-US" altLang="zh-CN" dirty="0">
                <a:solidFill>
                  <a:schemeClr val="accent1">
                    <a:lumMod val="75000"/>
                  </a:schemeClr>
                </a:solidFill>
              </a:rPr>
              <a:t>Mongos 27017</a:t>
            </a:r>
          </a:p>
          <a:p>
            <a:endParaRPr lang="zh-CN" altLang="en-US" dirty="0"/>
          </a:p>
        </p:txBody>
      </p:sp>
      <p:sp>
        <p:nvSpPr>
          <p:cNvPr id="47" name="椭圆 46">
            <a:extLst>
              <a:ext uri="{FF2B5EF4-FFF2-40B4-BE49-F238E27FC236}">
                <a16:creationId xmlns:a16="http://schemas.microsoft.com/office/drawing/2014/main" id="{B358B4F0-D8BD-4AF3-9F29-27D2417D362E}"/>
              </a:ext>
            </a:extLst>
          </p:cNvPr>
          <p:cNvSpPr/>
          <p:nvPr/>
        </p:nvSpPr>
        <p:spPr>
          <a:xfrm>
            <a:off x="4740249" y="1602761"/>
            <a:ext cx="1307051" cy="60220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48" name="文本框 47">
            <a:extLst>
              <a:ext uri="{FF2B5EF4-FFF2-40B4-BE49-F238E27FC236}">
                <a16:creationId xmlns:a16="http://schemas.microsoft.com/office/drawing/2014/main" id="{E291C512-39F0-4D93-86BF-E0D7A19D75C5}"/>
              </a:ext>
            </a:extLst>
          </p:cNvPr>
          <p:cNvSpPr txBox="1"/>
          <p:nvPr/>
        </p:nvSpPr>
        <p:spPr>
          <a:xfrm>
            <a:off x="4783011" y="1602761"/>
            <a:ext cx="1323828" cy="923330"/>
          </a:xfrm>
          <a:prstGeom prst="rect">
            <a:avLst/>
          </a:prstGeom>
          <a:noFill/>
        </p:spPr>
        <p:txBody>
          <a:bodyPr wrap="square" rtlCol="0">
            <a:spAutoFit/>
          </a:bodyPr>
          <a:lstStyle/>
          <a:p>
            <a:pPr algn="ctr"/>
            <a:r>
              <a:rPr lang="en-US" altLang="zh-CN" dirty="0">
                <a:solidFill>
                  <a:schemeClr val="accent1">
                    <a:lumMod val="75000"/>
                  </a:schemeClr>
                </a:solidFill>
              </a:rPr>
              <a:t>Mongos 27017</a:t>
            </a:r>
          </a:p>
          <a:p>
            <a:endParaRPr lang="zh-CN" altLang="en-US" dirty="0"/>
          </a:p>
        </p:txBody>
      </p:sp>
      <p:sp>
        <p:nvSpPr>
          <p:cNvPr id="49" name="椭圆 48">
            <a:extLst>
              <a:ext uri="{FF2B5EF4-FFF2-40B4-BE49-F238E27FC236}">
                <a16:creationId xmlns:a16="http://schemas.microsoft.com/office/drawing/2014/main" id="{CF362BAF-6633-422F-BAAB-06048A01A75A}"/>
              </a:ext>
            </a:extLst>
          </p:cNvPr>
          <p:cNvSpPr/>
          <p:nvPr/>
        </p:nvSpPr>
        <p:spPr>
          <a:xfrm>
            <a:off x="6539106" y="1602761"/>
            <a:ext cx="1307051" cy="60220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50" name="文本框 49">
            <a:extLst>
              <a:ext uri="{FF2B5EF4-FFF2-40B4-BE49-F238E27FC236}">
                <a16:creationId xmlns:a16="http://schemas.microsoft.com/office/drawing/2014/main" id="{CEF1FFEC-6D91-4AA8-8690-DD231A149A50}"/>
              </a:ext>
            </a:extLst>
          </p:cNvPr>
          <p:cNvSpPr txBox="1"/>
          <p:nvPr/>
        </p:nvSpPr>
        <p:spPr>
          <a:xfrm>
            <a:off x="6581868" y="1602761"/>
            <a:ext cx="1323828" cy="923330"/>
          </a:xfrm>
          <a:prstGeom prst="rect">
            <a:avLst/>
          </a:prstGeom>
          <a:noFill/>
        </p:spPr>
        <p:txBody>
          <a:bodyPr wrap="square" rtlCol="0">
            <a:spAutoFit/>
          </a:bodyPr>
          <a:lstStyle/>
          <a:p>
            <a:pPr algn="ctr"/>
            <a:r>
              <a:rPr lang="en-US" altLang="zh-CN" dirty="0">
                <a:solidFill>
                  <a:schemeClr val="accent1">
                    <a:lumMod val="75000"/>
                  </a:schemeClr>
                </a:solidFill>
              </a:rPr>
              <a:t>Mongos 27017</a:t>
            </a:r>
          </a:p>
          <a:p>
            <a:endParaRPr lang="zh-CN" altLang="en-US" dirty="0"/>
          </a:p>
        </p:txBody>
      </p:sp>
      <p:cxnSp>
        <p:nvCxnSpPr>
          <p:cNvPr id="52" name="直接箭头连接符 51">
            <a:extLst>
              <a:ext uri="{FF2B5EF4-FFF2-40B4-BE49-F238E27FC236}">
                <a16:creationId xmlns:a16="http://schemas.microsoft.com/office/drawing/2014/main" id="{1FC97E74-DB5C-4A25-A0CE-885B3455710F}"/>
              </a:ext>
            </a:extLst>
          </p:cNvPr>
          <p:cNvCxnSpPr/>
          <p:nvPr/>
        </p:nvCxnSpPr>
        <p:spPr>
          <a:xfrm>
            <a:off x="1930400" y="2159823"/>
            <a:ext cx="5486400" cy="958244"/>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54" name="直接箭头连接符 53">
            <a:extLst>
              <a:ext uri="{FF2B5EF4-FFF2-40B4-BE49-F238E27FC236}">
                <a16:creationId xmlns:a16="http://schemas.microsoft.com/office/drawing/2014/main" id="{9FB40216-C43E-4E5B-BBC0-144EE07C8FAF}"/>
              </a:ext>
            </a:extLst>
          </p:cNvPr>
          <p:cNvCxnSpPr>
            <a:endCxn id="18" idx="0"/>
          </p:cNvCxnSpPr>
          <p:nvPr/>
        </p:nvCxnSpPr>
        <p:spPr>
          <a:xfrm>
            <a:off x="1930400" y="2159823"/>
            <a:ext cx="3438557" cy="1003296"/>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56" name="直接箭头连接符 55">
            <a:extLst>
              <a:ext uri="{FF2B5EF4-FFF2-40B4-BE49-F238E27FC236}">
                <a16:creationId xmlns:a16="http://schemas.microsoft.com/office/drawing/2014/main" id="{5638EAD0-D471-4A4D-8C30-1ED4C1CDA0BE}"/>
              </a:ext>
            </a:extLst>
          </p:cNvPr>
          <p:cNvCxnSpPr>
            <a:endCxn id="16" idx="0"/>
          </p:cNvCxnSpPr>
          <p:nvPr/>
        </p:nvCxnSpPr>
        <p:spPr>
          <a:xfrm>
            <a:off x="1930400" y="2212692"/>
            <a:ext cx="1616746" cy="905375"/>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58" name="直接箭头连接符 57">
            <a:extLst>
              <a:ext uri="{FF2B5EF4-FFF2-40B4-BE49-F238E27FC236}">
                <a16:creationId xmlns:a16="http://schemas.microsoft.com/office/drawing/2014/main" id="{FE2C2CE2-AA35-48DD-901E-D0CFA81F65B2}"/>
              </a:ext>
            </a:extLst>
          </p:cNvPr>
          <p:cNvCxnSpPr>
            <a:endCxn id="14" idx="0"/>
          </p:cNvCxnSpPr>
          <p:nvPr/>
        </p:nvCxnSpPr>
        <p:spPr>
          <a:xfrm flipH="1">
            <a:off x="1658225" y="2238108"/>
            <a:ext cx="252252" cy="884154"/>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60" name="直接箭头连接符 59">
            <a:extLst>
              <a:ext uri="{FF2B5EF4-FFF2-40B4-BE49-F238E27FC236}">
                <a16:creationId xmlns:a16="http://schemas.microsoft.com/office/drawing/2014/main" id="{C12D7D3F-93A8-4267-B445-D58F156BA075}"/>
              </a:ext>
            </a:extLst>
          </p:cNvPr>
          <p:cNvCxnSpPr>
            <a:endCxn id="14" idx="0"/>
          </p:cNvCxnSpPr>
          <p:nvPr/>
        </p:nvCxnSpPr>
        <p:spPr>
          <a:xfrm flipH="1">
            <a:off x="1658225" y="2193834"/>
            <a:ext cx="1870335" cy="928428"/>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62" name="直接箭头连接符 61">
            <a:extLst>
              <a:ext uri="{FF2B5EF4-FFF2-40B4-BE49-F238E27FC236}">
                <a16:creationId xmlns:a16="http://schemas.microsoft.com/office/drawing/2014/main" id="{BAD320B3-A1CF-4416-9291-2B3931BBB173}"/>
              </a:ext>
            </a:extLst>
          </p:cNvPr>
          <p:cNvCxnSpPr>
            <a:endCxn id="14" idx="0"/>
          </p:cNvCxnSpPr>
          <p:nvPr/>
        </p:nvCxnSpPr>
        <p:spPr>
          <a:xfrm flipH="1">
            <a:off x="1658225" y="2264524"/>
            <a:ext cx="3852618" cy="857738"/>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64" name="直接箭头连接符 63">
            <a:extLst>
              <a:ext uri="{FF2B5EF4-FFF2-40B4-BE49-F238E27FC236}">
                <a16:creationId xmlns:a16="http://schemas.microsoft.com/office/drawing/2014/main" id="{026FF6DC-3862-4A7F-B778-E3ED74B60744}"/>
              </a:ext>
            </a:extLst>
          </p:cNvPr>
          <p:cNvCxnSpPr>
            <a:endCxn id="14" idx="0"/>
          </p:cNvCxnSpPr>
          <p:nvPr/>
        </p:nvCxnSpPr>
        <p:spPr>
          <a:xfrm flipH="1">
            <a:off x="1658225" y="2259526"/>
            <a:ext cx="5684479" cy="862736"/>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66" name="直接箭头连接符 65">
            <a:extLst>
              <a:ext uri="{FF2B5EF4-FFF2-40B4-BE49-F238E27FC236}">
                <a16:creationId xmlns:a16="http://schemas.microsoft.com/office/drawing/2014/main" id="{94B40232-056B-4D3A-8DC4-B2D9626A1E22}"/>
              </a:ext>
            </a:extLst>
          </p:cNvPr>
          <p:cNvCxnSpPr>
            <a:endCxn id="16" idx="0"/>
          </p:cNvCxnSpPr>
          <p:nvPr/>
        </p:nvCxnSpPr>
        <p:spPr>
          <a:xfrm>
            <a:off x="3547146" y="2212692"/>
            <a:ext cx="0" cy="905375"/>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68" name="直接箭头连接符 67">
            <a:extLst>
              <a:ext uri="{FF2B5EF4-FFF2-40B4-BE49-F238E27FC236}">
                <a16:creationId xmlns:a16="http://schemas.microsoft.com/office/drawing/2014/main" id="{BE873885-CC2C-42A3-9F39-EB7F77490FD0}"/>
              </a:ext>
            </a:extLst>
          </p:cNvPr>
          <p:cNvCxnSpPr>
            <a:endCxn id="18" idx="0"/>
          </p:cNvCxnSpPr>
          <p:nvPr/>
        </p:nvCxnSpPr>
        <p:spPr>
          <a:xfrm>
            <a:off x="3528560" y="2212692"/>
            <a:ext cx="1840397" cy="950427"/>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70" name="直接箭头连接符 69">
            <a:extLst>
              <a:ext uri="{FF2B5EF4-FFF2-40B4-BE49-F238E27FC236}">
                <a16:creationId xmlns:a16="http://schemas.microsoft.com/office/drawing/2014/main" id="{EE485416-3718-4CEF-9BE0-61D7A990AFD0}"/>
              </a:ext>
            </a:extLst>
          </p:cNvPr>
          <p:cNvCxnSpPr/>
          <p:nvPr/>
        </p:nvCxnSpPr>
        <p:spPr>
          <a:xfrm>
            <a:off x="3547000" y="2212692"/>
            <a:ext cx="3780672" cy="949649"/>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72" name="直接箭头连接符 71">
            <a:extLst>
              <a:ext uri="{FF2B5EF4-FFF2-40B4-BE49-F238E27FC236}">
                <a16:creationId xmlns:a16="http://schemas.microsoft.com/office/drawing/2014/main" id="{68BAE55C-562D-4C90-AD69-B4B661B7C1CE}"/>
              </a:ext>
            </a:extLst>
          </p:cNvPr>
          <p:cNvCxnSpPr>
            <a:endCxn id="16" idx="0"/>
          </p:cNvCxnSpPr>
          <p:nvPr/>
        </p:nvCxnSpPr>
        <p:spPr>
          <a:xfrm flipH="1">
            <a:off x="3547146" y="2270093"/>
            <a:ext cx="1921360" cy="847974"/>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74" name="直接箭头连接符 73">
            <a:extLst>
              <a:ext uri="{FF2B5EF4-FFF2-40B4-BE49-F238E27FC236}">
                <a16:creationId xmlns:a16="http://schemas.microsoft.com/office/drawing/2014/main" id="{D85F045B-85C7-4192-9B00-42E0CDB6C2DE}"/>
              </a:ext>
            </a:extLst>
          </p:cNvPr>
          <p:cNvCxnSpPr>
            <a:endCxn id="18" idx="0"/>
          </p:cNvCxnSpPr>
          <p:nvPr/>
        </p:nvCxnSpPr>
        <p:spPr>
          <a:xfrm flipH="1">
            <a:off x="5368957" y="2309602"/>
            <a:ext cx="1973746" cy="853517"/>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76" name="直接箭头连接符 75">
            <a:extLst>
              <a:ext uri="{FF2B5EF4-FFF2-40B4-BE49-F238E27FC236}">
                <a16:creationId xmlns:a16="http://schemas.microsoft.com/office/drawing/2014/main" id="{6230E1EC-79BF-4DA7-B86E-12CBE31D40EE}"/>
              </a:ext>
            </a:extLst>
          </p:cNvPr>
          <p:cNvCxnSpPr>
            <a:endCxn id="20" idx="0"/>
          </p:cNvCxnSpPr>
          <p:nvPr/>
        </p:nvCxnSpPr>
        <p:spPr>
          <a:xfrm flipH="1">
            <a:off x="7190767" y="2296304"/>
            <a:ext cx="151936" cy="866815"/>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78" name="直接箭头连接符 77">
            <a:extLst>
              <a:ext uri="{FF2B5EF4-FFF2-40B4-BE49-F238E27FC236}">
                <a16:creationId xmlns:a16="http://schemas.microsoft.com/office/drawing/2014/main" id="{7F3920D4-7D59-42FB-A5A4-5C68C7C29884}"/>
              </a:ext>
            </a:extLst>
          </p:cNvPr>
          <p:cNvCxnSpPr/>
          <p:nvPr/>
        </p:nvCxnSpPr>
        <p:spPr>
          <a:xfrm flipH="1">
            <a:off x="3659231" y="2388672"/>
            <a:ext cx="3692499" cy="759241"/>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80" name="直接箭头连接符 79">
            <a:extLst>
              <a:ext uri="{FF2B5EF4-FFF2-40B4-BE49-F238E27FC236}">
                <a16:creationId xmlns:a16="http://schemas.microsoft.com/office/drawing/2014/main" id="{42072379-C487-43D8-B7D3-CA0097DDF3D0}"/>
              </a:ext>
            </a:extLst>
          </p:cNvPr>
          <p:cNvCxnSpPr>
            <a:endCxn id="18" idx="0"/>
          </p:cNvCxnSpPr>
          <p:nvPr/>
        </p:nvCxnSpPr>
        <p:spPr>
          <a:xfrm flipH="1">
            <a:off x="5368957" y="2238108"/>
            <a:ext cx="42762" cy="925011"/>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82" name="直接箭头连接符 81">
            <a:extLst>
              <a:ext uri="{FF2B5EF4-FFF2-40B4-BE49-F238E27FC236}">
                <a16:creationId xmlns:a16="http://schemas.microsoft.com/office/drawing/2014/main" id="{73A67A39-7300-4A1D-885B-A2F4314645B2}"/>
              </a:ext>
            </a:extLst>
          </p:cNvPr>
          <p:cNvCxnSpPr/>
          <p:nvPr/>
        </p:nvCxnSpPr>
        <p:spPr>
          <a:xfrm>
            <a:off x="5502074" y="2190194"/>
            <a:ext cx="1825744" cy="946731"/>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758820809"/>
      </p:ext>
    </p:extLst>
  </p:cSld>
  <p:clrMapOvr>
    <a:masterClrMapping/>
  </p:clrMapOvr>
  <mc:AlternateContent xmlns:mc="http://schemas.openxmlformats.org/markup-compatibility/2006" xmlns:p14="http://schemas.microsoft.com/office/powerpoint/2010/main">
    <mc:Choice Requires="p14">
      <p:transition spd="slow" p14:dur="2000" advTm="8796"/>
    </mc:Choice>
    <mc:Fallback xmlns="">
      <p:transition xmlns:p14="http://schemas.microsoft.com/office/powerpoint/2010/main" spd="slow" advTm="8796"/>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2">
            <a:extLst>
              <a:ext uri="{FF2B5EF4-FFF2-40B4-BE49-F238E27FC236}">
                <a16:creationId xmlns:a16="http://schemas.microsoft.com/office/drawing/2014/main" id="{0D0E8809-6639-4EC5-AA78-F11623E59F96}"/>
              </a:ext>
            </a:extLst>
          </p:cNvPr>
          <p:cNvSpPr>
            <a:spLocks noGrp="1"/>
          </p:cNvSpPr>
          <p:nvPr>
            <p:ph type="title"/>
          </p:nvPr>
        </p:nvSpPr>
        <p:spPr/>
        <p:txBody>
          <a:bodyPr/>
          <a:lstStyle/>
          <a:p>
            <a:r>
              <a:rPr lang="en-US" altLang="zh-CN" dirty="0" err="1"/>
              <a:t>Config.conf</a:t>
            </a:r>
            <a:endParaRPr lang="zh-CN" altLang="en-US" dirty="0"/>
          </a:p>
        </p:txBody>
      </p:sp>
      <p:sp>
        <p:nvSpPr>
          <p:cNvPr id="2" name="文本框 1">
            <a:extLst>
              <a:ext uri="{FF2B5EF4-FFF2-40B4-BE49-F238E27FC236}">
                <a16:creationId xmlns:a16="http://schemas.microsoft.com/office/drawing/2014/main" id="{89C7356D-822F-49A6-9224-728FF5D27E26}"/>
              </a:ext>
            </a:extLst>
          </p:cNvPr>
          <p:cNvSpPr txBox="1"/>
          <p:nvPr/>
        </p:nvSpPr>
        <p:spPr>
          <a:xfrm>
            <a:off x="431800" y="1187824"/>
            <a:ext cx="8826500" cy="4801314"/>
          </a:xfrm>
          <a:prstGeom prst="rect">
            <a:avLst/>
          </a:prstGeom>
          <a:noFill/>
        </p:spPr>
        <p:txBody>
          <a:bodyPr wrap="square" rtlCol="0">
            <a:spAutoFit/>
          </a:bodyPr>
          <a:lstStyle/>
          <a:p>
            <a:r>
              <a:rPr lang="en-US" altLang="zh-CN" dirty="0" err="1">
                <a:solidFill>
                  <a:schemeClr val="accent1">
                    <a:lumMod val="75000"/>
                  </a:schemeClr>
                </a:solidFill>
              </a:rPr>
              <a:t>systemLog</a:t>
            </a:r>
            <a:r>
              <a:rPr lang="en-US" altLang="zh-CN" dirty="0">
                <a:solidFill>
                  <a:schemeClr val="accent1">
                    <a:lumMod val="75000"/>
                  </a:schemeClr>
                </a:solidFill>
              </a:rPr>
              <a:t>:                                      </a:t>
            </a:r>
            <a:r>
              <a:rPr lang="en-US" altLang="zh-CN" dirty="0"/>
              <a:t>#log</a:t>
            </a:r>
            <a:r>
              <a:rPr lang="zh-CN" altLang="en-US" dirty="0"/>
              <a:t>日志</a:t>
            </a:r>
            <a:endParaRPr lang="en-US" altLang="zh-CN" dirty="0"/>
          </a:p>
          <a:p>
            <a:r>
              <a:rPr lang="en-US" altLang="zh-CN" dirty="0"/>
              <a:t>  destination: file</a:t>
            </a:r>
          </a:p>
          <a:p>
            <a:r>
              <a:rPr lang="en-US" altLang="zh-CN" dirty="0"/>
              <a:t>  </a:t>
            </a:r>
            <a:r>
              <a:rPr lang="en-US" altLang="zh-CN" dirty="0" err="1"/>
              <a:t>logAppend</a:t>
            </a:r>
            <a:r>
              <a:rPr lang="en-US" altLang="zh-CN" dirty="0"/>
              <a:t>: true</a:t>
            </a:r>
          </a:p>
          <a:p>
            <a:r>
              <a:rPr lang="en-US" altLang="zh-CN" dirty="0"/>
              <a:t>  path: /data/mongo1/config/log/config.log</a:t>
            </a:r>
          </a:p>
          <a:p>
            <a:r>
              <a:rPr lang="en-US" altLang="zh-CN" dirty="0">
                <a:solidFill>
                  <a:schemeClr val="accent1">
                    <a:lumMod val="75000"/>
                  </a:schemeClr>
                </a:solidFill>
              </a:rPr>
              <a:t>storage:                                            </a:t>
            </a:r>
            <a:r>
              <a:rPr lang="en-US" altLang="zh-CN" dirty="0"/>
              <a:t># Where and how to store data.</a:t>
            </a:r>
          </a:p>
          <a:p>
            <a:r>
              <a:rPr lang="en-US" altLang="zh-CN" dirty="0"/>
              <a:t>  </a:t>
            </a:r>
            <a:r>
              <a:rPr lang="en-US" altLang="zh-CN" dirty="0" err="1"/>
              <a:t>dbPath</a:t>
            </a:r>
            <a:r>
              <a:rPr lang="en-US" altLang="zh-CN" dirty="0"/>
              <a:t>: /data/mongo1/config/data</a:t>
            </a:r>
          </a:p>
          <a:p>
            <a:r>
              <a:rPr lang="en-US" altLang="zh-CN" dirty="0"/>
              <a:t>  journal:</a:t>
            </a:r>
          </a:p>
          <a:p>
            <a:r>
              <a:rPr lang="en-US" altLang="zh-CN" dirty="0"/>
              <a:t>    enabled: true</a:t>
            </a:r>
          </a:p>
          <a:p>
            <a:r>
              <a:rPr lang="en-US" altLang="zh-CN" dirty="0" err="1">
                <a:solidFill>
                  <a:schemeClr val="accent1">
                    <a:lumMod val="75000"/>
                  </a:schemeClr>
                </a:solidFill>
              </a:rPr>
              <a:t>processManagement</a:t>
            </a:r>
            <a:r>
              <a:rPr lang="en-US" altLang="zh-CN" dirty="0">
                <a:solidFill>
                  <a:schemeClr val="accent1">
                    <a:lumMod val="75000"/>
                  </a:schemeClr>
                </a:solidFill>
              </a:rPr>
              <a:t>:                      </a:t>
            </a:r>
            <a:r>
              <a:rPr lang="en-US" altLang="zh-CN" dirty="0"/>
              <a:t># how the process runs</a:t>
            </a:r>
          </a:p>
          <a:p>
            <a:r>
              <a:rPr lang="en-US" altLang="zh-CN" dirty="0"/>
              <a:t>  fork: true</a:t>
            </a:r>
          </a:p>
          <a:p>
            <a:r>
              <a:rPr lang="en-US" altLang="zh-CN" dirty="0"/>
              <a:t>  </a:t>
            </a:r>
            <a:r>
              <a:rPr lang="en-US" altLang="zh-CN" dirty="0" err="1"/>
              <a:t>pidFilePath</a:t>
            </a:r>
            <a:r>
              <a:rPr lang="en-US" altLang="zh-CN" dirty="0"/>
              <a:t>: /data/mongo1/config/log/</a:t>
            </a:r>
            <a:r>
              <a:rPr lang="en-US" altLang="zh-CN" dirty="0" err="1"/>
              <a:t>configsrv.pid</a:t>
            </a:r>
            <a:endParaRPr lang="en-US" altLang="zh-CN" dirty="0"/>
          </a:p>
          <a:p>
            <a:r>
              <a:rPr lang="en-US" altLang="zh-CN" dirty="0">
                <a:solidFill>
                  <a:schemeClr val="accent1">
                    <a:lumMod val="75000"/>
                  </a:schemeClr>
                </a:solidFill>
              </a:rPr>
              <a:t>net:                                                   </a:t>
            </a:r>
            <a:r>
              <a:rPr lang="en-US" altLang="zh-CN" dirty="0"/>
              <a:t># network interfaces</a:t>
            </a:r>
          </a:p>
          <a:p>
            <a:r>
              <a:rPr lang="en-US" altLang="zh-CN" dirty="0"/>
              <a:t>  port: 27000</a:t>
            </a:r>
          </a:p>
          <a:p>
            <a:r>
              <a:rPr lang="en-US" altLang="zh-CN" dirty="0">
                <a:solidFill>
                  <a:schemeClr val="accent1">
                    <a:lumMod val="75000"/>
                  </a:schemeClr>
                </a:solidFill>
              </a:rPr>
              <a:t>replication:                                       </a:t>
            </a:r>
            <a:r>
              <a:rPr lang="en-US" altLang="zh-CN" dirty="0"/>
              <a:t>#</a:t>
            </a:r>
            <a:r>
              <a:rPr lang="en-US" altLang="zh-CN" dirty="0" err="1"/>
              <a:t>operationProfiling</a:t>
            </a:r>
            <a:r>
              <a:rPr lang="en-US" altLang="zh-CN" dirty="0"/>
              <a:t>:</a:t>
            </a:r>
          </a:p>
          <a:p>
            <a:r>
              <a:rPr lang="en-US" altLang="zh-CN" dirty="0"/>
              <a:t>    </a:t>
            </a:r>
            <a:r>
              <a:rPr lang="en-US" altLang="zh-CN" dirty="0" err="1"/>
              <a:t>replSetName</a:t>
            </a:r>
            <a:r>
              <a:rPr lang="en-US" altLang="zh-CN" dirty="0"/>
              <a:t>: config        </a:t>
            </a:r>
          </a:p>
          <a:p>
            <a:r>
              <a:rPr lang="en-US" altLang="zh-CN" dirty="0" err="1">
                <a:solidFill>
                  <a:schemeClr val="accent1">
                    <a:lumMod val="75000"/>
                  </a:schemeClr>
                </a:solidFill>
              </a:rPr>
              <a:t>sharding</a:t>
            </a:r>
            <a:r>
              <a:rPr lang="en-US" altLang="zh-CN" dirty="0">
                <a:solidFill>
                  <a:schemeClr val="accent1">
                    <a:lumMod val="75000"/>
                  </a:schemeClr>
                </a:solidFill>
              </a:rPr>
              <a:t>:</a:t>
            </a:r>
          </a:p>
          <a:p>
            <a:r>
              <a:rPr lang="en-US" altLang="zh-CN" dirty="0"/>
              <a:t>    </a:t>
            </a:r>
            <a:r>
              <a:rPr lang="en-US" altLang="zh-CN" dirty="0" err="1"/>
              <a:t>clusterRole</a:t>
            </a:r>
            <a:r>
              <a:rPr lang="en-US" altLang="zh-CN" dirty="0"/>
              <a:t>: </a:t>
            </a:r>
            <a:r>
              <a:rPr lang="en-US" altLang="zh-CN" dirty="0" err="1"/>
              <a:t>configsvr</a:t>
            </a:r>
            <a:endParaRPr lang="zh-CN" altLang="en-US" dirty="0"/>
          </a:p>
        </p:txBody>
      </p:sp>
    </p:spTree>
    <p:extLst>
      <p:ext uri="{BB962C8B-B14F-4D97-AF65-F5344CB8AC3E}">
        <p14:creationId xmlns:p14="http://schemas.microsoft.com/office/powerpoint/2010/main" val="1311635340"/>
      </p:ext>
    </p:extLst>
  </p:cSld>
  <p:clrMapOvr>
    <a:masterClrMapping/>
  </p:clrMapOvr>
  <mc:AlternateContent xmlns:mc="http://schemas.openxmlformats.org/markup-compatibility/2006" xmlns:p14="http://schemas.microsoft.com/office/powerpoint/2010/main">
    <mc:Choice Requires="p14">
      <p:transition spd="slow" p14:dur="2000" advTm="8796"/>
    </mc:Choice>
    <mc:Fallback xmlns="">
      <p:transition xmlns:p14="http://schemas.microsoft.com/office/powerpoint/2010/main" spd="slow" advTm="8796"/>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2">
            <a:extLst>
              <a:ext uri="{FF2B5EF4-FFF2-40B4-BE49-F238E27FC236}">
                <a16:creationId xmlns:a16="http://schemas.microsoft.com/office/drawing/2014/main" id="{0D0E8809-6639-4EC5-AA78-F11623E59F96}"/>
              </a:ext>
            </a:extLst>
          </p:cNvPr>
          <p:cNvSpPr>
            <a:spLocks noGrp="1"/>
          </p:cNvSpPr>
          <p:nvPr>
            <p:ph type="title"/>
          </p:nvPr>
        </p:nvSpPr>
        <p:spPr/>
        <p:txBody>
          <a:bodyPr/>
          <a:lstStyle/>
          <a:p>
            <a:r>
              <a:rPr lang="en-US" altLang="zh-CN" dirty="0"/>
              <a:t>shard1.conf</a:t>
            </a:r>
            <a:endParaRPr lang="zh-CN" altLang="en-US" dirty="0"/>
          </a:p>
        </p:txBody>
      </p:sp>
      <p:sp>
        <p:nvSpPr>
          <p:cNvPr id="2" name="文本框 1">
            <a:extLst>
              <a:ext uri="{FF2B5EF4-FFF2-40B4-BE49-F238E27FC236}">
                <a16:creationId xmlns:a16="http://schemas.microsoft.com/office/drawing/2014/main" id="{89C7356D-822F-49A6-9224-728FF5D27E26}"/>
              </a:ext>
            </a:extLst>
          </p:cNvPr>
          <p:cNvSpPr txBox="1"/>
          <p:nvPr/>
        </p:nvSpPr>
        <p:spPr>
          <a:xfrm>
            <a:off x="431800" y="1187824"/>
            <a:ext cx="8826500" cy="4893647"/>
          </a:xfrm>
          <a:prstGeom prst="rect">
            <a:avLst/>
          </a:prstGeom>
          <a:noFill/>
        </p:spPr>
        <p:txBody>
          <a:bodyPr wrap="square" rtlCol="0">
            <a:spAutoFit/>
          </a:bodyPr>
          <a:lstStyle/>
          <a:p>
            <a:r>
              <a:rPr lang="en-US" altLang="zh-CN" sz="2400" dirty="0"/>
              <a:t># Where and how to store data.</a:t>
            </a:r>
          </a:p>
          <a:p>
            <a:r>
              <a:rPr lang="en-US" altLang="zh-CN" sz="2400" dirty="0"/>
              <a:t>storage:</a:t>
            </a:r>
          </a:p>
          <a:p>
            <a:r>
              <a:rPr lang="en-US" altLang="zh-CN" sz="2400" dirty="0"/>
              <a:t>  </a:t>
            </a:r>
            <a:r>
              <a:rPr lang="en-US" altLang="zh-CN" sz="2400" dirty="0" err="1"/>
              <a:t>dbPath</a:t>
            </a:r>
            <a:r>
              <a:rPr lang="en-US" altLang="zh-CN" sz="2400" dirty="0"/>
              <a:t>: /home/admin/data/mongo1/shard4/data</a:t>
            </a:r>
          </a:p>
          <a:p>
            <a:r>
              <a:rPr lang="en-US" altLang="zh-CN" sz="2400" dirty="0"/>
              <a:t>  journal:</a:t>
            </a:r>
          </a:p>
          <a:p>
            <a:r>
              <a:rPr lang="en-US" altLang="zh-CN" sz="2400" dirty="0">
                <a:solidFill>
                  <a:schemeClr val="accent1">
                    <a:lumMod val="75000"/>
                  </a:schemeClr>
                </a:solidFill>
              </a:rPr>
              <a:t>    enabled: true</a:t>
            </a:r>
          </a:p>
          <a:p>
            <a:r>
              <a:rPr lang="en-US" altLang="zh-CN" sz="2400" dirty="0"/>
              <a:t>  </a:t>
            </a:r>
            <a:r>
              <a:rPr lang="en-US" altLang="zh-CN" sz="2400" dirty="0" err="1"/>
              <a:t>wiredTiger</a:t>
            </a:r>
            <a:r>
              <a:rPr lang="en-US" altLang="zh-CN" sz="2400" dirty="0"/>
              <a:t>:</a:t>
            </a:r>
          </a:p>
          <a:p>
            <a:r>
              <a:rPr lang="en-US" altLang="zh-CN" sz="2400" dirty="0"/>
              <a:t>    </a:t>
            </a:r>
            <a:r>
              <a:rPr lang="en-US" altLang="zh-CN" sz="2400" dirty="0" err="1"/>
              <a:t>engineConfig</a:t>
            </a:r>
            <a:r>
              <a:rPr lang="en-US" altLang="zh-CN" sz="2400" dirty="0"/>
              <a:t>:</a:t>
            </a:r>
          </a:p>
          <a:p>
            <a:r>
              <a:rPr lang="en-US" altLang="zh-CN" sz="2400" dirty="0"/>
              <a:t>       </a:t>
            </a:r>
            <a:r>
              <a:rPr lang="en-US" altLang="zh-CN" sz="2400" dirty="0" err="1">
                <a:solidFill>
                  <a:schemeClr val="accent1">
                    <a:lumMod val="75000"/>
                  </a:schemeClr>
                </a:solidFill>
              </a:rPr>
              <a:t>cacheSizeGB</a:t>
            </a:r>
            <a:r>
              <a:rPr lang="en-US" altLang="zh-CN" sz="2400" dirty="0">
                <a:solidFill>
                  <a:schemeClr val="accent1">
                    <a:lumMod val="75000"/>
                  </a:schemeClr>
                </a:solidFill>
              </a:rPr>
              <a:t>: 3</a:t>
            </a:r>
          </a:p>
          <a:p>
            <a:endParaRPr lang="en-US" altLang="zh-CN" sz="2400" dirty="0"/>
          </a:p>
          <a:p>
            <a:r>
              <a:rPr lang="en-US" altLang="zh-CN" sz="2400" dirty="0"/>
              <a:t>replication:</a:t>
            </a:r>
          </a:p>
          <a:p>
            <a:r>
              <a:rPr lang="en-US" altLang="zh-CN" sz="2400" dirty="0"/>
              <a:t>    </a:t>
            </a:r>
            <a:r>
              <a:rPr lang="en-US" altLang="zh-CN" sz="2400" dirty="0" err="1">
                <a:solidFill>
                  <a:schemeClr val="accent1">
                    <a:lumMod val="75000"/>
                  </a:schemeClr>
                </a:solidFill>
              </a:rPr>
              <a:t>replSetName</a:t>
            </a:r>
            <a:r>
              <a:rPr lang="en-US" altLang="zh-CN" sz="2400" dirty="0">
                <a:solidFill>
                  <a:schemeClr val="accent1">
                    <a:lumMod val="75000"/>
                  </a:schemeClr>
                </a:solidFill>
              </a:rPr>
              <a:t>: shard4</a:t>
            </a:r>
          </a:p>
          <a:p>
            <a:r>
              <a:rPr lang="en-US" altLang="zh-CN" sz="2400" dirty="0" err="1"/>
              <a:t>sharding</a:t>
            </a:r>
            <a:r>
              <a:rPr lang="en-US" altLang="zh-CN" sz="2400" dirty="0"/>
              <a:t>:</a:t>
            </a:r>
          </a:p>
          <a:p>
            <a:r>
              <a:rPr lang="en-US" altLang="zh-CN" sz="2400" dirty="0"/>
              <a:t>    </a:t>
            </a:r>
            <a:r>
              <a:rPr lang="en-US" altLang="zh-CN" sz="2400" dirty="0" err="1">
                <a:solidFill>
                  <a:schemeClr val="accent1">
                    <a:lumMod val="75000"/>
                  </a:schemeClr>
                </a:solidFill>
              </a:rPr>
              <a:t>clusterRole</a:t>
            </a:r>
            <a:r>
              <a:rPr lang="en-US" altLang="zh-CN" sz="2400" dirty="0">
                <a:solidFill>
                  <a:schemeClr val="accent1">
                    <a:lumMod val="75000"/>
                  </a:schemeClr>
                </a:solidFill>
              </a:rPr>
              <a:t>: </a:t>
            </a:r>
            <a:r>
              <a:rPr lang="en-US" altLang="zh-CN" sz="2400" dirty="0" err="1">
                <a:solidFill>
                  <a:schemeClr val="accent1">
                    <a:lumMod val="75000"/>
                  </a:schemeClr>
                </a:solidFill>
              </a:rPr>
              <a:t>shardsvr</a:t>
            </a:r>
            <a:endParaRPr lang="zh-CN" altLang="en-US" sz="2400" dirty="0">
              <a:solidFill>
                <a:schemeClr val="accent1">
                  <a:lumMod val="75000"/>
                </a:schemeClr>
              </a:solidFill>
            </a:endParaRPr>
          </a:p>
        </p:txBody>
      </p:sp>
    </p:spTree>
    <p:extLst>
      <p:ext uri="{BB962C8B-B14F-4D97-AF65-F5344CB8AC3E}">
        <p14:creationId xmlns:p14="http://schemas.microsoft.com/office/powerpoint/2010/main" val="3770534756"/>
      </p:ext>
    </p:extLst>
  </p:cSld>
  <p:clrMapOvr>
    <a:masterClrMapping/>
  </p:clrMapOvr>
  <mc:AlternateContent xmlns:mc="http://schemas.openxmlformats.org/markup-compatibility/2006" xmlns:p14="http://schemas.microsoft.com/office/powerpoint/2010/main">
    <mc:Choice Requires="p14">
      <p:transition spd="slow" p14:dur="2000" advTm="8796"/>
    </mc:Choice>
    <mc:Fallback xmlns="">
      <p:transition xmlns:p14="http://schemas.microsoft.com/office/powerpoint/2010/main" spd="slow" advTm="8796"/>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2">
            <a:extLst>
              <a:ext uri="{FF2B5EF4-FFF2-40B4-BE49-F238E27FC236}">
                <a16:creationId xmlns:a16="http://schemas.microsoft.com/office/drawing/2014/main" id="{0D0E8809-6639-4EC5-AA78-F11623E59F96}"/>
              </a:ext>
            </a:extLst>
          </p:cNvPr>
          <p:cNvSpPr>
            <a:spLocks noGrp="1"/>
          </p:cNvSpPr>
          <p:nvPr>
            <p:ph type="title"/>
          </p:nvPr>
        </p:nvSpPr>
        <p:spPr/>
        <p:txBody>
          <a:bodyPr/>
          <a:lstStyle/>
          <a:p>
            <a:r>
              <a:rPr lang="en-US" altLang="zh-CN" dirty="0" err="1"/>
              <a:t>mongos.conf</a:t>
            </a:r>
            <a:endParaRPr lang="zh-CN" altLang="en-US" dirty="0"/>
          </a:p>
        </p:txBody>
      </p:sp>
      <p:sp>
        <p:nvSpPr>
          <p:cNvPr id="2" name="文本框 1">
            <a:extLst>
              <a:ext uri="{FF2B5EF4-FFF2-40B4-BE49-F238E27FC236}">
                <a16:creationId xmlns:a16="http://schemas.microsoft.com/office/drawing/2014/main" id="{89C7356D-822F-49A6-9224-728FF5D27E26}"/>
              </a:ext>
            </a:extLst>
          </p:cNvPr>
          <p:cNvSpPr txBox="1"/>
          <p:nvPr/>
        </p:nvSpPr>
        <p:spPr>
          <a:xfrm>
            <a:off x="431800" y="1187824"/>
            <a:ext cx="8826500" cy="4247317"/>
          </a:xfrm>
          <a:prstGeom prst="rect">
            <a:avLst/>
          </a:prstGeom>
          <a:noFill/>
        </p:spPr>
        <p:txBody>
          <a:bodyPr wrap="square" rtlCol="0">
            <a:spAutoFit/>
          </a:bodyPr>
          <a:lstStyle/>
          <a:p>
            <a:r>
              <a:rPr lang="en-US" altLang="zh-CN" dirty="0" err="1"/>
              <a:t>systemLog</a:t>
            </a:r>
            <a:r>
              <a:rPr lang="en-US" altLang="zh-CN" dirty="0"/>
              <a:t>:</a:t>
            </a:r>
          </a:p>
          <a:p>
            <a:r>
              <a:rPr lang="en-US" altLang="zh-CN" dirty="0"/>
              <a:t>  destination: file</a:t>
            </a:r>
          </a:p>
          <a:p>
            <a:r>
              <a:rPr lang="en-US" altLang="zh-CN" dirty="0"/>
              <a:t>  </a:t>
            </a:r>
            <a:r>
              <a:rPr lang="en-US" altLang="zh-CN" dirty="0" err="1"/>
              <a:t>logAppend</a:t>
            </a:r>
            <a:r>
              <a:rPr lang="en-US" altLang="zh-CN" dirty="0"/>
              <a:t>: true</a:t>
            </a:r>
          </a:p>
          <a:p>
            <a:r>
              <a:rPr lang="en-US" altLang="zh-CN" dirty="0"/>
              <a:t>  path: /data/mongo_5/mongos/log/mongos.log</a:t>
            </a:r>
          </a:p>
          <a:p>
            <a:r>
              <a:rPr lang="en-US" altLang="zh-CN" dirty="0" err="1"/>
              <a:t>processManagement</a:t>
            </a:r>
            <a:r>
              <a:rPr lang="en-US" altLang="zh-CN" dirty="0"/>
              <a:t>:</a:t>
            </a:r>
          </a:p>
          <a:p>
            <a:r>
              <a:rPr lang="en-US" altLang="zh-CN" dirty="0"/>
              <a:t>  fork: true</a:t>
            </a:r>
          </a:p>
          <a:p>
            <a:r>
              <a:rPr lang="en-US" altLang="zh-CN" dirty="0"/>
              <a:t>#  </a:t>
            </a:r>
            <a:r>
              <a:rPr lang="en-US" altLang="zh-CN" dirty="0" err="1"/>
              <a:t>pidFilePath</a:t>
            </a:r>
            <a:r>
              <a:rPr lang="en-US" altLang="zh-CN" dirty="0"/>
              <a:t>: /data/mongo_5/mongos/</a:t>
            </a:r>
            <a:r>
              <a:rPr lang="en-US" altLang="zh-CN" dirty="0" err="1"/>
              <a:t>mongos.pid</a:t>
            </a:r>
            <a:endParaRPr lang="en-US" altLang="zh-CN" dirty="0"/>
          </a:p>
          <a:p>
            <a:r>
              <a:rPr lang="en-US" altLang="zh-CN" dirty="0"/>
              <a:t> </a:t>
            </a:r>
          </a:p>
          <a:p>
            <a:r>
              <a:rPr lang="en-US" altLang="zh-CN" dirty="0"/>
              <a:t># network interfaces</a:t>
            </a:r>
          </a:p>
          <a:p>
            <a:r>
              <a:rPr lang="en-US" altLang="zh-CN" dirty="0"/>
              <a:t>net:</a:t>
            </a:r>
          </a:p>
          <a:p>
            <a:r>
              <a:rPr lang="en-US" altLang="zh-CN" dirty="0"/>
              <a:t>  port: 27017</a:t>
            </a:r>
          </a:p>
          <a:p>
            <a:r>
              <a:rPr lang="en-US" altLang="zh-CN" dirty="0"/>
              <a:t>#  </a:t>
            </a:r>
            <a:r>
              <a:rPr lang="en-US" altLang="zh-CN" dirty="0" err="1"/>
              <a:t>bindIp</a:t>
            </a:r>
            <a:r>
              <a:rPr lang="en-US" altLang="zh-CN" dirty="0"/>
              <a:t>: 172.16.134.35</a:t>
            </a:r>
          </a:p>
          <a:p>
            <a:r>
              <a:rPr lang="en-US" altLang="zh-CN" dirty="0"/>
              <a:t>#</a:t>
            </a:r>
            <a:r>
              <a:rPr lang="zh-CN" altLang="en-US" dirty="0"/>
              <a:t>监听的配置服务器</a:t>
            </a:r>
            <a:r>
              <a:rPr lang="en-US" altLang="zh-CN" dirty="0"/>
              <a:t>,</a:t>
            </a:r>
            <a:r>
              <a:rPr lang="zh-CN" altLang="en-US" dirty="0"/>
              <a:t>只能有</a:t>
            </a:r>
            <a:r>
              <a:rPr lang="en-US" altLang="zh-CN" dirty="0"/>
              <a:t>1</a:t>
            </a:r>
            <a:r>
              <a:rPr lang="zh-CN" altLang="en-US" dirty="0"/>
              <a:t>个或者</a:t>
            </a:r>
            <a:r>
              <a:rPr lang="en-US" altLang="zh-CN" dirty="0"/>
              <a:t>3</a:t>
            </a:r>
            <a:r>
              <a:rPr lang="zh-CN" altLang="en-US" dirty="0"/>
              <a:t>个 </a:t>
            </a:r>
            <a:r>
              <a:rPr lang="en-US" altLang="zh-CN" dirty="0"/>
              <a:t>configs</a:t>
            </a:r>
            <a:r>
              <a:rPr lang="zh-CN" altLang="en-US" dirty="0"/>
              <a:t>为配置服务器的副本集名字</a:t>
            </a:r>
          </a:p>
          <a:p>
            <a:r>
              <a:rPr lang="en-US" altLang="zh-CN" dirty="0" err="1"/>
              <a:t>sharding</a:t>
            </a:r>
            <a:r>
              <a:rPr lang="en-US" altLang="zh-CN" dirty="0"/>
              <a:t>:</a:t>
            </a:r>
          </a:p>
          <a:p>
            <a:r>
              <a:rPr lang="en-US" altLang="zh-CN" dirty="0"/>
              <a:t>   </a:t>
            </a:r>
            <a:r>
              <a:rPr lang="en-US" altLang="zh-CN" dirty="0" err="1"/>
              <a:t>configdb</a:t>
            </a:r>
            <a:r>
              <a:rPr lang="en-US" altLang="zh-CN" dirty="0"/>
              <a:t>: config/172.16.134.35:21000,172.16.134.64:21000,172.16.134.24:21000</a:t>
            </a:r>
            <a:endParaRPr lang="zh-CN" altLang="en-US" dirty="0"/>
          </a:p>
        </p:txBody>
      </p:sp>
    </p:spTree>
    <p:extLst>
      <p:ext uri="{BB962C8B-B14F-4D97-AF65-F5344CB8AC3E}">
        <p14:creationId xmlns:p14="http://schemas.microsoft.com/office/powerpoint/2010/main" val="731570431"/>
      </p:ext>
    </p:extLst>
  </p:cSld>
  <p:clrMapOvr>
    <a:masterClrMapping/>
  </p:clrMapOvr>
  <mc:AlternateContent xmlns:mc="http://schemas.openxmlformats.org/markup-compatibility/2006" xmlns:p14="http://schemas.microsoft.com/office/powerpoint/2010/main">
    <mc:Choice Requires="p14">
      <p:transition spd="slow" p14:dur="2000" advTm="8796"/>
    </mc:Choice>
    <mc:Fallback xmlns="">
      <p:transition xmlns:p14="http://schemas.microsoft.com/office/powerpoint/2010/main" spd="slow" advTm="8796"/>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2">
            <a:extLst>
              <a:ext uri="{FF2B5EF4-FFF2-40B4-BE49-F238E27FC236}">
                <a16:creationId xmlns:a16="http://schemas.microsoft.com/office/drawing/2014/main" id="{0D0E8809-6639-4EC5-AA78-F11623E59F96}"/>
              </a:ext>
            </a:extLst>
          </p:cNvPr>
          <p:cNvSpPr>
            <a:spLocks noGrp="1"/>
          </p:cNvSpPr>
          <p:nvPr>
            <p:ph type="title"/>
          </p:nvPr>
        </p:nvSpPr>
        <p:spPr/>
        <p:txBody>
          <a:bodyPr/>
          <a:lstStyle/>
          <a:p>
            <a:r>
              <a:rPr lang="en-US" altLang="zh-CN" dirty="0"/>
              <a:t>Initial </a:t>
            </a:r>
            <a:r>
              <a:rPr lang="en-US" altLang="zh-CN" dirty="0" err="1"/>
              <a:t>RepSet</a:t>
            </a:r>
            <a:endParaRPr lang="zh-CN" altLang="en-US" dirty="0"/>
          </a:p>
        </p:txBody>
      </p:sp>
      <p:sp>
        <p:nvSpPr>
          <p:cNvPr id="2" name="文本框 1">
            <a:extLst>
              <a:ext uri="{FF2B5EF4-FFF2-40B4-BE49-F238E27FC236}">
                <a16:creationId xmlns:a16="http://schemas.microsoft.com/office/drawing/2014/main" id="{89C7356D-822F-49A6-9224-728FF5D27E26}"/>
              </a:ext>
            </a:extLst>
          </p:cNvPr>
          <p:cNvSpPr txBox="1"/>
          <p:nvPr/>
        </p:nvSpPr>
        <p:spPr>
          <a:xfrm>
            <a:off x="431800" y="1187824"/>
            <a:ext cx="8826500" cy="3970318"/>
          </a:xfrm>
          <a:prstGeom prst="rect">
            <a:avLst/>
          </a:prstGeom>
          <a:noFill/>
        </p:spPr>
        <p:txBody>
          <a:bodyPr wrap="square" rtlCol="0">
            <a:spAutoFit/>
          </a:bodyPr>
          <a:lstStyle/>
          <a:p>
            <a:r>
              <a:rPr lang="en-US" altLang="zh-CN" dirty="0"/>
              <a:t>mongo 172.16.134.24:27001</a:t>
            </a:r>
          </a:p>
          <a:p>
            <a:endParaRPr lang="en-US" altLang="zh-CN" dirty="0"/>
          </a:p>
          <a:p>
            <a:r>
              <a:rPr lang="en-US" altLang="zh-CN" dirty="0"/>
              <a:t>	//</a:t>
            </a:r>
            <a:r>
              <a:rPr lang="zh-CN" altLang="en-US" dirty="0"/>
              <a:t>配置副本集</a:t>
            </a:r>
          </a:p>
          <a:p>
            <a:r>
              <a:rPr lang="en-US" altLang="zh-CN" dirty="0"/>
              <a:t>config = {</a:t>
            </a:r>
          </a:p>
          <a:p>
            <a:r>
              <a:rPr lang="en-US" altLang="zh-CN" dirty="0"/>
              <a:t>    _id : "shard1",</a:t>
            </a:r>
          </a:p>
          <a:p>
            <a:r>
              <a:rPr lang="en-US" altLang="zh-CN" dirty="0"/>
              <a:t>    members : [</a:t>
            </a:r>
          </a:p>
          <a:p>
            <a:r>
              <a:rPr lang="en-US" altLang="zh-CN" dirty="0"/>
              <a:t>        {_id : 0, host : "172.16.134.24:27001" },</a:t>
            </a:r>
          </a:p>
          <a:p>
            <a:r>
              <a:rPr lang="en-US" altLang="zh-CN" dirty="0"/>
              <a:t>        {_id : 1, host : "172.16.134.35:27001" },</a:t>
            </a:r>
          </a:p>
          <a:p>
            <a:r>
              <a:rPr lang="en-US" altLang="zh-CN" dirty="0"/>
              <a:t>	 {_id : 2, host : "172.16.134.64:27001" },</a:t>
            </a:r>
          </a:p>
          <a:p>
            <a:r>
              <a:rPr lang="en-US" altLang="zh-CN" dirty="0"/>
              <a:t>    ]</a:t>
            </a:r>
          </a:p>
          <a:p>
            <a:r>
              <a:rPr lang="en-US" altLang="zh-CN" dirty="0"/>
              <a:t>}</a:t>
            </a:r>
          </a:p>
          <a:p>
            <a:endParaRPr lang="en-US" altLang="zh-CN" dirty="0"/>
          </a:p>
          <a:p>
            <a:r>
              <a:rPr lang="en-US" altLang="zh-CN" dirty="0"/>
              <a:t>	//</a:t>
            </a:r>
            <a:r>
              <a:rPr lang="zh-CN" altLang="en-US" dirty="0"/>
              <a:t>初始化副本集</a:t>
            </a:r>
          </a:p>
          <a:p>
            <a:r>
              <a:rPr lang="en-US" altLang="zh-CN" dirty="0" err="1"/>
              <a:t>rs.initiate</a:t>
            </a:r>
            <a:r>
              <a:rPr lang="en-US" altLang="zh-CN" dirty="0"/>
              <a:t>(config)</a:t>
            </a:r>
            <a:endParaRPr lang="zh-CN" altLang="en-US" dirty="0"/>
          </a:p>
        </p:txBody>
      </p:sp>
    </p:spTree>
    <p:extLst>
      <p:ext uri="{BB962C8B-B14F-4D97-AF65-F5344CB8AC3E}">
        <p14:creationId xmlns:p14="http://schemas.microsoft.com/office/powerpoint/2010/main" val="18364068"/>
      </p:ext>
    </p:extLst>
  </p:cSld>
  <p:clrMapOvr>
    <a:masterClrMapping/>
  </p:clrMapOvr>
  <mc:AlternateContent xmlns:mc="http://schemas.openxmlformats.org/markup-compatibility/2006" xmlns:p14="http://schemas.microsoft.com/office/powerpoint/2010/main">
    <mc:Choice Requires="p14">
      <p:transition spd="slow" p14:dur="2000" advTm="8796"/>
    </mc:Choice>
    <mc:Fallback xmlns="">
      <p:transition xmlns:p14="http://schemas.microsoft.com/office/powerpoint/2010/main" spd="slow" advTm="8796"/>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3">
            <a:extLst>
              <a:ext uri="{FF2B5EF4-FFF2-40B4-BE49-F238E27FC236}">
                <a16:creationId xmlns:a16="http://schemas.microsoft.com/office/drawing/2014/main" id="{A43F2E9B-421A-4FC8-A773-59FCBA29587D}"/>
              </a:ext>
            </a:extLst>
          </p:cNvPr>
          <p:cNvSpPr txBox="1"/>
          <p:nvPr/>
        </p:nvSpPr>
        <p:spPr>
          <a:xfrm>
            <a:off x="-35019" y="1705076"/>
            <a:ext cx="2494702" cy="492443"/>
          </a:xfrm>
          <a:prstGeom prst="rect">
            <a:avLst/>
          </a:prstGeom>
        </p:spPr>
        <p:txBody>
          <a:bodyPr wrap="square" lIns="0" tIns="0" rIns="0" bIns="0" rtlCol="0">
            <a:spAutoFit/>
          </a:bodyPr>
          <a:lstStyle/>
          <a:p>
            <a:pPr algn="ctr">
              <a:spcBef>
                <a:spcPts val="600"/>
              </a:spcBef>
            </a:pPr>
            <a:r>
              <a:rPr lang="en-US" sz="3200" b="1" dirty="0">
                <a:solidFill>
                  <a:srgbClr val="535353"/>
                </a:solidFill>
                <a:latin typeface="Calibri"/>
                <a:cs typeface="Calibri"/>
              </a:rPr>
              <a:t>Big Data</a:t>
            </a:r>
            <a:endParaRPr lang="en-US" sz="3200" dirty="0">
              <a:solidFill>
                <a:srgbClr val="535353"/>
              </a:solidFill>
              <a:latin typeface="Calibri"/>
              <a:cs typeface="Calibri"/>
            </a:endParaRPr>
          </a:p>
        </p:txBody>
      </p:sp>
      <p:sp>
        <p:nvSpPr>
          <p:cNvPr id="9" name="TextBox 5">
            <a:extLst>
              <a:ext uri="{FF2B5EF4-FFF2-40B4-BE49-F238E27FC236}">
                <a16:creationId xmlns:a16="http://schemas.microsoft.com/office/drawing/2014/main" id="{5A5C02AE-F18A-4CBA-94A5-1C28633C6D8F}"/>
              </a:ext>
            </a:extLst>
          </p:cNvPr>
          <p:cNvSpPr txBox="1"/>
          <p:nvPr/>
        </p:nvSpPr>
        <p:spPr>
          <a:xfrm>
            <a:off x="-383707" y="2261456"/>
            <a:ext cx="2494702" cy="276999"/>
          </a:xfrm>
          <a:prstGeom prst="rect">
            <a:avLst/>
          </a:prstGeom>
        </p:spPr>
        <p:txBody>
          <a:bodyPr wrap="square" lIns="0" tIns="0" rIns="0" bIns="0" rtlCol="0">
            <a:spAutoFit/>
          </a:bodyPr>
          <a:lstStyle/>
          <a:p>
            <a:pPr algn="ctr">
              <a:spcBef>
                <a:spcPts val="600"/>
              </a:spcBef>
            </a:pPr>
            <a:r>
              <a:rPr lang="en-US" sz="1800" b="1" dirty="0">
                <a:solidFill>
                  <a:srgbClr val="535353"/>
                </a:solidFill>
                <a:latin typeface="Calibri"/>
                <a:cs typeface="Calibri"/>
              </a:rPr>
              <a:t>Key-value</a:t>
            </a:r>
            <a:endParaRPr lang="en-US" sz="1800" dirty="0">
              <a:solidFill>
                <a:srgbClr val="535353"/>
              </a:solidFill>
              <a:latin typeface="Calibri"/>
              <a:cs typeface="Calibri"/>
            </a:endParaRPr>
          </a:p>
        </p:txBody>
      </p:sp>
      <p:sp>
        <p:nvSpPr>
          <p:cNvPr id="10" name="TextBox 6">
            <a:extLst>
              <a:ext uri="{FF2B5EF4-FFF2-40B4-BE49-F238E27FC236}">
                <a16:creationId xmlns:a16="http://schemas.microsoft.com/office/drawing/2014/main" id="{F91B555D-907C-45F5-B88B-3F62E98360D2}"/>
              </a:ext>
            </a:extLst>
          </p:cNvPr>
          <p:cNvSpPr txBox="1"/>
          <p:nvPr/>
        </p:nvSpPr>
        <p:spPr>
          <a:xfrm>
            <a:off x="1596596" y="3021729"/>
            <a:ext cx="2494702" cy="276999"/>
          </a:xfrm>
          <a:prstGeom prst="rect">
            <a:avLst/>
          </a:prstGeom>
        </p:spPr>
        <p:txBody>
          <a:bodyPr wrap="square" lIns="0" tIns="0" rIns="0" bIns="0" rtlCol="0">
            <a:spAutoFit/>
          </a:bodyPr>
          <a:lstStyle/>
          <a:p>
            <a:pPr algn="ctr">
              <a:spcBef>
                <a:spcPts val="600"/>
              </a:spcBef>
            </a:pPr>
            <a:r>
              <a:rPr lang="en-US" sz="1800" b="1" dirty="0">
                <a:solidFill>
                  <a:srgbClr val="535353"/>
                </a:solidFill>
                <a:latin typeface="Calibri"/>
                <a:cs typeface="Calibri"/>
              </a:rPr>
              <a:t>Wide-column</a:t>
            </a:r>
            <a:endParaRPr lang="en-US" sz="1800" dirty="0">
              <a:solidFill>
                <a:srgbClr val="535353"/>
              </a:solidFill>
              <a:latin typeface="Calibri"/>
              <a:cs typeface="Calibri"/>
            </a:endParaRPr>
          </a:p>
        </p:txBody>
      </p:sp>
      <p:sp>
        <p:nvSpPr>
          <p:cNvPr id="11" name="TextBox 7">
            <a:extLst>
              <a:ext uri="{FF2B5EF4-FFF2-40B4-BE49-F238E27FC236}">
                <a16:creationId xmlns:a16="http://schemas.microsoft.com/office/drawing/2014/main" id="{63B2014D-3BBE-44E2-9A16-9A49DF2F0DB5}"/>
              </a:ext>
            </a:extLst>
          </p:cNvPr>
          <p:cNvSpPr txBox="1"/>
          <p:nvPr/>
        </p:nvSpPr>
        <p:spPr>
          <a:xfrm>
            <a:off x="783731" y="1044176"/>
            <a:ext cx="3891254" cy="307777"/>
          </a:xfrm>
          <a:prstGeom prst="rect">
            <a:avLst/>
          </a:prstGeom>
        </p:spPr>
        <p:txBody>
          <a:bodyPr wrap="square" lIns="0" tIns="0" rIns="0" bIns="0" rtlCol="0">
            <a:spAutoFit/>
          </a:bodyPr>
          <a:lstStyle/>
          <a:p>
            <a:pPr algn="ctr">
              <a:spcBef>
                <a:spcPts val="600"/>
              </a:spcBef>
            </a:pPr>
            <a:r>
              <a:rPr lang="en-US" sz="2000" b="1" dirty="0">
                <a:solidFill>
                  <a:srgbClr val="535353"/>
                </a:solidFill>
                <a:latin typeface="Calibri"/>
                <a:cs typeface="Calibri"/>
              </a:rPr>
              <a:t>Document Data Stores</a:t>
            </a:r>
            <a:endParaRPr lang="en-US" sz="2000" dirty="0">
              <a:solidFill>
                <a:srgbClr val="535353"/>
              </a:solidFill>
              <a:latin typeface="Calibri"/>
              <a:cs typeface="Calibri"/>
            </a:endParaRPr>
          </a:p>
        </p:txBody>
      </p:sp>
      <p:sp>
        <p:nvSpPr>
          <p:cNvPr id="12" name="TextBox 8">
            <a:extLst>
              <a:ext uri="{FF2B5EF4-FFF2-40B4-BE49-F238E27FC236}">
                <a16:creationId xmlns:a16="http://schemas.microsoft.com/office/drawing/2014/main" id="{1A46689E-9CA1-484F-A17D-71DF3ACB93CE}"/>
              </a:ext>
            </a:extLst>
          </p:cNvPr>
          <p:cNvSpPr txBox="1"/>
          <p:nvPr/>
        </p:nvSpPr>
        <p:spPr>
          <a:xfrm>
            <a:off x="-357417" y="2590842"/>
            <a:ext cx="3307504" cy="430887"/>
          </a:xfrm>
          <a:prstGeom prst="rect">
            <a:avLst/>
          </a:prstGeom>
        </p:spPr>
        <p:txBody>
          <a:bodyPr wrap="square" lIns="0" tIns="0" rIns="0" bIns="0" rtlCol="0">
            <a:spAutoFit/>
          </a:bodyPr>
          <a:lstStyle/>
          <a:p>
            <a:pPr algn="ctr">
              <a:spcBef>
                <a:spcPts val="600"/>
              </a:spcBef>
            </a:pPr>
            <a:r>
              <a:rPr lang="en-US" sz="2800" b="1" dirty="0" err="1">
                <a:solidFill>
                  <a:srgbClr val="535353"/>
                </a:solidFill>
                <a:latin typeface="Calibri"/>
                <a:cs typeface="Calibri"/>
              </a:rPr>
              <a:t>MongoDB</a:t>
            </a:r>
            <a:endParaRPr lang="en-US" sz="2800" dirty="0">
              <a:solidFill>
                <a:srgbClr val="535353"/>
              </a:solidFill>
              <a:latin typeface="Calibri"/>
              <a:cs typeface="Calibri"/>
            </a:endParaRPr>
          </a:p>
        </p:txBody>
      </p:sp>
      <p:sp>
        <p:nvSpPr>
          <p:cNvPr id="13" name="TextBox 9">
            <a:extLst>
              <a:ext uri="{FF2B5EF4-FFF2-40B4-BE49-F238E27FC236}">
                <a16:creationId xmlns:a16="http://schemas.microsoft.com/office/drawing/2014/main" id="{3EE14ADC-2C50-4301-8F6E-E282F1028564}"/>
              </a:ext>
            </a:extLst>
          </p:cNvPr>
          <p:cNvSpPr txBox="1"/>
          <p:nvPr/>
        </p:nvSpPr>
        <p:spPr>
          <a:xfrm>
            <a:off x="-588334" y="4504260"/>
            <a:ext cx="2494702" cy="492443"/>
          </a:xfrm>
          <a:prstGeom prst="rect">
            <a:avLst/>
          </a:prstGeom>
        </p:spPr>
        <p:txBody>
          <a:bodyPr wrap="square" lIns="0" tIns="0" rIns="0" bIns="0" rtlCol="0">
            <a:spAutoFit/>
          </a:bodyPr>
          <a:lstStyle/>
          <a:p>
            <a:pPr algn="ctr">
              <a:spcBef>
                <a:spcPts val="600"/>
              </a:spcBef>
            </a:pPr>
            <a:r>
              <a:rPr lang="en-US" sz="3200" b="1" dirty="0">
                <a:solidFill>
                  <a:srgbClr val="535353"/>
                </a:solidFill>
                <a:latin typeface="Calibri"/>
                <a:cs typeface="Calibri"/>
              </a:rPr>
              <a:t>Mobile</a:t>
            </a:r>
            <a:endParaRPr lang="en-US" sz="3200" dirty="0">
              <a:solidFill>
                <a:srgbClr val="535353"/>
              </a:solidFill>
              <a:latin typeface="Calibri"/>
              <a:cs typeface="Calibri"/>
            </a:endParaRPr>
          </a:p>
        </p:txBody>
      </p:sp>
      <p:sp>
        <p:nvSpPr>
          <p:cNvPr id="14" name="TextBox 10">
            <a:extLst>
              <a:ext uri="{FF2B5EF4-FFF2-40B4-BE49-F238E27FC236}">
                <a16:creationId xmlns:a16="http://schemas.microsoft.com/office/drawing/2014/main" id="{9329D5D5-CB2D-413D-803B-45FC17C3DC98}"/>
              </a:ext>
            </a:extLst>
          </p:cNvPr>
          <p:cNvSpPr txBox="1"/>
          <p:nvPr/>
        </p:nvSpPr>
        <p:spPr>
          <a:xfrm>
            <a:off x="96030" y="3239489"/>
            <a:ext cx="4475005" cy="492443"/>
          </a:xfrm>
          <a:prstGeom prst="rect">
            <a:avLst/>
          </a:prstGeom>
        </p:spPr>
        <p:txBody>
          <a:bodyPr wrap="square" lIns="0" tIns="0" rIns="0" bIns="0" rtlCol="0">
            <a:spAutoFit/>
          </a:bodyPr>
          <a:lstStyle/>
          <a:p>
            <a:pPr algn="ctr">
              <a:spcBef>
                <a:spcPts val="600"/>
              </a:spcBef>
            </a:pPr>
            <a:r>
              <a:rPr lang="en-US" sz="3200" b="1" dirty="0">
                <a:solidFill>
                  <a:srgbClr val="535353"/>
                </a:solidFill>
                <a:latin typeface="Calibri"/>
                <a:cs typeface="Calibri"/>
              </a:rPr>
              <a:t>Cloud Computing</a:t>
            </a:r>
            <a:endParaRPr lang="en-US" sz="3200" dirty="0">
              <a:solidFill>
                <a:srgbClr val="535353"/>
              </a:solidFill>
              <a:latin typeface="Calibri"/>
              <a:cs typeface="Calibri"/>
            </a:endParaRPr>
          </a:p>
        </p:txBody>
      </p:sp>
      <p:sp>
        <p:nvSpPr>
          <p:cNvPr id="15" name="TextBox 11">
            <a:extLst>
              <a:ext uri="{FF2B5EF4-FFF2-40B4-BE49-F238E27FC236}">
                <a16:creationId xmlns:a16="http://schemas.microsoft.com/office/drawing/2014/main" id="{C7A45132-0F13-46E8-9553-8E7ABDC25C72}"/>
              </a:ext>
            </a:extLst>
          </p:cNvPr>
          <p:cNvSpPr txBox="1"/>
          <p:nvPr/>
        </p:nvSpPr>
        <p:spPr>
          <a:xfrm>
            <a:off x="148225" y="4892878"/>
            <a:ext cx="4475005" cy="430887"/>
          </a:xfrm>
          <a:prstGeom prst="rect">
            <a:avLst/>
          </a:prstGeom>
        </p:spPr>
        <p:txBody>
          <a:bodyPr wrap="square" lIns="0" tIns="0" rIns="0" bIns="0" rtlCol="0">
            <a:spAutoFit/>
          </a:bodyPr>
          <a:lstStyle/>
          <a:p>
            <a:pPr algn="ctr">
              <a:spcBef>
                <a:spcPts val="600"/>
              </a:spcBef>
            </a:pPr>
            <a:r>
              <a:rPr lang="en-US" sz="2800" b="1" dirty="0">
                <a:solidFill>
                  <a:srgbClr val="535353"/>
                </a:solidFill>
                <a:latin typeface="Calibri"/>
                <a:cs typeface="Calibri"/>
              </a:rPr>
              <a:t>Social networking</a:t>
            </a:r>
            <a:endParaRPr lang="en-US" sz="2800" dirty="0">
              <a:solidFill>
                <a:srgbClr val="535353"/>
              </a:solidFill>
              <a:latin typeface="Calibri"/>
              <a:cs typeface="Calibri"/>
            </a:endParaRPr>
          </a:p>
        </p:txBody>
      </p:sp>
      <p:sp>
        <p:nvSpPr>
          <p:cNvPr id="16" name="TextBox 12">
            <a:extLst>
              <a:ext uri="{FF2B5EF4-FFF2-40B4-BE49-F238E27FC236}">
                <a16:creationId xmlns:a16="http://schemas.microsoft.com/office/drawing/2014/main" id="{560F1FAF-35C0-4EAD-96E3-E999844AAC5F}"/>
              </a:ext>
            </a:extLst>
          </p:cNvPr>
          <p:cNvSpPr txBox="1"/>
          <p:nvPr/>
        </p:nvSpPr>
        <p:spPr>
          <a:xfrm>
            <a:off x="2035306" y="1630514"/>
            <a:ext cx="2494702" cy="369332"/>
          </a:xfrm>
          <a:prstGeom prst="rect">
            <a:avLst/>
          </a:prstGeom>
        </p:spPr>
        <p:txBody>
          <a:bodyPr wrap="square" lIns="0" tIns="0" rIns="0" bIns="0" rtlCol="0">
            <a:spAutoFit/>
          </a:bodyPr>
          <a:lstStyle/>
          <a:p>
            <a:pPr algn="ctr">
              <a:spcBef>
                <a:spcPts val="600"/>
              </a:spcBef>
            </a:pPr>
            <a:r>
              <a:rPr lang="en-US" b="1" dirty="0">
                <a:solidFill>
                  <a:srgbClr val="535353"/>
                </a:solidFill>
                <a:latin typeface="Calibri"/>
                <a:cs typeface="Calibri"/>
              </a:rPr>
              <a:t>JSON</a:t>
            </a:r>
            <a:endParaRPr lang="en-US" dirty="0">
              <a:solidFill>
                <a:srgbClr val="535353"/>
              </a:solidFill>
              <a:latin typeface="Calibri"/>
              <a:cs typeface="Calibri"/>
            </a:endParaRPr>
          </a:p>
        </p:txBody>
      </p:sp>
      <p:sp>
        <p:nvSpPr>
          <p:cNvPr id="17" name="TextBox 14">
            <a:extLst>
              <a:ext uri="{FF2B5EF4-FFF2-40B4-BE49-F238E27FC236}">
                <a16:creationId xmlns:a16="http://schemas.microsoft.com/office/drawing/2014/main" id="{5F857794-877A-4E52-9089-7B037A892FBD}"/>
              </a:ext>
            </a:extLst>
          </p:cNvPr>
          <p:cNvSpPr txBox="1"/>
          <p:nvPr/>
        </p:nvSpPr>
        <p:spPr>
          <a:xfrm>
            <a:off x="1086182" y="2309374"/>
            <a:ext cx="2494702" cy="369332"/>
          </a:xfrm>
          <a:prstGeom prst="rect">
            <a:avLst/>
          </a:prstGeom>
        </p:spPr>
        <p:txBody>
          <a:bodyPr wrap="square" lIns="0" tIns="0" rIns="0" bIns="0" rtlCol="0">
            <a:spAutoFit/>
          </a:bodyPr>
          <a:lstStyle/>
          <a:p>
            <a:pPr algn="ctr">
              <a:spcBef>
                <a:spcPts val="600"/>
              </a:spcBef>
            </a:pPr>
            <a:r>
              <a:rPr lang="en-US" b="1" dirty="0" err="1">
                <a:solidFill>
                  <a:srgbClr val="535353"/>
                </a:solidFill>
                <a:latin typeface="Calibri"/>
                <a:cs typeface="Calibri"/>
              </a:rPr>
              <a:t>Hadoop</a:t>
            </a:r>
            <a:endParaRPr lang="en-US" dirty="0">
              <a:solidFill>
                <a:srgbClr val="535353"/>
              </a:solidFill>
              <a:latin typeface="Calibri"/>
              <a:cs typeface="Calibri"/>
            </a:endParaRPr>
          </a:p>
        </p:txBody>
      </p:sp>
      <p:sp>
        <p:nvSpPr>
          <p:cNvPr id="18" name="TextBox 15">
            <a:extLst>
              <a:ext uri="{FF2B5EF4-FFF2-40B4-BE49-F238E27FC236}">
                <a16:creationId xmlns:a16="http://schemas.microsoft.com/office/drawing/2014/main" id="{BBF61169-1BEE-461F-B368-2E33D4DD24F9}"/>
              </a:ext>
            </a:extLst>
          </p:cNvPr>
          <p:cNvSpPr txBox="1"/>
          <p:nvPr/>
        </p:nvSpPr>
        <p:spPr>
          <a:xfrm>
            <a:off x="-571255" y="3008341"/>
            <a:ext cx="2494702" cy="276999"/>
          </a:xfrm>
          <a:prstGeom prst="rect">
            <a:avLst/>
          </a:prstGeom>
        </p:spPr>
        <p:txBody>
          <a:bodyPr wrap="square" lIns="0" tIns="0" rIns="0" bIns="0" rtlCol="0">
            <a:spAutoFit/>
          </a:bodyPr>
          <a:lstStyle/>
          <a:p>
            <a:pPr algn="ctr">
              <a:spcBef>
                <a:spcPts val="600"/>
              </a:spcBef>
            </a:pPr>
            <a:r>
              <a:rPr lang="en-US" sz="1800" b="1" dirty="0">
                <a:solidFill>
                  <a:srgbClr val="535353"/>
                </a:solidFill>
                <a:latin typeface="Calibri"/>
                <a:cs typeface="Calibri"/>
              </a:rPr>
              <a:t>Graph</a:t>
            </a:r>
            <a:endParaRPr lang="en-US" sz="1800" dirty="0">
              <a:solidFill>
                <a:srgbClr val="535353"/>
              </a:solidFill>
              <a:latin typeface="Calibri"/>
              <a:cs typeface="Calibri"/>
            </a:endParaRPr>
          </a:p>
        </p:txBody>
      </p:sp>
      <p:sp>
        <p:nvSpPr>
          <p:cNvPr id="19" name="TextBox 19">
            <a:extLst>
              <a:ext uri="{FF2B5EF4-FFF2-40B4-BE49-F238E27FC236}">
                <a16:creationId xmlns:a16="http://schemas.microsoft.com/office/drawing/2014/main" id="{286F2705-D473-439B-A545-FBFBE7E29FF5}"/>
              </a:ext>
            </a:extLst>
          </p:cNvPr>
          <p:cNvSpPr txBox="1"/>
          <p:nvPr/>
        </p:nvSpPr>
        <p:spPr>
          <a:xfrm>
            <a:off x="-210015" y="3720616"/>
            <a:ext cx="4475005" cy="430887"/>
          </a:xfrm>
          <a:prstGeom prst="rect">
            <a:avLst/>
          </a:prstGeom>
        </p:spPr>
        <p:txBody>
          <a:bodyPr wrap="square" lIns="0" tIns="0" rIns="0" bIns="0" rtlCol="0">
            <a:spAutoFit/>
          </a:bodyPr>
          <a:lstStyle/>
          <a:p>
            <a:pPr algn="ctr">
              <a:spcBef>
                <a:spcPts val="600"/>
              </a:spcBef>
            </a:pPr>
            <a:r>
              <a:rPr lang="en-US" sz="2800" b="1" dirty="0">
                <a:solidFill>
                  <a:srgbClr val="535353"/>
                </a:solidFill>
                <a:latin typeface="Calibri"/>
                <a:cs typeface="Calibri"/>
              </a:rPr>
              <a:t>Agile Development</a:t>
            </a:r>
            <a:endParaRPr lang="en-US" sz="2800" dirty="0">
              <a:solidFill>
                <a:srgbClr val="535353"/>
              </a:solidFill>
              <a:latin typeface="Calibri"/>
              <a:cs typeface="Calibri"/>
            </a:endParaRPr>
          </a:p>
        </p:txBody>
      </p:sp>
      <p:sp>
        <p:nvSpPr>
          <p:cNvPr id="20" name="TextBox 20">
            <a:extLst>
              <a:ext uri="{FF2B5EF4-FFF2-40B4-BE49-F238E27FC236}">
                <a16:creationId xmlns:a16="http://schemas.microsoft.com/office/drawing/2014/main" id="{36FF395D-4C50-4EE9-8996-5B02BB666348}"/>
              </a:ext>
            </a:extLst>
          </p:cNvPr>
          <p:cNvSpPr txBox="1"/>
          <p:nvPr/>
        </p:nvSpPr>
        <p:spPr>
          <a:xfrm>
            <a:off x="2486976" y="2290691"/>
            <a:ext cx="2494702" cy="369332"/>
          </a:xfrm>
          <a:prstGeom prst="rect">
            <a:avLst/>
          </a:prstGeom>
        </p:spPr>
        <p:txBody>
          <a:bodyPr wrap="square" lIns="0" tIns="0" rIns="0" bIns="0" rtlCol="0">
            <a:spAutoFit/>
          </a:bodyPr>
          <a:lstStyle/>
          <a:p>
            <a:pPr algn="ctr">
              <a:spcBef>
                <a:spcPts val="600"/>
              </a:spcBef>
            </a:pPr>
            <a:r>
              <a:rPr lang="en-US" b="1" dirty="0">
                <a:solidFill>
                  <a:srgbClr val="535353"/>
                </a:solidFill>
                <a:latin typeface="Calibri"/>
                <a:cs typeface="Calibri"/>
              </a:rPr>
              <a:t>ODS</a:t>
            </a:r>
            <a:endParaRPr lang="en-US" dirty="0">
              <a:solidFill>
                <a:srgbClr val="535353"/>
              </a:solidFill>
              <a:latin typeface="Calibri"/>
              <a:cs typeface="Calibri"/>
            </a:endParaRPr>
          </a:p>
        </p:txBody>
      </p:sp>
      <p:sp>
        <p:nvSpPr>
          <p:cNvPr id="21" name="TextBox 21">
            <a:extLst>
              <a:ext uri="{FF2B5EF4-FFF2-40B4-BE49-F238E27FC236}">
                <a16:creationId xmlns:a16="http://schemas.microsoft.com/office/drawing/2014/main" id="{D114F20A-785D-4FC6-AB5F-13CA09AFAC48}"/>
              </a:ext>
            </a:extLst>
          </p:cNvPr>
          <p:cNvSpPr txBox="1"/>
          <p:nvPr/>
        </p:nvSpPr>
        <p:spPr>
          <a:xfrm>
            <a:off x="2180283" y="1938291"/>
            <a:ext cx="2494702" cy="369332"/>
          </a:xfrm>
          <a:prstGeom prst="rect">
            <a:avLst/>
          </a:prstGeom>
        </p:spPr>
        <p:txBody>
          <a:bodyPr wrap="square" lIns="0" tIns="0" rIns="0" bIns="0" rtlCol="0">
            <a:spAutoFit/>
          </a:bodyPr>
          <a:lstStyle/>
          <a:p>
            <a:pPr algn="ctr">
              <a:spcBef>
                <a:spcPts val="600"/>
              </a:spcBef>
            </a:pPr>
            <a:r>
              <a:rPr lang="en-US" b="1" dirty="0" err="1">
                <a:solidFill>
                  <a:srgbClr val="535353"/>
                </a:solidFill>
                <a:latin typeface="Calibri"/>
                <a:cs typeface="Calibri"/>
              </a:rPr>
              <a:t>Datawarehouse</a:t>
            </a:r>
            <a:endParaRPr lang="en-US" dirty="0">
              <a:solidFill>
                <a:srgbClr val="535353"/>
              </a:solidFill>
              <a:latin typeface="Calibri"/>
              <a:cs typeface="Calibri"/>
            </a:endParaRPr>
          </a:p>
        </p:txBody>
      </p:sp>
      <p:sp>
        <p:nvSpPr>
          <p:cNvPr id="22" name="TextBox 22">
            <a:extLst>
              <a:ext uri="{FF2B5EF4-FFF2-40B4-BE49-F238E27FC236}">
                <a16:creationId xmlns:a16="http://schemas.microsoft.com/office/drawing/2014/main" id="{910EED02-2C5C-4975-B007-411B6108F9CE}"/>
              </a:ext>
            </a:extLst>
          </p:cNvPr>
          <p:cNvSpPr txBox="1"/>
          <p:nvPr/>
        </p:nvSpPr>
        <p:spPr>
          <a:xfrm>
            <a:off x="1267779" y="1312355"/>
            <a:ext cx="2494702" cy="369332"/>
          </a:xfrm>
          <a:prstGeom prst="rect">
            <a:avLst/>
          </a:prstGeom>
        </p:spPr>
        <p:txBody>
          <a:bodyPr wrap="square" lIns="0" tIns="0" rIns="0" bIns="0" rtlCol="0">
            <a:spAutoFit/>
          </a:bodyPr>
          <a:lstStyle/>
          <a:p>
            <a:pPr algn="ctr">
              <a:spcBef>
                <a:spcPts val="600"/>
              </a:spcBef>
            </a:pPr>
            <a:r>
              <a:rPr lang="en-US" b="1" dirty="0">
                <a:solidFill>
                  <a:srgbClr val="535353"/>
                </a:solidFill>
                <a:latin typeface="Calibri"/>
                <a:cs typeface="Calibri"/>
              </a:rPr>
              <a:t>Analytics</a:t>
            </a:r>
            <a:endParaRPr lang="en-US" dirty="0">
              <a:solidFill>
                <a:srgbClr val="535353"/>
              </a:solidFill>
              <a:latin typeface="Calibri"/>
              <a:cs typeface="Calibri"/>
            </a:endParaRPr>
          </a:p>
        </p:txBody>
      </p:sp>
      <p:sp>
        <p:nvSpPr>
          <p:cNvPr id="23" name="TextBox 24">
            <a:extLst>
              <a:ext uri="{FF2B5EF4-FFF2-40B4-BE49-F238E27FC236}">
                <a16:creationId xmlns:a16="http://schemas.microsoft.com/office/drawing/2014/main" id="{80EEB2CF-951E-4459-B591-6FB70B182EB5}"/>
              </a:ext>
            </a:extLst>
          </p:cNvPr>
          <p:cNvSpPr txBox="1"/>
          <p:nvPr/>
        </p:nvSpPr>
        <p:spPr>
          <a:xfrm>
            <a:off x="1867685" y="4442879"/>
            <a:ext cx="2494702" cy="430887"/>
          </a:xfrm>
          <a:prstGeom prst="rect">
            <a:avLst/>
          </a:prstGeom>
        </p:spPr>
        <p:txBody>
          <a:bodyPr wrap="square" lIns="0" tIns="0" rIns="0" bIns="0" rtlCol="0">
            <a:spAutoFit/>
          </a:bodyPr>
          <a:lstStyle/>
          <a:p>
            <a:pPr algn="ctr">
              <a:spcBef>
                <a:spcPts val="600"/>
              </a:spcBef>
            </a:pPr>
            <a:r>
              <a:rPr lang="en-US" sz="2800" b="1" dirty="0" err="1">
                <a:solidFill>
                  <a:srgbClr val="535353"/>
                </a:solidFill>
                <a:latin typeface="Calibri"/>
                <a:cs typeface="Calibri"/>
              </a:rPr>
              <a:t>Gamification</a:t>
            </a:r>
            <a:endParaRPr lang="en-US" sz="3200" dirty="0">
              <a:solidFill>
                <a:srgbClr val="535353"/>
              </a:solidFill>
              <a:latin typeface="Calibri"/>
              <a:cs typeface="Calibri"/>
            </a:endParaRPr>
          </a:p>
        </p:txBody>
      </p:sp>
      <p:sp>
        <p:nvSpPr>
          <p:cNvPr id="24" name="TextBox 31">
            <a:extLst>
              <a:ext uri="{FF2B5EF4-FFF2-40B4-BE49-F238E27FC236}">
                <a16:creationId xmlns:a16="http://schemas.microsoft.com/office/drawing/2014/main" id="{C6012439-8299-49BD-913F-5FEA57996133}"/>
              </a:ext>
            </a:extLst>
          </p:cNvPr>
          <p:cNvSpPr txBox="1"/>
          <p:nvPr/>
        </p:nvSpPr>
        <p:spPr>
          <a:xfrm>
            <a:off x="3388788" y="1221661"/>
            <a:ext cx="3953194" cy="492443"/>
          </a:xfrm>
          <a:prstGeom prst="rect">
            <a:avLst/>
          </a:prstGeom>
        </p:spPr>
        <p:txBody>
          <a:bodyPr wrap="square" lIns="0" tIns="0" rIns="0" bIns="0" rtlCol="0">
            <a:spAutoFit/>
          </a:bodyPr>
          <a:lstStyle/>
          <a:p>
            <a:pPr algn="ctr">
              <a:spcBef>
                <a:spcPts val="600"/>
              </a:spcBef>
            </a:pPr>
            <a:r>
              <a:rPr lang="en-US" sz="3200" b="1" dirty="0">
                <a:solidFill>
                  <a:srgbClr val="535353"/>
                </a:solidFill>
                <a:latin typeface="Calibri"/>
                <a:cs typeface="Calibri"/>
              </a:rPr>
              <a:t>Globalization</a:t>
            </a:r>
            <a:endParaRPr lang="en-US" sz="3200" dirty="0">
              <a:solidFill>
                <a:srgbClr val="535353"/>
              </a:solidFill>
              <a:latin typeface="Calibri"/>
              <a:cs typeface="Calibri"/>
            </a:endParaRPr>
          </a:p>
        </p:txBody>
      </p:sp>
      <p:sp>
        <p:nvSpPr>
          <p:cNvPr id="25" name="TextBox 32">
            <a:extLst>
              <a:ext uri="{FF2B5EF4-FFF2-40B4-BE49-F238E27FC236}">
                <a16:creationId xmlns:a16="http://schemas.microsoft.com/office/drawing/2014/main" id="{CE6774A7-5EBB-499C-8E71-1A3AF94B7958}"/>
              </a:ext>
            </a:extLst>
          </p:cNvPr>
          <p:cNvSpPr txBox="1"/>
          <p:nvPr/>
        </p:nvSpPr>
        <p:spPr>
          <a:xfrm>
            <a:off x="4648327" y="3353387"/>
            <a:ext cx="3953194" cy="492443"/>
          </a:xfrm>
          <a:prstGeom prst="rect">
            <a:avLst/>
          </a:prstGeom>
        </p:spPr>
        <p:txBody>
          <a:bodyPr wrap="square" lIns="0" tIns="0" rIns="0" bIns="0" rtlCol="0">
            <a:spAutoFit/>
          </a:bodyPr>
          <a:lstStyle/>
          <a:p>
            <a:pPr algn="ctr">
              <a:spcBef>
                <a:spcPts val="600"/>
              </a:spcBef>
            </a:pPr>
            <a:r>
              <a:rPr lang="en-US" sz="3200" b="1" dirty="0">
                <a:solidFill>
                  <a:srgbClr val="535353"/>
                </a:solidFill>
                <a:latin typeface="Calibri"/>
                <a:cs typeface="Calibri"/>
              </a:rPr>
              <a:t>Emerging markets</a:t>
            </a:r>
            <a:endParaRPr lang="en-US" sz="3200" dirty="0">
              <a:solidFill>
                <a:srgbClr val="535353"/>
              </a:solidFill>
              <a:latin typeface="Calibri"/>
              <a:cs typeface="Calibri"/>
            </a:endParaRPr>
          </a:p>
        </p:txBody>
      </p:sp>
      <p:sp>
        <p:nvSpPr>
          <p:cNvPr id="26" name="TextBox 33">
            <a:extLst>
              <a:ext uri="{FF2B5EF4-FFF2-40B4-BE49-F238E27FC236}">
                <a16:creationId xmlns:a16="http://schemas.microsoft.com/office/drawing/2014/main" id="{6A507233-9795-42E1-B086-07282E3F352B}"/>
              </a:ext>
            </a:extLst>
          </p:cNvPr>
          <p:cNvSpPr txBox="1"/>
          <p:nvPr/>
        </p:nvSpPr>
        <p:spPr>
          <a:xfrm>
            <a:off x="3839732" y="2927758"/>
            <a:ext cx="3953194" cy="492443"/>
          </a:xfrm>
          <a:prstGeom prst="rect">
            <a:avLst/>
          </a:prstGeom>
        </p:spPr>
        <p:txBody>
          <a:bodyPr wrap="square" lIns="0" tIns="0" rIns="0" bIns="0" rtlCol="0">
            <a:spAutoFit/>
          </a:bodyPr>
          <a:lstStyle/>
          <a:p>
            <a:pPr algn="ctr">
              <a:spcBef>
                <a:spcPts val="600"/>
              </a:spcBef>
            </a:pPr>
            <a:r>
              <a:rPr lang="en-US" sz="3200" b="1" dirty="0">
                <a:solidFill>
                  <a:srgbClr val="535353"/>
                </a:solidFill>
                <a:latin typeface="Calibri"/>
                <a:cs typeface="Calibri"/>
              </a:rPr>
              <a:t>Faster Competition</a:t>
            </a:r>
            <a:endParaRPr lang="en-US" sz="3200" dirty="0">
              <a:solidFill>
                <a:srgbClr val="535353"/>
              </a:solidFill>
              <a:latin typeface="Calibri"/>
              <a:cs typeface="Calibri"/>
            </a:endParaRPr>
          </a:p>
        </p:txBody>
      </p:sp>
      <p:sp>
        <p:nvSpPr>
          <p:cNvPr id="27" name="TextBox 34">
            <a:extLst>
              <a:ext uri="{FF2B5EF4-FFF2-40B4-BE49-F238E27FC236}">
                <a16:creationId xmlns:a16="http://schemas.microsoft.com/office/drawing/2014/main" id="{A7166C7A-69E2-46E0-B103-756754B32222}"/>
              </a:ext>
            </a:extLst>
          </p:cNvPr>
          <p:cNvSpPr txBox="1"/>
          <p:nvPr/>
        </p:nvSpPr>
        <p:spPr>
          <a:xfrm>
            <a:off x="2871418" y="3926371"/>
            <a:ext cx="3953194" cy="430887"/>
          </a:xfrm>
          <a:prstGeom prst="rect">
            <a:avLst/>
          </a:prstGeom>
        </p:spPr>
        <p:txBody>
          <a:bodyPr wrap="square" lIns="0" tIns="0" rIns="0" bIns="0" rtlCol="0">
            <a:spAutoFit/>
          </a:bodyPr>
          <a:lstStyle/>
          <a:p>
            <a:pPr algn="ctr">
              <a:spcBef>
                <a:spcPts val="600"/>
              </a:spcBef>
            </a:pPr>
            <a:r>
              <a:rPr lang="en-US" sz="2800" b="1" dirty="0">
                <a:solidFill>
                  <a:srgbClr val="535353"/>
                </a:solidFill>
                <a:latin typeface="Calibri"/>
                <a:cs typeface="Calibri"/>
              </a:rPr>
              <a:t>Regulation</a:t>
            </a:r>
            <a:endParaRPr lang="en-US" sz="3200" dirty="0">
              <a:solidFill>
                <a:srgbClr val="535353"/>
              </a:solidFill>
              <a:latin typeface="Calibri"/>
              <a:cs typeface="Calibri"/>
            </a:endParaRPr>
          </a:p>
        </p:txBody>
      </p:sp>
      <p:sp>
        <p:nvSpPr>
          <p:cNvPr id="28" name="TextBox 36">
            <a:extLst>
              <a:ext uri="{FF2B5EF4-FFF2-40B4-BE49-F238E27FC236}">
                <a16:creationId xmlns:a16="http://schemas.microsoft.com/office/drawing/2014/main" id="{A8699255-2D16-41A4-9F37-1E271D3388B7}"/>
              </a:ext>
            </a:extLst>
          </p:cNvPr>
          <p:cNvSpPr txBox="1"/>
          <p:nvPr/>
        </p:nvSpPr>
        <p:spPr>
          <a:xfrm>
            <a:off x="3839732" y="2169465"/>
            <a:ext cx="3953194" cy="492443"/>
          </a:xfrm>
          <a:prstGeom prst="rect">
            <a:avLst/>
          </a:prstGeom>
        </p:spPr>
        <p:txBody>
          <a:bodyPr wrap="square" lIns="0" tIns="0" rIns="0" bIns="0" rtlCol="0">
            <a:spAutoFit/>
          </a:bodyPr>
          <a:lstStyle/>
          <a:p>
            <a:pPr algn="ctr">
              <a:spcBef>
                <a:spcPts val="600"/>
              </a:spcBef>
            </a:pPr>
            <a:r>
              <a:rPr lang="en-US" sz="3200" b="1" dirty="0">
                <a:solidFill>
                  <a:srgbClr val="535353"/>
                </a:solidFill>
                <a:latin typeface="Calibri"/>
                <a:cs typeface="Calibri"/>
              </a:rPr>
              <a:t>Cross-channel</a:t>
            </a:r>
            <a:endParaRPr lang="en-US" sz="3200" dirty="0">
              <a:solidFill>
                <a:srgbClr val="535353"/>
              </a:solidFill>
              <a:latin typeface="Calibri"/>
              <a:cs typeface="Calibri"/>
            </a:endParaRPr>
          </a:p>
        </p:txBody>
      </p:sp>
      <p:sp>
        <p:nvSpPr>
          <p:cNvPr id="29" name="TextBox 37">
            <a:extLst>
              <a:ext uri="{FF2B5EF4-FFF2-40B4-BE49-F238E27FC236}">
                <a16:creationId xmlns:a16="http://schemas.microsoft.com/office/drawing/2014/main" id="{F5DB5AB4-3FF9-47C1-B2A9-3A3FF5D56300}"/>
              </a:ext>
            </a:extLst>
          </p:cNvPr>
          <p:cNvSpPr txBox="1"/>
          <p:nvPr/>
        </p:nvSpPr>
        <p:spPr>
          <a:xfrm>
            <a:off x="4674985" y="4970755"/>
            <a:ext cx="3953194" cy="430887"/>
          </a:xfrm>
          <a:prstGeom prst="rect">
            <a:avLst/>
          </a:prstGeom>
        </p:spPr>
        <p:txBody>
          <a:bodyPr wrap="square" lIns="0" tIns="0" rIns="0" bIns="0" rtlCol="0">
            <a:spAutoFit/>
          </a:bodyPr>
          <a:lstStyle/>
          <a:p>
            <a:pPr algn="ctr">
              <a:spcBef>
                <a:spcPts val="600"/>
              </a:spcBef>
            </a:pPr>
            <a:r>
              <a:rPr lang="en-US" sz="2800" b="1" dirty="0">
                <a:solidFill>
                  <a:srgbClr val="535353"/>
                </a:solidFill>
                <a:latin typeface="Calibri"/>
                <a:cs typeface="Calibri"/>
              </a:rPr>
              <a:t>Empowered customers</a:t>
            </a:r>
            <a:endParaRPr lang="en-US" sz="2800" dirty="0">
              <a:solidFill>
                <a:srgbClr val="535353"/>
              </a:solidFill>
              <a:latin typeface="Calibri"/>
              <a:cs typeface="Calibri"/>
            </a:endParaRPr>
          </a:p>
        </p:txBody>
      </p:sp>
      <p:sp>
        <p:nvSpPr>
          <p:cNvPr id="30" name="TextBox 38">
            <a:extLst>
              <a:ext uri="{FF2B5EF4-FFF2-40B4-BE49-F238E27FC236}">
                <a16:creationId xmlns:a16="http://schemas.microsoft.com/office/drawing/2014/main" id="{6902B6E5-E925-47DC-8F2D-266A251038FC}"/>
              </a:ext>
            </a:extLst>
          </p:cNvPr>
          <p:cNvSpPr txBox="1"/>
          <p:nvPr/>
        </p:nvSpPr>
        <p:spPr>
          <a:xfrm>
            <a:off x="3365268" y="5347158"/>
            <a:ext cx="3953194" cy="492443"/>
          </a:xfrm>
          <a:prstGeom prst="rect">
            <a:avLst/>
          </a:prstGeom>
        </p:spPr>
        <p:txBody>
          <a:bodyPr wrap="square" lIns="0" tIns="0" rIns="0" bIns="0" rtlCol="0">
            <a:spAutoFit/>
          </a:bodyPr>
          <a:lstStyle/>
          <a:p>
            <a:pPr algn="ctr">
              <a:spcBef>
                <a:spcPts val="600"/>
              </a:spcBef>
            </a:pPr>
            <a:r>
              <a:rPr lang="en-US" sz="3200" b="1" dirty="0">
                <a:solidFill>
                  <a:srgbClr val="535353"/>
                </a:solidFill>
                <a:latin typeface="Calibri"/>
                <a:cs typeface="Calibri"/>
              </a:rPr>
              <a:t>Lowering TCO</a:t>
            </a:r>
            <a:endParaRPr lang="en-US" sz="3200" dirty="0">
              <a:solidFill>
                <a:srgbClr val="535353"/>
              </a:solidFill>
              <a:latin typeface="Calibri"/>
              <a:cs typeface="Calibri"/>
            </a:endParaRPr>
          </a:p>
        </p:txBody>
      </p:sp>
      <p:sp>
        <p:nvSpPr>
          <p:cNvPr id="31" name="TextBox 39">
            <a:extLst>
              <a:ext uri="{FF2B5EF4-FFF2-40B4-BE49-F238E27FC236}">
                <a16:creationId xmlns:a16="http://schemas.microsoft.com/office/drawing/2014/main" id="{81F80500-B139-4A37-BB78-DA83B7A3A25B}"/>
              </a:ext>
            </a:extLst>
          </p:cNvPr>
          <p:cNvSpPr txBox="1"/>
          <p:nvPr/>
        </p:nvSpPr>
        <p:spPr>
          <a:xfrm>
            <a:off x="4427436" y="4227435"/>
            <a:ext cx="3953194" cy="369332"/>
          </a:xfrm>
          <a:prstGeom prst="rect">
            <a:avLst/>
          </a:prstGeom>
        </p:spPr>
        <p:txBody>
          <a:bodyPr wrap="square" lIns="0" tIns="0" rIns="0" bIns="0" rtlCol="0">
            <a:spAutoFit/>
          </a:bodyPr>
          <a:lstStyle/>
          <a:p>
            <a:pPr algn="ctr">
              <a:spcBef>
                <a:spcPts val="600"/>
              </a:spcBef>
            </a:pPr>
            <a:r>
              <a:rPr lang="en-US" b="1" dirty="0">
                <a:solidFill>
                  <a:srgbClr val="535353"/>
                </a:solidFill>
                <a:latin typeface="Calibri"/>
                <a:cs typeface="Calibri"/>
              </a:rPr>
              <a:t>More with less</a:t>
            </a:r>
            <a:endParaRPr lang="en-US" dirty="0">
              <a:solidFill>
                <a:srgbClr val="535353"/>
              </a:solidFill>
              <a:latin typeface="Calibri"/>
              <a:cs typeface="Calibri"/>
            </a:endParaRPr>
          </a:p>
        </p:txBody>
      </p:sp>
      <p:sp>
        <p:nvSpPr>
          <p:cNvPr id="32" name="TextBox 40">
            <a:extLst>
              <a:ext uri="{FF2B5EF4-FFF2-40B4-BE49-F238E27FC236}">
                <a16:creationId xmlns:a16="http://schemas.microsoft.com/office/drawing/2014/main" id="{C1487A04-A041-49AF-87DA-D448F17A4407}"/>
              </a:ext>
            </a:extLst>
          </p:cNvPr>
          <p:cNvSpPr txBox="1"/>
          <p:nvPr/>
        </p:nvSpPr>
        <p:spPr>
          <a:xfrm>
            <a:off x="4697667" y="2584744"/>
            <a:ext cx="3953194" cy="369332"/>
          </a:xfrm>
          <a:prstGeom prst="rect">
            <a:avLst/>
          </a:prstGeom>
        </p:spPr>
        <p:txBody>
          <a:bodyPr wrap="square" lIns="0" tIns="0" rIns="0" bIns="0" rtlCol="0">
            <a:spAutoFit/>
          </a:bodyPr>
          <a:lstStyle/>
          <a:p>
            <a:pPr algn="ctr">
              <a:spcBef>
                <a:spcPts val="600"/>
              </a:spcBef>
            </a:pPr>
            <a:r>
              <a:rPr lang="en-US" b="1" dirty="0">
                <a:solidFill>
                  <a:srgbClr val="535353"/>
                </a:solidFill>
                <a:latin typeface="Calibri"/>
                <a:cs typeface="Calibri"/>
              </a:rPr>
              <a:t>New Revenue Streams</a:t>
            </a:r>
            <a:endParaRPr lang="en-US" dirty="0">
              <a:solidFill>
                <a:srgbClr val="535353"/>
              </a:solidFill>
              <a:latin typeface="Calibri"/>
              <a:cs typeface="Calibri"/>
            </a:endParaRPr>
          </a:p>
        </p:txBody>
      </p:sp>
      <p:sp>
        <p:nvSpPr>
          <p:cNvPr id="33" name="TextBox 41">
            <a:extLst>
              <a:ext uri="{FF2B5EF4-FFF2-40B4-BE49-F238E27FC236}">
                <a16:creationId xmlns:a16="http://schemas.microsoft.com/office/drawing/2014/main" id="{13922AB0-2B5A-45BE-9940-6908785968AD}"/>
              </a:ext>
            </a:extLst>
          </p:cNvPr>
          <p:cNvSpPr txBox="1"/>
          <p:nvPr/>
        </p:nvSpPr>
        <p:spPr>
          <a:xfrm>
            <a:off x="4807099" y="1717628"/>
            <a:ext cx="3953194" cy="492443"/>
          </a:xfrm>
          <a:prstGeom prst="rect">
            <a:avLst/>
          </a:prstGeom>
        </p:spPr>
        <p:txBody>
          <a:bodyPr wrap="square" lIns="0" tIns="0" rIns="0" bIns="0" rtlCol="0">
            <a:spAutoFit/>
          </a:bodyPr>
          <a:lstStyle/>
          <a:p>
            <a:pPr algn="ctr">
              <a:spcBef>
                <a:spcPts val="600"/>
              </a:spcBef>
            </a:pPr>
            <a:r>
              <a:rPr lang="en-US" sz="3200" b="1" dirty="0">
                <a:solidFill>
                  <a:srgbClr val="535353"/>
                </a:solidFill>
                <a:latin typeface="Calibri"/>
                <a:cs typeface="Calibri"/>
              </a:rPr>
              <a:t>Customer 360</a:t>
            </a:r>
            <a:endParaRPr lang="en-US" sz="3200" dirty="0">
              <a:solidFill>
                <a:srgbClr val="535353"/>
              </a:solidFill>
              <a:latin typeface="Calibri"/>
              <a:cs typeface="Calibri"/>
            </a:endParaRPr>
          </a:p>
        </p:txBody>
      </p:sp>
      <p:sp>
        <p:nvSpPr>
          <p:cNvPr id="34" name="TextBox 42">
            <a:extLst>
              <a:ext uri="{FF2B5EF4-FFF2-40B4-BE49-F238E27FC236}">
                <a16:creationId xmlns:a16="http://schemas.microsoft.com/office/drawing/2014/main" id="{CD0942DB-242F-44B9-A986-704FDC25029D}"/>
              </a:ext>
            </a:extLst>
          </p:cNvPr>
          <p:cNvSpPr txBox="1"/>
          <p:nvPr/>
        </p:nvSpPr>
        <p:spPr>
          <a:xfrm>
            <a:off x="5141923" y="797954"/>
            <a:ext cx="3953194" cy="492443"/>
          </a:xfrm>
          <a:prstGeom prst="rect">
            <a:avLst/>
          </a:prstGeom>
        </p:spPr>
        <p:txBody>
          <a:bodyPr wrap="square" lIns="0" tIns="0" rIns="0" bIns="0" rtlCol="0">
            <a:spAutoFit/>
          </a:bodyPr>
          <a:lstStyle/>
          <a:p>
            <a:pPr algn="ctr">
              <a:spcBef>
                <a:spcPts val="600"/>
              </a:spcBef>
            </a:pPr>
            <a:r>
              <a:rPr lang="en-US" sz="3200" b="1" dirty="0">
                <a:solidFill>
                  <a:srgbClr val="535353"/>
                </a:solidFill>
                <a:latin typeface="Calibri"/>
                <a:cs typeface="Calibri"/>
              </a:rPr>
              <a:t>Opportunity cost</a:t>
            </a:r>
            <a:endParaRPr lang="en-US" sz="3200" dirty="0">
              <a:solidFill>
                <a:srgbClr val="535353"/>
              </a:solidFill>
              <a:latin typeface="Calibri"/>
              <a:cs typeface="Calibri"/>
            </a:endParaRPr>
          </a:p>
        </p:txBody>
      </p:sp>
      <p:sp>
        <p:nvSpPr>
          <p:cNvPr id="35" name="TextBox 35">
            <a:extLst>
              <a:ext uri="{FF2B5EF4-FFF2-40B4-BE49-F238E27FC236}">
                <a16:creationId xmlns:a16="http://schemas.microsoft.com/office/drawing/2014/main" id="{61660AD2-69CA-41A9-94AD-9634E4DCC642}"/>
              </a:ext>
            </a:extLst>
          </p:cNvPr>
          <p:cNvSpPr txBox="1"/>
          <p:nvPr/>
        </p:nvSpPr>
        <p:spPr>
          <a:xfrm>
            <a:off x="5341865" y="3810408"/>
            <a:ext cx="3953194" cy="430887"/>
          </a:xfrm>
          <a:prstGeom prst="rect">
            <a:avLst/>
          </a:prstGeom>
        </p:spPr>
        <p:txBody>
          <a:bodyPr wrap="square" lIns="0" tIns="0" rIns="0" bIns="0" rtlCol="0">
            <a:spAutoFit/>
          </a:bodyPr>
          <a:lstStyle/>
          <a:p>
            <a:pPr algn="ctr">
              <a:spcBef>
                <a:spcPts val="600"/>
              </a:spcBef>
            </a:pPr>
            <a:r>
              <a:rPr lang="en-US" sz="2800" b="1" dirty="0">
                <a:solidFill>
                  <a:srgbClr val="535353"/>
                </a:solidFill>
                <a:latin typeface="Calibri"/>
                <a:cs typeface="Calibri"/>
              </a:rPr>
              <a:t>Data Monetization</a:t>
            </a:r>
            <a:endParaRPr lang="en-US" sz="3200" dirty="0">
              <a:solidFill>
                <a:srgbClr val="535353"/>
              </a:solidFill>
              <a:latin typeface="Calibri"/>
              <a:cs typeface="Calibri"/>
            </a:endParaRPr>
          </a:p>
        </p:txBody>
      </p:sp>
      <p:sp>
        <p:nvSpPr>
          <p:cNvPr id="36" name="TextBox 45">
            <a:extLst>
              <a:ext uri="{FF2B5EF4-FFF2-40B4-BE49-F238E27FC236}">
                <a16:creationId xmlns:a16="http://schemas.microsoft.com/office/drawing/2014/main" id="{B26EAB3A-6A2F-43CE-9552-25B3225B7857}"/>
              </a:ext>
            </a:extLst>
          </p:cNvPr>
          <p:cNvSpPr txBox="1"/>
          <p:nvPr/>
        </p:nvSpPr>
        <p:spPr>
          <a:xfrm>
            <a:off x="4530008" y="4523629"/>
            <a:ext cx="3236506" cy="492443"/>
          </a:xfrm>
          <a:prstGeom prst="rect">
            <a:avLst/>
          </a:prstGeom>
        </p:spPr>
        <p:txBody>
          <a:bodyPr wrap="square" lIns="0" tIns="0" rIns="0" bIns="0" rtlCol="0">
            <a:spAutoFit/>
          </a:bodyPr>
          <a:lstStyle/>
          <a:p>
            <a:pPr algn="ctr">
              <a:spcBef>
                <a:spcPts val="600"/>
              </a:spcBef>
            </a:pPr>
            <a:r>
              <a:rPr lang="en-US" sz="3200" b="1" dirty="0">
                <a:solidFill>
                  <a:srgbClr val="535353"/>
                </a:solidFill>
                <a:latin typeface="Calibri"/>
                <a:cs typeface="Calibri"/>
              </a:rPr>
              <a:t>Common Services</a:t>
            </a:r>
            <a:endParaRPr lang="en-US" sz="3200" dirty="0">
              <a:solidFill>
                <a:srgbClr val="535353"/>
              </a:solidFill>
              <a:latin typeface="Calibri"/>
              <a:cs typeface="Calibri"/>
            </a:endParaRPr>
          </a:p>
        </p:txBody>
      </p:sp>
      <p:sp>
        <p:nvSpPr>
          <p:cNvPr id="37" name="Title 1">
            <a:extLst>
              <a:ext uri="{FF2B5EF4-FFF2-40B4-BE49-F238E27FC236}">
                <a16:creationId xmlns:a16="http://schemas.microsoft.com/office/drawing/2014/main" id="{22439241-2EE5-4EC5-B3AB-3BA151D8E0FE}"/>
              </a:ext>
            </a:extLst>
          </p:cNvPr>
          <p:cNvSpPr>
            <a:spLocks noGrp="1"/>
          </p:cNvSpPr>
          <p:nvPr>
            <p:ph type="title"/>
          </p:nvPr>
        </p:nvSpPr>
        <p:spPr>
          <a:xfrm>
            <a:off x="457199" y="314715"/>
            <a:ext cx="8144321" cy="650341"/>
          </a:xfrm>
        </p:spPr>
        <p:txBody>
          <a:bodyPr>
            <a:normAutofit fontScale="90000"/>
          </a:bodyPr>
          <a:lstStyle/>
          <a:p>
            <a:r>
              <a:rPr lang="en-US" sz="2800" dirty="0"/>
              <a:t>More Technologies and Requirements Than Ever</a:t>
            </a:r>
            <a:endParaRPr lang="en-US" dirty="0"/>
          </a:p>
        </p:txBody>
      </p:sp>
    </p:spTree>
    <p:extLst>
      <p:ext uri="{BB962C8B-B14F-4D97-AF65-F5344CB8AC3E}">
        <p14:creationId xmlns:p14="http://schemas.microsoft.com/office/powerpoint/2010/main" val="1438621920"/>
      </p:ext>
    </p:extLst>
  </p:cSld>
  <p:clrMapOvr>
    <a:masterClrMapping/>
  </p:clrMapOvr>
  <mc:AlternateContent xmlns:mc="http://schemas.openxmlformats.org/markup-compatibility/2006" xmlns:p14="http://schemas.microsoft.com/office/powerpoint/2010/main">
    <mc:Choice Requires="p14">
      <p:transition spd="slow" p14:dur="2000" advTm="14268"/>
    </mc:Choice>
    <mc:Fallback xmlns="">
      <p:transition xmlns:p14="http://schemas.microsoft.com/office/powerpoint/2010/main" spd="slow" advTm="14268"/>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20684" y="891121"/>
            <a:ext cx="7344491" cy="584776"/>
          </a:xfrm>
          <a:prstGeom prst="rect">
            <a:avLst/>
          </a:prstGeom>
          <a:noFill/>
        </p:spPr>
        <p:txBody>
          <a:bodyPr wrap="square" rtlCol="0">
            <a:spAutoFit/>
          </a:bodyPr>
          <a:lstStyle/>
          <a:p>
            <a:r>
              <a:rPr lang="zh-CN" altLang="en-US" sz="3200" dirty="0">
                <a:solidFill>
                  <a:srgbClr val="355221"/>
                </a:solidFill>
              </a:rPr>
              <a:t>我要用哪种方式分片？</a:t>
            </a:r>
            <a:endParaRPr lang="en-US" altLang="zh-CN" sz="3200" dirty="0">
              <a:solidFill>
                <a:srgbClr val="355221"/>
              </a:solidFill>
            </a:endParaRPr>
          </a:p>
        </p:txBody>
      </p:sp>
      <p:pic>
        <p:nvPicPr>
          <p:cNvPr id="4" name="Picture 3"/>
          <p:cNvPicPr>
            <a:picLocks noChangeAspect="1"/>
          </p:cNvPicPr>
          <p:nvPr/>
        </p:nvPicPr>
        <p:blipFill>
          <a:blip r:embed="rId3"/>
          <a:stretch>
            <a:fillRect/>
          </a:stretch>
        </p:blipFill>
        <p:spPr>
          <a:xfrm>
            <a:off x="2922769" y="1587500"/>
            <a:ext cx="5449322" cy="4086991"/>
          </a:xfrm>
          <a:prstGeom prst="rect">
            <a:avLst/>
          </a:prstGeom>
          <a:ln>
            <a:noFill/>
          </a:ln>
          <a:effectLst>
            <a:softEdge rad="112500"/>
          </a:effectLst>
        </p:spPr>
      </p:pic>
      <p:sp>
        <p:nvSpPr>
          <p:cNvPr id="5" name="TextBox 4"/>
          <p:cNvSpPr txBox="1"/>
          <p:nvPr/>
        </p:nvSpPr>
        <p:spPr>
          <a:xfrm>
            <a:off x="320684" y="1771432"/>
            <a:ext cx="2489192" cy="2800767"/>
          </a:xfrm>
          <a:prstGeom prst="rect">
            <a:avLst/>
          </a:prstGeom>
          <a:noFill/>
        </p:spPr>
        <p:txBody>
          <a:bodyPr wrap="square" rtlCol="0">
            <a:spAutoFit/>
          </a:bodyPr>
          <a:lstStyle/>
          <a:p>
            <a:r>
              <a:rPr lang="zh-CN" altLang="en-US" sz="2400" b="1" dirty="0">
                <a:solidFill>
                  <a:srgbClr val="355221"/>
                </a:solidFill>
              </a:rPr>
              <a:t>基于范围分片</a:t>
            </a:r>
            <a:endParaRPr lang="en-US" altLang="zh-CN" sz="2400" b="1" dirty="0">
              <a:solidFill>
                <a:srgbClr val="355221"/>
              </a:solidFill>
            </a:endParaRPr>
          </a:p>
          <a:p>
            <a:endParaRPr lang="en-US" altLang="zh-CN" sz="2400" dirty="0">
              <a:solidFill>
                <a:srgbClr val="355221"/>
              </a:solidFill>
            </a:endParaRPr>
          </a:p>
          <a:p>
            <a:r>
              <a:rPr lang="zh-CN" altLang="en-US" sz="2400" b="1" dirty="0">
                <a:solidFill>
                  <a:srgbClr val="355221"/>
                </a:solidFill>
              </a:rPr>
              <a:t>基于哈希值</a:t>
            </a:r>
            <a:endParaRPr lang="en-US" altLang="zh-CN" sz="2400" b="1" dirty="0">
              <a:solidFill>
                <a:srgbClr val="355221"/>
              </a:solidFill>
            </a:endParaRPr>
          </a:p>
          <a:p>
            <a:endParaRPr lang="en-US" altLang="zh-CN" sz="2400" dirty="0">
              <a:solidFill>
                <a:srgbClr val="355221"/>
              </a:solidFill>
            </a:endParaRPr>
          </a:p>
          <a:p>
            <a:r>
              <a:rPr lang="zh-CN" altLang="en-US" sz="2400" b="1" dirty="0">
                <a:solidFill>
                  <a:srgbClr val="355221"/>
                </a:solidFill>
              </a:rPr>
              <a:t>标签分片</a:t>
            </a:r>
            <a:endParaRPr lang="en-US" altLang="zh-CN" sz="2400" b="1" dirty="0">
              <a:solidFill>
                <a:srgbClr val="355221"/>
              </a:solidFill>
            </a:endParaRPr>
          </a:p>
          <a:p>
            <a:endParaRPr lang="en-US" altLang="zh-CN" sz="2800" dirty="0">
              <a:solidFill>
                <a:srgbClr val="355221"/>
              </a:solidFill>
            </a:endParaRPr>
          </a:p>
          <a:p>
            <a:endParaRPr lang="en-US" altLang="zh-CN" sz="2800" dirty="0">
              <a:solidFill>
                <a:srgbClr val="355221"/>
              </a:solidFill>
            </a:endParaRPr>
          </a:p>
        </p:txBody>
      </p:sp>
    </p:spTree>
    <p:extLst>
      <p:ext uri="{BB962C8B-B14F-4D97-AF65-F5344CB8AC3E}">
        <p14:creationId xmlns:p14="http://schemas.microsoft.com/office/powerpoint/2010/main" val="2308951615"/>
      </p:ext>
    </p:extLst>
  </p:cSld>
  <p:clrMapOvr>
    <a:masterClrMapping/>
  </p:clrMapOvr>
  <mc:AlternateContent xmlns:mc="http://schemas.openxmlformats.org/markup-compatibility/2006" xmlns:p14="http://schemas.microsoft.com/office/powerpoint/2010/main">
    <mc:Choice Requires="p14">
      <p:transition spd="med" p14:dur="700" advTm="8018">
        <p:fade/>
      </p:transition>
    </mc:Choice>
    <mc:Fallback xmlns="">
      <p:transition xmlns:p14="http://schemas.microsoft.com/office/powerpoint/2010/main" spd="med" advTm="8018">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95485" y="549697"/>
            <a:ext cx="7344491" cy="584776"/>
          </a:xfrm>
          <a:prstGeom prst="rect">
            <a:avLst/>
          </a:prstGeom>
          <a:noFill/>
        </p:spPr>
        <p:txBody>
          <a:bodyPr wrap="square" rtlCol="0">
            <a:spAutoFit/>
          </a:bodyPr>
          <a:lstStyle/>
          <a:p>
            <a:r>
              <a:rPr lang="zh-CN" altLang="en-US" sz="3200" dirty="0">
                <a:solidFill>
                  <a:srgbClr val="355221"/>
                </a:solidFill>
              </a:rPr>
              <a:t>基于值范围分片</a:t>
            </a:r>
            <a:endParaRPr lang="en-US" altLang="zh-CN" sz="3200" dirty="0">
              <a:solidFill>
                <a:srgbClr val="355221"/>
              </a:solidFill>
            </a:endParaRPr>
          </a:p>
        </p:txBody>
      </p:sp>
      <p:pic>
        <p:nvPicPr>
          <p:cNvPr id="3" name="Picture 2"/>
          <p:cNvPicPr>
            <a:picLocks noChangeAspect="1"/>
          </p:cNvPicPr>
          <p:nvPr/>
        </p:nvPicPr>
        <p:blipFill>
          <a:blip r:embed="rId3"/>
          <a:stretch>
            <a:fillRect/>
          </a:stretch>
        </p:blipFill>
        <p:spPr>
          <a:xfrm>
            <a:off x="1132172" y="1762056"/>
            <a:ext cx="5961167" cy="1958669"/>
          </a:xfrm>
          <a:prstGeom prst="rect">
            <a:avLst/>
          </a:prstGeom>
        </p:spPr>
      </p:pic>
      <p:graphicFrame>
        <p:nvGraphicFramePr>
          <p:cNvPr id="9" name="Table 8"/>
          <p:cNvGraphicFramePr>
            <a:graphicFrameLocks noGrp="1"/>
          </p:cNvGraphicFramePr>
          <p:nvPr>
            <p:extLst>
              <p:ext uri="{D42A27DB-BD31-4B8C-83A1-F6EECF244321}">
                <p14:modId xmlns:p14="http://schemas.microsoft.com/office/powerpoint/2010/main" val="2909765008"/>
              </p:ext>
            </p:extLst>
          </p:nvPr>
        </p:nvGraphicFramePr>
        <p:xfrm>
          <a:off x="1498025" y="4100609"/>
          <a:ext cx="5210505" cy="1434134"/>
        </p:xfrm>
        <a:graphic>
          <a:graphicData uri="http://schemas.openxmlformats.org/drawingml/2006/table">
            <a:tbl>
              <a:tblPr firstRow="1" bandRow="1">
                <a:tableStyleId>{3B4B98B0-60AC-42C2-AFA5-B58CD77FA1E5}</a:tableStyleId>
              </a:tblPr>
              <a:tblGrid>
                <a:gridCol w="2628633">
                  <a:extLst>
                    <a:ext uri="{9D8B030D-6E8A-4147-A177-3AD203B41FA5}">
                      <a16:colId xmlns:a16="http://schemas.microsoft.com/office/drawing/2014/main" val="20000"/>
                    </a:ext>
                  </a:extLst>
                </a:gridCol>
                <a:gridCol w="2581872">
                  <a:extLst>
                    <a:ext uri="{9D8B030D-6E8A-4147-A177-3AD203B41FA5}">
                      <a16:colId xmlns:a16="http://schemas.microsoft.com/office/drawing/2014/main" val="20001"/>
                    </a:ext>
                  </a:extLst>
                </a:gridCol>
              </a:tblGrid>
              <a:tr h="344775">
                <a:tc>
                  <a:txBody>
                    <a:bodyPr/>
                    <a:lstStyle/>
                    <a:p>
                      <a:r>
                        <a:rPr lang="en-US" dirty="0"/>
                        <a:t>Pros</a:t>
                      </a:r>
                    </a:p>
                  </a:txBody>
                  <a:tcPr/>
                </a:tc>
                <a:tc>
                  <a:txBody>
                    <a:bodyPr/>
                    <a:lstStyle/>
                    <a:p>
                      <a:r>
                        <a:rPr lang="en-US" dirty="0"/>
                        <a:t>Cons</a:t>
                      </a:r>
                    </a:p>
                  </a:txBody>
                  <a:tcPr/>
                </a:tc>
                <a:extLst>
                  <a:ext uri="{0D108BD9-81ED-4DB2-BD59-A6C34878D82A}">
                    <a16:rowId xmlns:a16="http://schemas.microsoft.com/office/drawing/2014/main" val="10000"/>
                  </a:ext>
                </a:extLst>
              </a:tr>
              <a:tr h="473283">
                <a:tc>
                  <a:txBody>
                    <a:bodyPr/>
                    <a:lstStyle/>
                    <a:p>
                      <a:r>
                        <a:rPr lang="zh-CN" altLang="en-US" sz="1600" dirty="0"/>
                        <a:t>片键范围查询性能好</a:t>
                      </a:r>
                      <a:endParaRPr lang="en-US" sz="1600" dirty="0"/>
                    </a:p>
                  </a:txBody>
                  <a:tcPr/>
                </a:tc>
                <a:tc>
                  <a:txBody>
                    <a:bodyPr/>
                    <a:lstStyle/>
                    <a:p>
                      <a:r>
                        <a:rPr lang="zh-CN" altLang="en-US" sz="1600" dirty="0">
                          <a:solidFill>
                            <a:schemeClr val="tx1"/>
                          </a:solidFill>
                        </a:rPr>
                        <a:t>数据分布可能不均匀</a:t>
                      </a:r>
                      <a:endParaRPr lang="en-US" sz="1600" dirty="0">
                        <a:solidFill>
                          <a:schemeClr val="tx1"/>
                        </a:solidFill>
                      </a:endParaRPr>
                    </a:p>
                  </a:txBody>
                  <a:tcPr/>
                </a:tc>
                <a:extLst>
                  <a:ext uri="{0D108BD9-81ED-4DB2-BD59-A6C34878D82A}">
                    <a16:rowId xmlns:a16="http://schemas.microsoft.com/office/drawing/2014/main" val="10001"/>
                  </a:ext>
                </a:extLst>
              </a:tr>
              <a:tr h="595091">
                <a:tc>
                  <a:txBody>
                    <a:bodyPr/>
                    <a:lstStyle/>
                    <a:p>
                      <a:r>
                        <a:rPr lang="zh-CN" altLang="en-US" sz="1600" dirty="0"/>
                        <a:t>优化读</a:t>
                      </a:r>
                      <a:endParaRPr lang="en-US" sz="1600" dirty="0"/>
                    </a:p>
                  </a:txBody>
                  <a:tcPr/>
                </a:tc>
                <a:tc>
                  <a:txBody>
                    <a:bodyPr/>
                    <a:lstStyle/>
                    <a:p>
                      <a:r>
                        <a:rPr lang="zh-CN" altLang="en-US" sz="1600" dirty="0"/>
                        <a:t>容易有热点</a:t>
                      </a:r>
                      <a:endParaRPr lang="en-US" sz="1600" dirty="0"/>
                    </a:p>
                  </a:txBody>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132985242"/>
      </p:ext>
    </p:extLst>
  </p:cSld>
  <p:clrMapOvr>
    <a:masterClrMapping/>
  </p:clrMapOvr>
  <mc:AlternateContent xmlns:mc="http://schemas.openxmlformats.org/markup-compatibility/2006" xmlns:p14="http://schemas.microsoft.com/office/powerpoint/2010/main">
    <mc:Choice Requires="p14">
      <p:transition spd="med" p14:dur="700" advTm="12243">
        <p:fade/>
      </p:transition>
    </mc:Choice>
    <mc:Fallback xmlns="">
      <p:transition xmlns:p14="http://schemas.microsoft.com/office/powerpoint/2010/main" spd="med" advTm="12243">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stretch>
            <a:fillRect/>
          </a:stretch>
        </p:blipFill>
        <p:spPr>
          <a:xfrm>
            <a:off x="1241183" y="1543545"/>
            <a:ext cx="5597042" cy="1998944"/>
          </a:xfrm>
          <a:prstGeom prst="rect">
            <a:avLst/>
          </a:prstGeom>
        </p:spPr>
      </p:pic>
      <p:graphicFrame>
        <p:nvGraphicFramePr>
          <p:cNvPr id="9" name="Table 8"/>
          <p:cNvGraphicFramePr>
            <a:graphicFrameLocks noGrp="1"/>
          </p:cNvGraphicFramePr>
          <p:nvPr>
            <p:extLst>
              <p:ext uri="{D42A27DB-BD31-4B8C-83A1-F6EECF244321}">
                <p14:modId xmlns:p14="http://schemas.microsoft.com/office/powerpoint/2010/main" val="2683993773"/>
              </p:ext>
            </p:extLst>
          </p:nvPr>
        </p:nvGraphicFramePr>
        <p:xfrm>
          <a:off x="1882834" y="4100609"/>
          <a:ext cx="4489835" cy="1434134"/>
        </p:xfrm>
        <a:graphic>
          <a:graphicData uri="http://schemas.openxmlformats.org/drawingml/2006/table">
            <a:tbl>
              <a:tblPr firstRow="1" bandRow="1">
                <a:tableStyleId>{3B4B98B0-60AC-42C2-AFA5-B58CD77FA1E5}</a:tableStyleId>
              </a:tblPr>
              <a:tblGrid>
                <a:gridCol w="2265064">
                  <a:extLst>
                    <a:ext uri="{9D8B030D-6E8A-4147-A177-3AD203B41FA5}">
                      <a16:colId xmlns:a16="http://schemas.microsoft.com/office/drawing/2014/main" val="20000"/>
                    </a:ext>
                  </a:extLst>
                </a:gridCol>
                <a:gridCol w="2224771">
                  <a:extLst>
                    <a:ext uri="{9D8B030D-6E8A-4147-A177-3AD203B41FA5}">
                      <a16:colId xmlns:a16="http://schemas.microsoft.com/office/drawing/2014/main" val="20001"/>
                    </a:ext>
                  </a:extLst>
                </a:gridCol>
              </a:tblGrid>
              <a:tr h="344775">
                <a:tc>
                  <a:txBody>
                    <a:bodyPr/>
                    <a:lstStyle/>
                    <a:p>
                      <a:r>
                        <a:rPr lang="en-US" dirty="0"/>
                        <a:t>Pros</a:t>
                      </a:r>
                    </a:p>
                  </a:txBody>
                  <a:tcPr/>
                </a:tc>
                <a:tc>
                  <a:txBody>
                    <a:bodyPr/>
                    <a:lstStyle/>
                    <a:p>
                      <a:r>
                        <a:rPr lang="en-US" dirty="0"/>
                        <a:t>Cons</a:t>
                      </a:r>
                    </a:p>
                  </a:txBody>
                  <a:tcPr/>
                </a:tc>
                <a:extLst>
                  <a:ext uri="{0D108BD9-81ED-4DB2-BD59-A6C34878D82A}">
                    <a16:rowId xmlns:a16="http://schemas.microsoft.com/office/drawing/2014/main" val="10000"/>
                  </a:ext>
                </a:extLst>
              </a:tr>
              <a:tr h="473283">
                <a:tc>
                  <a:txBody>
                    <a:bodyPr/>
                    <a:lstStyle/>
                    <a:p>
                      <a:r>
                        <a:rPr lang="zh-CN" altLang="en-US" sz="1600" dirty="0"/>
                        <a:t>数据分布均匀，写优化</a:t>
                      </a:r>
                      <a:endParaRPr lang="en-US" sz="1600" dirty="0"/>
                    </a:p>
                  </a:txBody>
                  <a:tcPr/>
                </a:tc>
                <a:tc>
                  <a:txBody>
                    <a:bodyPr/>
                    <a:lstStyle/>
                    <a:p>
                      <a:r>
                        <a:rPr lang="zh-CN" altLang="en-US" sz="1600" dirty="0">
                          <a:solidFill>
                            <a:schemeClr val="tx1"/>
                          </a:solidFill>
                        </a:rPr>
                        <a:t>范围查询效率低</a:t>
                      </a:r>
                      <a:endParaRPr lang="en-US" sz="1600" dirty="0">
                        <a:solidFill>
                          <a:schemeClr val="tx1"/>
                        </a:solidFill>
                      </a:endParaRPr>
                    </a:p>
                  </a:txBody>
                  <a:tcPr/>
                </a:tc>
                <a:extLst>
                  <a:ext uri="{0D108BD9-81ED-4DB2-BD59-A6C34878D82A}">
                    <a16:rowId xmlns:a16="http://schemas.microsoft.com/office/drawing/2014/main" val="10001"/>
                  </a:ext>
                </a:extLst>
              </a:tr>
              <a:tr h="595091">
                <a:tc>
                  <a:txBody>
                    <a:bodyPr/>
                    <a:lstStyle/>
                    <a:p>
                      <a:r>
                        <a:rPr lang="zh-CN" altLang="en-US" sz="1600" dirty="0"/>
                        <a:t>适用：日志，物联网等高并发场景</a:t>
                      </a:r>
                      <a:endParaRPr lang="en-US" sz="1600" dirty="0"/>
                    </a:p>
                  </a:txBody>
                  <a:tcPr/>
                </a:tc>
                <a:tc>
                  <a:txBody>
                    <a:bodyPr/>
                    <a:lstStyle/>
                    <a:p>
                      <a:endParaRPr lang="en-US" sz="1600" dirty="0"/>
                    </a:p>
                  </a:txBody>
                  <a:tcPr/>
                </a:tc>
                <a:extLst>
                  <a:ext uri="{0D108BD9-81ED-4DB2-BD59-A6C34878D82A}">
                    <a16:rowId xmlns:a16="http://schemas.microsoft.com/office/drawing/2014/main" val="10002"/>
                  </a:ext>
                </a:extLst>
              </a:tr>
            </a:tbl>
          </a:graphicData>
        </a:graphic>
      </p:graphicFrame>
      <p:sp>
        <p:nvSpPr>
          <p:cNvPr id="8" name="TextBox 7"/>
          <p:cNvSpPr txBox="1"/>
          <p:nvPr/>
        </p:nvSpPr>
        <p:spPr>
          <a:xfrm>
            <a:off x="195485" y="679709"/>
            <a:ext cx="7344491" cy="584776"/>
          </a:xfrm>
          <a:prstGeom prst="rect">
            <a:avLst/>
          </a:prstGeom>
          <a:noFill/>
        </p:spPr>
        <p:txBody>
          <a:bodyPr wrap="square" rtlCol="0">
            <a:spAutoFit/>
          </a:bodyPr>
          <a:lstStyle/>
          <a:p>
            <a:r>
              <a:rPr lang="zh-CN" altLang="en-US" sz="3200" dirty="0">
                <a:solidFill>
                  <a:srgbClr val="355221"/>
                </a:solidFill>
              </a:rPr>
              <a:t>基于哈希分片</a:t>
            </a:r>
            <a:endParaRPr lang="en-US" altLang="zh-CN" sz="3200" dirty="0">
              <a:solidFill>
                <a:srgbClr val="355221"/>
              </a:solidFill>
            </a:endParaRPr>
          </a:p>
        </p:txBody>
      </p:sp>
    </p:spTree>
    <p:extLst>
      <p:ext uri="{BB962C8B-B14F-4D97-AF65-F5344CB8AC3E}">
        <p14:creationId xmlns:p14="http://schemas.microsoft.com/office/powerpoint/2010/main" val="389588500"/>
      </p:ext>
    </p:extLst>
  </p:cSld>
  <p:clrMapOvr>
    <a:masterClrMapping/>
  </p:clrMapOvr>
  <mc:AlternateContent xmlns:mc="http://schemas.openxmlformats.org/markup-compatibility/2006" xmlns:p14="http://schemas.microsoft.com/office/powerpoint/2010/main">
    <mc:Choice Requires="p14">
      <p:transition spd="med" p14:dur="700" advTm="17681">
        <p:fade/>
      </p:transition>
    </mc:Choice>
    <mc:Fallback xmlns="">
      <p:transition xmlns:p14="http://schemas.microsoft.com/office/powerpoint/2010/main" spd="med" advTm="17681">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2595377" y="4829537"/>
            <a:ext cx="3195824" cy="646331"/>
          </a:xfrm>
          <a:prstGeom prst="rect">
            <a:avLst/>
          </a:prstGeom>
          <a:noFill/>
        </p:spPr>
        <p:txBody>
          <a:bodyPr wrap="square" rtlCol="0">
            <a:spAutoFit/>
          </a:bodyPr>
          <a:lstStyle/>
          <a:p>
            <a:r>
              <a:rPr lang="zh-CN" altLang="en-US" sz="3600" dirty="0">
                <a:solidFill>
                  <a:srgbClr val="355221"/>
                </a:solidFill>
              </a:rPr>
              <a:t>如何选择片键</a:t>
            </a:r>
            <a:endParaRPr lang="en-US" altLang="zh-CN" sz="3600" dirty="0">
              <a:solidFill>
                <a:srgbClr val="355221"/>
              </a:solidFill>
            </a:endParaRPr>
          </a:p>
        </p:txBody>
      </p:sp>
      <p:pic>
        <p:nvPicPr>
          <p:cNvPr id="3" name="Picture 2"/>
          <p:cNvPicPr>
            <a:picLocks noChangeAspect="1"/>
          </p:cNvPicPr>
          <p:nvPr/>
        </p:nvPicPr>
        <p:blipFill>
          <a:blip r:embed="rId3"/>
          <a:stretch>
            <a:fillRect/>
          </a:stretch>
        </p:blipFill>
        <p:spPr>
          <a:xfrm>
            <a:off x="1998133" y="666402"/>
            <a:ext cx="5080000" cy="3810000"/>
          </a:xfrm>
          <a:prstGeom prst="rect">
            <a:avLst/>
          </a:prstGeom>
        </p:spPr>
      </p:pic>
    </p:spTree>
    <p:extLst>
      <p:ext uri="{BB962C8B-B14F-4D97-AF65-F5344CB8AC3E}">
        <p14:creationId xmlns:p14="http://schemas.microsoft.com/office/powerpoint/2010/main" val="2213860641"/>
      </p:ext>
    </p:extLst>
  </p:cSld>
  <p:clrMapOvr>
    <a:masterClrMapping/>
  </p:clrMapOvr>
  <mc:AlternateContent xmlns:mc="http://schemas.openxmlformats.org/markup-compatibility/2006" xmlns:p14="http://schemas.microsoft.com/office/powerpoint/2010/main">
    <mc:Choice Requires="p14">
      <p:transition spd="slow" p14:dur="2000" advTm="363"/>
    </mc:Choice>
    <mc:Fallback xmlns="">
      <p:transition xmlns:p14="http://schemas.microsoft.com/office/powerpoint/2010/main" spd="slow" advTm="363"/>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1"/>
          </p:nvPr>
        </p:nvSpPr>
        <p:spPr>
          <a:xfrm>
            <a:off x="628650" y="1796192"/>
            <a:ext cx="7899400" cy="4371094"/>
          </a:xfrm>
        </p:spPr>
        <p:txBody>
          <a:bodyPr/>
          <a:lstStyle/>
          <a:p>
            <a:r>
              <a:rPr lang="zh-CN" altLang="en-US" dirty="0"/>
              <a:t>基数要大</a:t>
            </a:r>
            <a:r>
              <a:rPr lang="en-US" altLang="zh-CN" dirty="0"/>
              <a:t> </a:t>
            </a:r>
          </a:p>
          <a:p>
            <a:r>
              <a:rPr lang="zh-CN" altLang="en-US" dirty="0"/>
              <a:t>写</a:t>
            </a:r>
            <a:r>
              <a:rPr lang="en-US" altLang="en-US" dirty="0"/>
              <a:t>操作</a:t>
            </a:r>
            <a:r>
              <a:rPr lang="zh-CN" altLang="en-US" dirty="0"/>
              <a:t>分布均匀 </a:t>
            </a:r>
            <a:endParaRPr lang="en-US" altLang="zh-CN" dirty="0"/>
          </a:p>
          <a:p>
            <a:r>
              <a:rPr lang="zh-CN" altLang="en-US" dirty="0"/>
              <a:t>查询定向性好</a:t>
            </a:r>
            <a:endParaRPr lang="en-US" dirty="0"/>
          </a:p>
        </p:txBody>
      </p:sp>
      <p:sp>
        <p:nvSpPr>
          <p:cNvPr id="5" name="TextBox 4"/>
          <p:cNvSpPr txBox="1"/>
          <p:nvPr/>
        </p:nvSpPr>
        <p:spPr>
          <a:xfrm>
            <a:off x="3773617" y="3504556"/>
            <a:ext cx="184666" cy="369332"/>
          </a:xfrm>
          <a:prstGeom prst="rect">
            <a:avLst/>
          </a:prstGeom>
          <a:noFill/>
        </p:spPr>
        <p:txBody>
          <a:bodyPr wrap="none" rtlCol="0">
            <a:spAutoFit/>
          </a:bodyPr>
          <a:lstStyle/>
          <a:p>
            <a:endParaRPr lang="en-US" dirty="0"/>
          </a:p>
        </p:txBody>
      </p:sp>
      <p:sp>
        <p:nvSpPr>
          <p:cNvPr id="7" name="TextBox 6"/>
          <p:cNvSpPr txBox="1"/>
          <p:nvPr/>
        </p:nvSpPr>
        <p:spPr>
          <a:xfrm>
            <a:off x="286037" y="776291"/>
            <a:ext cx="7344491" cy="1015663"/>
          </a:xfrm>
          <a:prstGeom prst="rect">
            <a:avLst/>
          </a:prstGeom>
          <a:noFill/>
        </p:spPr>
        <p:txBody>
          <a:bodyPr wrap="square" rtlCol="0">
            <a:spAutoFit/>
          </a:bodyPr>
          <a:lstStyle/>
          <a:p>
            <a:r>
              <a:rPr lang="zh-CN" altLang="en-US" sz="3200" dirty="0">
                <a:solidFill>
                  <a:srgbClr val="355221"/>
                </a:solidFill>
              </a:rPr>
              <a:t>片键的选择</a:t>
            </a:r>
            <a:endParaRPr lang="en-US" altLang="zh-CN" sz="3200" dirty="0">
              <a:solidFill>
                <a:srgbClr val="355221"/>
              </a:solidFill>
            </a:endParaRPr>
          </a:p>
          <a:p>
            <a:endParaRPr lang="en-US" altLang="zh-CN" sz="2800" dirty="0">
              <a:solidFill>
                <a:srgbClr val="355221"/>
              </a:solidFill>
            </a:endParaRPr>
          </a:p>
        </p:txBody>
      </p:sp>
    </p:spTree>
    <p:extLst>
      <p:ext uri="{BB962C8B-B14F-4D97-AF65-F5344CB8AC3E}">
        <p14:creationId xmlns:p14="http://schemas.microsoft.com/office/powerpoint/2010/main" val="2652691883"/>
      </p:ext>
    </p:extLst>
  </p:cSld>
  <p:clrMapOvr>
    <a:masterClrMapping/>
  </p:clrMapOvr>
  <mc:AlternateContent xmlns:mc="http://schemas.openxmlformats.org/markup-compatibility/2006" xmlns:p14="http://schemas.microsoft.com/office/powerpoint/2010/main">
    <mc:Choice Requires="p14">
      <p:transition spd="slow" p14:dur="2000" advTm="343"/>
    </mc:Choice>
    <mc:Fallback xmlns="">
      <p:transition xmlns:p14="http://schemas.microsoft.com/office/powerpoint/2010/main" spd="slow" advTm="343"/>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773617" y="3504556"/>
            <a:ext cx="184666" cy="369332"/>
          </a:xfrm>
          <a:prstGeom prst="rect">
            <a:avLst/>
          </a:prstGeom>
          <a:noFill/>
        </p:spPr>
        <p:txBody>
          <a:bodyPr wrap="none" rtlCol="0">
            <a:spAutoFit/>
          </a:bodyPr>
          <a:lstStyle/>
          <a:p>
            <a:endParaRPr lang="en-US" dirty="0"/>
          </a:p>
        </p:txBody>
      </p:sp>
      <p:sp>
        <p:nvSpPr>
          <p:cNvPr id="8" name="Content Placeholder 2"/>
          <p:cNvSpPr txBox="1">
            <a:spLocks/>
          </p:cNvSpPr>
          <p:nvPr/>
        </p:nvSpPr>
        <p:spPr>
          <a:xfrm>
            <a:off x="628403" y="1278356"/>
            <a:ext cx="7887195" cy="4452399"/>
          </a:xfrm>
          <a:prstGeom prst="rect">
            <a:avLst/>
          </a:prstGeom>
        </p:spPr>
        <p:txBody>
          <a:bodyPr/>
          <a:lstStyle>
            <a:lvl1pPr marL="256032" indent="-256032" algn="l" defTabSz="457200" rtl="0" eaLnBrk="1" latinLnBrk="0" hangingPunct="1">
              <a:lnSpc>
                <a:spcPts val="3540"/>
              </a:lnSpc>
              <a:spcBef>
                <a:spcPts val="1272"/>
              </a:spcBef>
              <a:buClr>
                <a:srgbClr val="6BA342"/>
              </a:buClr>
              <a:buSzPct val="85000"/>
              <a:buFont typeface="Arial"/>
              <a:buChar char="•"/>
              <a:defRPr sz="3000" kern="1200" spc="-100" baseline="0">
                <a:ln w="1905">
                  <a:noFill/>
                </a:ln>
                <a:solidFill>
                  <a:srgbClr val="625F5E"/>
                </a:solidFill>
                <a:latin typeface="PT Sans"/>
                <a:ea typeface="+mn-ea"/>
                <a:cs typeface="PT Sans"/>
              </a:defRPr>
            </a:lvl1pPr>
            <a:lvl2pPr marL="740664" indent="-256032" algn="l" defTabSz="457200" rtl="0" eaLnBrk="1" latinLnBrk="0" hangingPunct="1">
              <a:spcBef>
                <a:spcPts val="200"/>
              </a:spcBef>
              <a:buClr>
                <a:srgbClr val="6BA342"/>
              </a:buClr>
              <a:buSzPct val="90000"/>
              <a:buFont typeface="Arial"/>
              <a:buChar char="–"/>
              <a:defRPr sz="2400" kern="1200" spc="-100" baseline="0">
                <a:solidFill>
                  <a:srgbClr val="625F5E"/>
                </a:solidFill>
                <a:latin typeface="PT Sans"/>
                <a:ea typeface="+mn-ea"/>
                <a:cs typeface="PT San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100000"/>
              </a:lnSpc>
              <a:buNone/>
            </a:pPr>
            <a:r>
              <a:rPr lang="en-US" sz="2000" dirty="0">
                <a:solidFill>
                  <a:schemeClr val="tx1"/>
                </a:solidFill>
                <a:latin typeface="Courier"/>
                <a:ea typeface="ＭＳ Ｐゴシック" charset="0"/>
                <a:cs typeface="Courier"/>
              </a:rPr>
              <a:t>{</a:t>
            </a:r>
          </a:p>
          <a:p>
            <a:pPr marL="0" indent="0">
              <a:lnSpc>
                <a:spcPct val="100000"/>
              </a:lnSpc>
              <a:buNone/>
            </a:pPr>
            <a:r>
              <a:rPr lang="en-US" sz="2000" dirty="0">
                <a:solidFill>
                  <a:schemeClr val="tx1"/>
                </a:solidFill>
                <a:latin typeface="Courier"/>
                <a:ea typeface="ＭＳ Ｐゴシック" charset="0"/>
                <a:cs typeface="Courier"/>
              </a:rPr>
              <a:t>  	 	_id: </a:t>
            </a:r>
            <a:r>
              <a:rPr lang="en-US" sz="2000" dirty="0" err="1">
                <a:solidFill>
                  <a:schemeClr val="tx1"/>
                </a:solidFill>
                <a:latin typeface="Courier"/>
                <a:ea typeface="ＭＳ Ｐゴシック" charset="0"/>
                <a:cs typeface="Courier"/>
              </a:rPr>
              <a:t>ObjectId</a:t>
            </a:r>
            <a:r>
              <a:rPr lang="en-US" sz="2000" dirty="0">
                <a:solidFill>
                  <a:schemeClr val="tx1"/>
                </a:solidFill>
                <a:latin typeface="Courier"/>
                <a:ea typeface="ＭＳ Ｐゴシック" charset="0"/>
                <a:cs typeface="Courier"/>
              </a:rPr>
              <a:t>(), </a:t>
            </a:r>
          </a:p>
          <a:p>
            <a:pPr marL="0" indent="0">
              <a:lnSpc>
                <a:spcPct val="100000"/>
              </a:lnSpc>
              <a:buNone/>
            </a:pPr>
            <a:r>
              <a:rPr lang="en-US" sz="2000" dirty="0">
                <a:solidFill>
                  <a:schemeClr val="tx1"/>
                </a:solidFill>
                <a:latin typeface="Courier"/>
                <a:ea typeface="ＭＳ Ｐゴシック" charset="0"/>
                <a:cs typeface="Courier"/>
              </a:rPr>
              <a:t>	   user: 123,</a:t>
            </a:r>
          </a:p>
          <a:p>
            <a:pPr marL="0" indent="0">
              <a:lnSpc>
                <a:spcPct val="100000"/>
              </a:lnSpc>
              <a:buNone/>
            </a:pPr>
            <a:r>
              <a:rPr lang="en-US" sz="2000" dirty="0">
                <a:solidFill>
                  <a:schemeClr val="tx1"/>
                </a:solidFill>
                <a:latin typeface="Courier"/>
                <a:ea typeface="ＭＳ Ｐゴシック" charset="0"/>
                <a:cs typeface="Courier"/>
              </a:rPr>
              <a:t>	   time: Date(), </a:t>
            </a:r>
          </a:p>
          <a:p>
            <a:pPr marL="0" indent="0">
              <a:lnSpc>
                <a:spcPct val="100000"/>
              </a:lnSpc>
              <a:buNone/>
            </a:pPr>
            <a:r>
              <a:rPr lang="en-US" sz="2000" dirty="0">
                <a:solidFill>
                  <a:schemeClr val="tx1"/>
                </a:solidFill>
                <a:latin typeface="Courier"/>
                <a:ea typeface="ＭＳ Ｐゴシック" charset="0"/>
                <a:cs typeface="Courier"/>
              </a:rPr>
              <a:t>	   subject: </a:t>
            </a:r>
            <a:r>
              <a:rPr lang="ja-JP" altLang="en-US" sz="2000" dirty="0">
                <a:solidFill>
                  <a:schemeClr val="tx1"/>
                </a:solidFill>
                <a:latin typeface="Courier"/>
                <a:ea typeface="ＭＳ Ｐゴシック" charset="0"/>
                <a:cs typeface="Courier"/>
              </a:rPr>
              <a:t>“</a:t>
            </a:r>
            <a:r>
              <a:rPr lang="en-US" sz="2000" dirty="0">
                <a:solidFill>
                  <a:schemeClr val="tx1"/>
                </a:solidFill>
                <a:latin typeface="Courier"/>
                <a:ea typeface="ＭＳ Ｐゴシック" charset="0"/>
                <a:cs typeface="Courier"/>
              </a:rPr>
              <a:t>...</a:t>
            </a:r>
            <a:r>
              <a:rPr lang="ja-JP" altLang="en-US" sz="2000" dirty="0">
                <a:solidFill>
                  <a:schemeClr val="tx1"/>
                </a:solidFill>
                <a:latin typeface="Courier"/>
                <a:ea typeface="ＭＳ Ｐゴシック" charset="0"/>
                <a:cs typeface="Courier"/>
              </a:rPr>
              <a:t>”</a:t>
            </a:r>
            <a:r>
              <a:rPr lang="en-US" sz="2000" dirty="0">
                <a:solidFill>
                  <a:schemeClr val="tx1"/>
                </a:solidFill>
                <a:latin typeface="Courier"/>
                <a:ea typeface="ＭＳ Ｐゴシック" charset="0"/>
                <a:cs typeface="Courier"/>
              </a:rPr>
              <a:t>, </a:t>
            </a:r>
          </a:p>
          <a:p>
            <a:pPr marL="0" indent="0">
              <a:lnSpc>
                <a:spcPct val="100000"/>
              </a:lnSpc>
              <a:buNone/>
            </a:pPr>
            <a:r>
              <a:rPr lang="en-US" sz="2000" dirty="0">
                <a:solidFill>
                  <a:schemeClr val="tx1"/>
                </a:solidFill>
                <a:latin typeface="Courier"/>
                <a:ea typeface="ＭＳ Ｐゴシック" charset="0"/>
                <a:cs typeface="Courier"/>
              </a:rPr>
              <a:t>	   recipients: [], </a:t>
            </a:r>
          </a:p>
          <a:p>
            <a:pPr marL="0" indent="0">
              <a:lnSpc>
                <a:spcPct val="100000"/>
              </a:lnSpc>
              <a:buNone/>
            </a:pPr>
            <a:r>
              <a:rPr lang="en-US" sz="2000" dirty="0">
                <a:solidFill>
                  <a:schemeClr val="tx1"/>
                </a:solidFill>
                <a:latin typeface="Courier"/>
                <a:ea typeface="ＭＳ Ｐゴシック" charset="0"/>
                <a:cs typeface="Courier"/>
              </a:rPr>
              <a:t>	   body: </a:t>
            </a:r>
            <a:r>
              <a:rPr lang="ja-JP" altLang="en-US" sz="2000" dirty="0">
                <a:solidFill>
                  <a:schemeClr val="tx1"/>
                </a:solidFill>
                <a:latin typeface="Courier"/>
                <a:ea typeface="ＭＳ Ｐゴシック" charset="0"/>
                <a:cs typeface="Courier"/>
              </a:rPr>
              <a:t>“</a:t>
            </a:r>
            <a:r>
              <a:rPr lang="en-US" sz="2000" dirty="0">
                <a:solidFill>
                  <a:schemeClr val="tx1"/>
                </a:solidFill>
                <a:latin typeface="Courier"/>
                <a:ea typeface="ＭＳ Ｐゴシック" charset="0"/>
                <a:cs typeface="Courier"/>
              </a:rPr>
              <a:t>...</a:t>
            </a:r>
            <a:r>
              <a:rPr lang="ja-JP" altLang="en-US" sz="2000" dirty="0">
                <a:solidFill>
                  <a:schemeClr val="tx1"/>
                </a:solidFill>
                <a:latin typeface="Courier"/>
                <a:ea typeface="ＭＳ Ｐゴシック" charset="0"/>
                <a:cs typeface="Courier"/>
              </a:rPr>
              <a:t>”</a:t>
            </a:r>
            <a:r>
              <a:rPr lang="en-US" sz="2000" dirty="0">
                <a:solidFill>
                  <a:schemeClr val="tx1"/>
                </a:solidFill>
                <a:latin typeface="Courier"/>
                <a:ea typeface="ＭＳ Ｐゴシック" charset="0"/>
                <a:cs typeface="Courier"/>
              </a:rPr>
              <a:t>, </a:t>
            </a:r>
          </a:p>
          <a:p>
            <a:pPr marL="0" indent="0">
              <a:lnSpc>
                <a:spcPct val="100000"/>
              </a:lnSpc>
              <a:buNone/>
            </a:pPr>
            <a:r>
              <a:rPr lang="en-US" sz="2000" dirty="0">
                <a:solidFill>
                  <a:schemeClr val="tx1"/>
                </a:solidFill>
                <a:latin typeface="Courier"/>
                <a:ea typeface="ＭＳ Ｐゴシック" charset="0"/>
                <a:cs typeface="Courier"/>
              </a:rPr>
              <a:t>	   attachments: []</a:t>
            </a:r>
          </a:p>
          <a:p>
            <a:pPr marL="0" indent="0">
              <a:lnSpc>
                <a:spcPct val="100000"/>
              </a:lnSpc>
              <a:buNone/>
            </a:pPr>
            <a:r>
              <a:rPr lang="en-US" sz="2000" dirty="0">
                <a:solidFill>
                  <a:schemeClr val="tx1"/>
                </a:solidFill>
                <a:latin typeface="Courier"/>
                <a:ea typeface="ＭＳ Ｐゴシック" charset="0"/>
                <a:cs typeface="Courier"/>
              </a:rPr>
              <a:t>}</a:t>
            </a:r>
          </a:p>
          <a:p>
            <a:pPr marL="0" indent="0">
              <a:buNone/>
            </a:pPr>
            <a:endParaRPr lang="en-US" dirty="0">
              <a:solidFill>
                <a:schemeClr val="tx1"/>
              </a:solidFill>
            </a:endParaRPr>
          </a:p>
        </p:txBody>
      </p:sp>
      <p:sp>
        <p:nvSpPr>
          <p:cNvPr id="9" name="TextBox 8"/>
          <p:cNvSpPr txBox="1"/>
          <p:nvPr/>
        </p:nvSpPr>
        <p:spPr>
          <a:xfrm>
            <a:off x="164871" y="669777"/>
            <a:ext cx="7344491" cy="584776"/>
          </a:xfrm>
          <a:prstGeom prst="rect">
            <a:avLst/>
          </a:prstGeom>
          <a:noFill/>
        </p:spPr>
        <p:txBody>
          <a:bodyPr wrap="square" rtlCol="0">
            <a:spAutoFit/>
          </a:bodyPr>
          <a:lstStyle/>
          <a:p>
            <a:r>
              <a:rPr lang="en-US" altLang="zh-CN" sz="3200" dirty="0">
                <a:solidFill>
                  <a:srgbClr val="355221"/>
                </a:solidFill>
              </a:rPr>
              <a:t> Email</a:t>
            </a:r>
            <a:r>
              <a:rPr lang="zh-CN" altLang="en-US" sz="3200" dirty="0">
                <a:solidFill>
                  <a:srgbClr val="355221"/>
                </a:solidFill>
              </a:rPr>
              <a:t> 集合</a:t>
            </a:r>
            <a:endParaRPr lang="en-US" altLang="zh-CN" sz="3200" dirty="0">
              <a:solidFill>
                <a:srgbClr val="355221"/>
              </a:solidFill>
            </a:endParaRPr>
          </a:p>
        </p:txBody>
      </p:sp>
    </p:spTree>
    <p:extLst>
      <p:ext uri="{BB962C8B-B14F-4D97-AF65-F5344CB8AC3E}">
        <p14:creationId xmlns:p14="http://schemas.microsoft.com/office/powerpoint/2010/main" val="1877211704"/>
      </p:ext>
    </p:extLst>
  </p:cSld>
  <p:clrMapOvr>
    <a:masterClrMapping/>
  </p:clrMapOvr>
  <mc:AlternateContent xmlns:mc="http://schemas.openxmlformats.org/markup-compatibility/2006" xmlns:p14="http://schemas.microsoft.com/office/powerpoint/2010/main">
    <mc:Choice Requires="p14">
      <p:transition spd="slow" p14:dur="2000" advTm="343"/>
    </mc:Choice>
    <mc:Fallback xmlns="">
      <p:transition xmlns:p14="http://schemas.microsoft.com/office/powerpoint/2010/main" spd="slow" advTm="343"/>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Multiply 15"/>
          <p:cNvSpPr/>
          <p:nvPr/>
        </p:nvSpPr>
        <p:spPr>
          <a:xfrm>
            <a:off x="2345267" y="3050276"/>
            <a:ext cx="579967" cy="721254"/>
          </a:xfrm>
          <a:prstGeom prst="mathMultiply">
            <a:avLst/>
          </a:prstGeom>
          <a:solidFill>
            <a:srgbClr val="D63D1D"/>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200" dirty="0">
              <a:solidFill>
                <a:schemeClr val="tx1"/>
              </a:solidFill>
            </a:endParaRPr>
          </a:p>
        </p:txBody>
      </p:sp>
      <p:sp>
        <p:nvSpPr>
          <p:cNvPr id="20" name="TextBox 19"/>
          <p:cNvSpPr txBox="1"/>
          <p:nvPr/>
        </p:nvSpPr>
        <p:spPr>
          <a:xfrm>
            <a:off x="306610" y="629072"/>
            <a:ext cx="7344491" cy="584776"/>
          </a:xfrm>
          <a:prstGeom prst="rect">
            <a:avLst/>
          </a:prstGeom>
          <a:noFill/>
        </p:spPr>
        <p:txBody>
          <a:bodyPr wrap="square" rtlCol="0">
            <a:spAutoFit/>
          </a:bodyPr>
          <a:lstStyle/>
          <a:p>
            <a:r>
              <a:rPr lang="zh-CN" altLang="en-US" sz="3200" dirty="0">
                <a:solidFill>
                  <a:srgbClr val="355221"/>
                </a:solidFill>
              </a:rPr>
              <a:t>片键：</a:t>
            </a:r>
            <a:r>
              <a:rPr lang="en-US" altLang="zh-CN" sz="3200" dirty="0">
                <a:solidFill>
                  <a:srgbClr val="355221"/>
                </a:solidFill>
              </a:rPr>
              <a:t> {</a:t>
            </a:r>
            <a:r>
              <a:rPr lang="zh-CN" altLang="en-US" sz="3200" dirty="0">
                <a:solidFill>
                  <a:srgbClr val="355221"/>
                </a:solidFill>
              </a:rPr>
              <a:t> </a:t>
            </a:r>
            <a:r>
              <a:rPr lang="en-US" altLang="zh-CN" sz="3200" dirty="0">
                <a:solidFill>
                  <a:srgbClr val="355221"/>
                </a:solidFill>
              </a:rPr>
              <a:t>_id: 1}</a:t>
            </a:r>
          </a:p>
        </p:txBody>
      </p:sp>
      <p:graphicFrame>
        <p:nvGraphicFramePr>
          <p:cNvPr id="3" name="Table 2"/>
          <p:cNvGraphicFramePr>
            <a:graphicFrameLocks noGrp="1"/>
          </p:cNvGraphicFramePr>
          <p:nvPr>
            <p:extLst>
              <p:ext uri="{D42A27DB-BD31-4B8C-83A1-F6EECF244321}">
                <p14:modId xmlns:p14="http://schemas.microsoft.com/office/powerpoint/2010/main" val="762119791"/>
              </p:ext>
            </p:extLst>
          </p:nvPr>
        </p:nvGraphicFramePr>
        <p:xfrm>
          <a:off x="491067" y="2544976"/>
          <a:ext cx="1473200" cy="2103225"/>
        </p:xfrm>
        <a:graphic>
          <a:graphicData uri="http://schemas.openxmlformats.org/drawingml/2006/table">
            <a:tbl>
              <a:tblPr firstRow="1" bandRow="1">
                <a:tableStyleId>{2D5ABB26-0587-4C30-8999-92F81FD0307C}</a:tableStyleId>
              </a:tblPr>
              <a:tblGrid>
                <a:gridCol w="1264920">
                  <a:extLst>
                    <a:ext uri="{9D8B030D-6E8A-4147-A177-3AD203B41FA5}">
                      <a16:colId xmlns:a16="http://schemas.microsoft.com/office/drawing/2014/main" val="20000"/>
                    </a:ext>
                  </a:extLst>
                </a:gridCol>
                <a:gridCol w="208280">
                  <a:extLst>
                    <a:ext uri="{9D8B030D-6E8A-4147-A177-3AD203B41FA5}">
                      <a16:colId xmlns:a16="http://schemas.microsoft.com/office/drawing/2014/main" val="20001"/>
                    </a:ext>
                  </a:extLst>
                </a:gridCol>
              </a:tblGrid>
              <a:tr h="675405">
                <a:tc>
                  <a:txBody>
                    <a:bodyPr/>
                    <a:lstStyle/>
                    <a:p>
                      <a:r>
                        <a:rPr lang="en-US" b="1" dirty="0">
                          <a:latin typeface="儷黑 Pro"/>
                          <a:ea typeface="儷黑 Pro"/>
                          <a:cs typeface="儷黑 Pro"/>
                        </a:rPr>
                        <a:t>基数</a:t>
                      </a:r>
                    </a:p>
                  </a:txBody>
                  <a:tcPr/>
                </a:tc>
                <a:tc>
                  <a:txBody>
                    <a:bodyPr/>
                    <a:lstStyle/>
                    <a:p>
                      <a:endParaRPr lang="en-US" dirty="0"/>
                    </a:p>
                  </a:txBody>
                  <a:tcPr/>
                </a:tc>
                <a:extLst>
                  <a:ext uri="{0D108BD9-81ED-4DB2-BD59-A6C34878D82A}">
                    <a16:rowId xmlns:a16="http://schemas.microsoft.com/office/drawing/2014/main" val="10000"/>
                  </a:ext>
                </a:extLst>
              </a:tr>
              <a:tr h="752415">
                <a:tc>
                  <a:txBody>
                    <a:bodyPr/>
                    <a:lstStyle/>
                    <a:p>
                      <a:r>
                        <a:rPr lang="zh-CN" altLang="en-US" b="1" dirty="0">
                          <a:latin typeface="儷黑 Pro"/>
                          <a:ea typeface="儷黑 Pro"/>
                          <a:cs typeface="儷黑 Pro"/>
                        </a:rPr>
                        <a:t>写分布</a:t>
                      </a:r>
                      <a:endParaRPr lang="en-US" b="1" dirty="0">
                        <a:latin typeface="儷黑 Pro"/>
                        <a:ea typeface="儷黑 Pro"/>
                        <a:cs typeface="儷黑 Pro"/>
                      </a:endParaRPr>
                    </a:p>
                  </a:txBody>
                  <a:tcPr/>
                </a:tc>
                <a:tc>
                  <a:txBody>
                    <a:bodyPr/>
                    <a:lstStyle/>
                    <a:p>
                      <a:endParaRPr lang="en-US" dirty="0"/>
                    </a:p>
                  </a:txBody>
                  <a:tcPr/>
                </a:tc>
                <a:extLst>
                  <a:ext uri="{0D108BD9-81ED-4DB2-BD59-A6C34878D82A}">
                    <a16:rowId xmlns:a16="http://schemas.microsoft.com/office/drawing/2014/main" val="10001"/>
                  </a:ext>
                </a:extLst>
              </a:tr>
              <a:tr h="675405">
                <a:tc>
                  <a:txBody>
                    <a:bodyPr/>
                    <a:lstStyle/>
                    <a:p>
                      <a:r>
                        <a:rPr lang="zh-CN" altLang="en-US" b="1" dirty="0">
                          <a:latin typeface="儷黑 Pro"/>
                          <a:ea typeface="儷黑 Pro"/>
                          <a:cs typeface="儷黑 Pro"/>
                        </a:rPr>
                        <a:t>定向查询</a:t>
                      </a:r>
                      <a:endParaRPr lang="en-US" b="1" dirty="0">
                        <a:latin typeface="儷黑 Pro"/>
                        <a:ea typeface="儷黑 Pro"/>
                        <a:cs typeface="儷黑 Pro"/>
                      </a:endParaRPr>
                    </a:p>
                  </a:txBody>
                  <a:tcPr/>
                </a:tc>
                <a:tc>
                  <a:txBody>
                    <a:bodyPr/>
                    <a:lstStyle/>
                    <a:p>
                      <a:endParaRPr lang="en-US" dirty="0"/>
                    </a:p>
                  </a:txBody>
                  <a:tcPr/>
                </a:tc>
                <a:extLst>
                  <a:ext uri="{0D108BD9-81ED-4DB2-BD59-A6C34878D82A}">
                    <a16:rowId xmlns:a16="http://schemas.microsoft.com/office/drawing/2014/main" val="10002"/>
                  </a:ext>
                </a:extLst>
              </a:tr>
            </a:tbl>
          </a:graphicData>
        </a:graphic>
      </p:graphicFrame>
      <p:pic>
        <p:nvPicPr>
          <p:cNvPr id="18" name="Picture 2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45267" y="2544976"/>
            <a:ext cx="579967" cy="5037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2" name="Multiply 21"/>
          <p:cNvSpPr/>
          <p:nvPr/>
        </p:nvSpPr>
        <p:spPr>
          <a:xfrm>
            <a:off x="2362200" y="3710517"/>
            <a:ext cx="579967" cy="721254"/>
          </a:xfrm>
          <a:prstGeom prst="mathMultiply">
            <a:avLst/>
          </a:prstGeom>
          <a:solidFill>
            <a:srgbClr val="D63D1D"/>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200" dirty="0">
              <a:solidFill>
                <a:schemeClr val="tx1"/>
              </a:solidFill>
            </a:endParaRPr>
          </a:p>
        </p:txBody>
      </p:sp>
      <p:grpSp>
        <p:nvGrpSpPr>
          <p:cNvPr id="45" name="Group 2"/>
          <p:cNvGrpSpPr>
            <a:grpSpLocks/>
          </p:cNvGrpSpPr>
          <p:nvPr/>
        </p:nvGrpSpPr>
        <p:grpSpPr bwMode="auto">
          <a:xfrm>
            <a:off x="5099050" y="4178300"/>
            <a:ext cx="738188" cy="876300"/>
            <a:chOff x="1589546" y="3621983"/>
            <a:chExt cx="1574909" cy="1955936"/>
          </a:xfrm>
        </p:grpSpPr>
        <p:pic>
          <p:nvPicPr>
            <p:cNvPr id="46"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89546" y="3621983"/>
              <a:ext cx="1574909" cy="195593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7" name="Rectangle 46"/>
            <p:cNvSpPr/>
            <p:nvPr/>
          </p:nvSpPr>
          <p:spPr>
            <a:xfrm>
              <a:off x="2060326" y="3809782"/>
              <a:ext cx="738344" cy="198428"/>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200" dirty="0">
                <a:solidFill>
                  <a:schemeClr val="bg1"/>
                </a:solidFill>
              </a:endParaRPr>
            </a:p>
          </p:txBody>
        </p:sp>
      </p:grpSp>
      <p:grpSp>
        <p:nvGrpSpPr>
          <p:cNvPr id="48" name="Group 5"/>
          <p:cNvGrpSpPr>
            <a:grpSpLocks/>
          </p:cNvGrpSpPr>
          <p:nvPr/>
        </p:nvGrpSpPr>
        <p:grpSpPr bwMode="auto">
          <a:xfrm>
            <a:off x="5916613" y="4178300"/>
            <a:ext cx="738187" cy="876300"/>
            <a:chOff x="1589546" y="3621983"/>
            <a:chExt cx="1574909" cy="1955936"/>
          </a:xfrm>
        </p:grpSpPr>
        <p:pic>
          <p:nvPicPr>
            <p:cNvPr id="49" name="Picture 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89546" y="3621983"/>
              <a:ext cx="1574909" cy="195593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0" name="Rectangle 49"/>
            <p:cNvSpPr/>
            <p:nvPr/>
          </p:nvSpPr>
          <p:spPr>
            <a:xfrm>
              <a:off x="2060325" y="3809782"/>
              <a:ext cx="738345" cy="198428"/>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200" dirty="0">
                <a:solidFill>
                  <a:schemeClr val="bg1"/>
                </a:solidFill>
              </a:endParaRPr>
            </a:p>
          </p:txBody>
        </p:sp>
      </p:grpSp>
      <p:grpSp>
        <p:nvGrpSpPr>
          <p:cNvPr id="51" name="Group 8"/>
          <p:cNvGrpSpPr>
            <a:grpSpLocks/>
          </p:cNvGrpSpPr>
          <p:nvPr/>
        </p:nvGrpSpPr>
        <p:grpSpPr bwMode="auto">
          <a:xfrm>
            <a:off x="6667500" y="4178300"/>
            <a:ext cx="738188" cy="876300"/>
            <a:chOff x="1589546" y="3621983"/>
            <a:chExt cx="1574909" cy="1955936"/>
          </a:xfrm>
        </p:grpSpPr>
        <p:pic>
          <p:nvPicPr>
            <p:cNvPr id="52" name="Picture 9"/>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89546" y="3621983"/>
              <a:ext cx="1574909" cy="195593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3" name="Rectangle 52"/>
            <p:cNvSpPr/>
            <p:nvPr/>
          </p:nvSpPr>
          <p:spPr>
            <a:xfrm>
              <a:off x="2060326" y="3809782"/>
              <a:ext cx="738344" cy="198428"/>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200" dirty="0">
                <a:solidFill>
                  <a:schemeClr val="bg1"/>
                </a:solidFill>
              </a:endParaRPr>
            </a:p>
          </p:txBody>
        </p:sp>
      </p:grpSp>
      <p:grpSp>
        <p:nvGrpSpPr>
          <p:cNvPr id="54" name="Group 11"/>
          <p:cNvGrpSpPr>
            <a:grpSpLocks/>
          </p:cNvGrpSpPr>
          <p:nvPr/>
        </p:nvGrpSpPr>
        <p:grpSpPr bwMode="auto">
          <a:xfrm>
            <a:off x="7405688" y="4178300"/>
            <a:ext cx="738187" cy="876300"/>
            <a:chOff x="1589546" y="3621983"/>
            <a:chExt cx="1574909" cy="1955936"/>
          </a:xfrm>
        </p:grpSpPr>
        <p:pic>
          <p:nvPicPr>
            <p:cNvPr id="55" name="Picture 1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89546" y="3621983"/>
              <a:ext cx="1574909" cy="195593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6" name="Rectangle 55"/>
            <p:cNvSpPr/>
            <p:nvPr/>
          </p:nvSpPr>
          <p:spPr>
            <a:xfrm>
              <a:off x="2060325" y="3809782"/>
              <a:ext cx="738345" cy="198428"/>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200" dirty="0">
                <a:solidFill>
                  <a:schemeClr val="bg1"/>
                </a:solidFill>
              </a:endParaRPr>
            </a:p>
          </p:txBody>
        </p:sp>
      </p:grpSp>
      <p:pic>
        <p:nvPicPr>
          <p:cNvPr id="57" name="Picture 1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116638" y="1985963"/>
            <a:ext cx="2133600" cy="16891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8" name="Rectangle 57"/>
          <p:cNvSpPr/>
          <p:nvPr/>
        </p:nvSpPr>
        <p:spPr>
          <a:xfrm>
            <a:off x="8340725" y="4419600"/>
            <a:ext cx="368300" cy="48260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200" dirty="0">
              <a:solidFill>
                <a:schemeClr val="tx1"/>
              </a:solidFill>
            </a:endParaRPr>
          </a:p>
        </p:txBody>
      </p:sp>
      <p:pic>
        <p:nvPicPr>
          <p:cNvPr id="59" name="Picture 30"/>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flipV="1">
            <a:off x="8299450" y="4437063"/>
            <a:ext cx="198438" cy="225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60" name="Straight Arrow Connector 59"/>
          <p:cNvCxnSpPr/>
          <p:nvPr/>
        </p:nvCxnSpPr>
        <p:spPr>
          <a:xfrm>
            <a:off x="8143875" y="3751263"/>
            <a:ext cx="368300" cy="42703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61" name="Straight Arrow Connector 60"/>
          <p:cNvCxnSpPr/>
          <p:nvPr/>
        </p:nvCxnSpPr>
        <p:spPr>
          <a:xfrm>
            <a:off x="7958138" y="3765550"/>
            <a:ext cx="369887" cy="42703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62" name="Straight Arrow Connector 61"/>
          <p:cNvCxnSpPr/>
          <p:nvPr/>
        </p:nvCxnSpPr>
        <p:spPr>
          <a:xfrm>
            <a:off x="8231188" y="3675063"/>
            <a:ext cx="368300" cy="42703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63" name="Picture 30"/>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flipV="1">
            <a:off x="8362950" y="4676775"/>
            <a:ext cx="198438" cy="225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64" name="Picture 30"/>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flipV="1">
            <a:off x="8604250" y="4437063"/>
            <a:ext cx="198438" cy="225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65" name="Picture 30"/>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flipV="1">
            <a:off x="8586788" y="4676775"/>
            <a:ext cx="200025" cy="225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66" name="Picture 30"/>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flipV="1">
            <a:off x="8451850" y="4437063"/>
            <a:ext cx="198438" cy="225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42985474"/>
      </p:ext>
    </p:extLst>
  </p:cSld>
  <p:clrMapOvr>
    <a:masterClrMapping/>
  </p:clrMapOvr>
  <mc:AlternateContent xmlns:mc="http://schemas.openxmlformats.org/markup-compatibility/2006" xmlns:p14="http://schemas.microsoft.com/office/powerpoint/2010/main">
    <mc:Choice Requires="p14">
      <p:transition spd="slow" p14:dur="2000" advTm="381"/>
    </mc:Choice>
    <mc:Fallback xmlns="">
      <p:transition xmlns:p14="http://schemas.microsoft.com/office/powerpoint/2010/main" spd="slow" advTm="381"/>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p:cNvSpPr txBox="1"/>
          <p:nvPr/>
        </p:nvSpPr>
        <p:spPr>
          <a:xfrm>
            <a:off x="306610" y="629072"/>
            <a:ext cx="7344491" cy="584776"/>
          </a:xfrm>
          <a:prstGeom prst="rect">
            <a:avLst/>
          </a:prstGeom>
          <a:noFill/>
        </p:spPr>
        <p:txBody>
          <a:bodyPr wrap="square" rtlCol="0">
            <a:spAutoFit/>
          </a:bodyPr>
          <a:lstStyle/>
          <a:p>
            <a:r>
              <a:rPr lang="zh-CN" altLang="en-US" sz="3200" dirty="0">
                <a:solidFill>
                  <a:srgbClr val="355221"/>
                </a:solidFill>
              </a:rPr>
              <a:t>片键：</a:t>
            </a:r>
            <a:r>
              <a:rPr lang="en-US" altLang="zh-CN" sz="3200" dirty="0">
                <a:solidFill>
                  <a:srgbClr val="355221"/>
                </a:solidFill>
              </a:rPr>
              <a:t> {</a:t>
            </a:r>
            <a:r>
              <a:rPr lang="zh-CN" altLang="en-US" sz="3200" dirty="0">
                <a:solidFill>
                  <a:srgbClr val="355221"/>
                </a:solidFill>
              </a:rPr>
              <a:t> </a:t>
            </a:r>
            <a:r>
              <a:rPr lang="en-US" altLang="zh-CN" sz="3200" dirty="0">
                <a:solidFill>
                  <a:srgbClr val="355221"/>
                </a:solidFill>
              </a:rPr>
              <a:t>_id:  “hashed”}</a:t>
            </a:r>
          </a:p>
        </p:txBody>
      </p:sp>
      <p:graphicFrame>
        <p:nvGraphicFramePr>
          <p:cNvPr id="3" name="Table 2"/>
          <p:cNvGraphicFramePr>
            <a:graphicFrameLocks noGrp="1"/>
          </p:cNvGraphicFramePr>
          <p:nvPr>
            <p:extLst>
              <p:ext uri="{D42A27DB-BD31-4B8C-83A1-F6EECF244321}">
                <p14:modId xmlns:p14="http://schemas.microsoft.com/office/powerpoint/2010/main" val="191755127"/>
              </p:ext>
            </p:extLst>
          </p:nvPr>
        </p:nvGraphicFramePr>
        <p:xfrm>
          <a:off x="491067" y="2544976"/>
          <a:ext cx="1473200" cy="2103225"/>
        </p:xfrm>
        <a:graphic>
          <a:graphicData uri="http://schemas.openxmlformats.org/drawingml/2006/table">
            <a:tbl>
              <a:tblPr firstRow="1" bandRow="1">
                <a:tableStyleId>{2D5ABB26-0587-4C30-8999-92F81FD0307C}</a:tableStyleId>
              </a:tblPr>
              <a:tblGrid>
                <a:gridCol w="1264920">
                  <a:extLst>
                    <a:ext uri="{9D8B030D-6E8A-4147-A177-3AD203B41FA5}">
                      <a16:colId xmlns:a16="http://schemas.microsoft.com/office/drawing/2014/main" val="20000"/>
                    </a:ext>
                  </a:extLst>
                </a:gridCol>
                <a:gridCol w="208280">
                  <a:extLst>
                    <a:ext uri="{9D8B030D-6E8A-4147-A177-3AD203B41FA5}">
                      <a16:colId xmlns:a16="http://schemas.microsoft.com/office/drawing/2014/main" val="20001"/>
                    </a:ext>
                  </a:extLst>
                </a:gridCol>
              </a:tblGrid>
              <a:tr h="675405">
                <a:tc>
                  <a:txBody>
                    <a:bodyPr/>
                    <a:lstStyle/>
                    <a:p>
                      <a:r>
                        <a:rPr lang="en-US" b="1" dirty="0">
                          <a:latin typeface="儷黑 Pro"/>
                          <a:ea typeface="儷黑 Pro"/>
                          <a:cs typeface="儷黑 Pro"/>
                        </a:rPr>
                        <a:t>基数</a:t>
                      </a:r>
                    </a:p>
                  </a:txBody>
                  <a:tcPr/>
                </a:tc>
                <a:tc>
                  <a:txBody>
                    <a:bodyPr/>
                    <a:lstStyle/>
                    <a:p>
                      <a:endParaRPr lang="en-US" dirty="0"/>
                    </a:p>
                  </a:txBody>
                  <a:tcPr/>
                </a:tc>
                <a:extLst>
                  <a:ext uri="{0D108BD9-81ED-4DB2-BD59-A6C34878D82A}">
                    <a16:rowId xmlns:a16="http://schemas.microsoft.com/office/drawing/2014/main" val="10000"/>
                  </a:ext>
                </a:extLst>
              </a:tr>
              <a:tr h="752415">
                <a:tc>
                  <a:txBody>
                    <a:bodyPr/>
                    <a:lstStyle/>
                    <a:p>
                      <a:r>
                        <a:rPr lang="zh-CN" altLang="en-US" b="1" dirty="0">
                          <a:latin typeface="儷黑 Pro"/>
                          <a:ea typeface="儷黑 Pro"/>
                          <a:cs typeface="儷黑 Pro"/>
                        </a:rPr>
                        <a:t>写分布</a:t>
                      </a:r>
                      <a:endParaRPr lang="en-US" b="1" dirty="0">
                        <a:latin typeface="儷黑 Pro"/>
                        <a:ea typeface="儷黑 Pro"/>
                        <a:cs typeface="儷黑 Pro"/>
                      </a:endParaRPr>
                    </a:p>
                  </a:txBody>
                  <a:tcPr/>
                </a:tc>
                <a:tc>
                  <a:txBody>
                    <a:bodyPr/>
                    <a:lstStyle/>
                    <a:p>
                      <a:endParaRPr lang="en-US" dirty="0"/>
                    </a:p>
                  </a:txBody>
                  <a:tcPr/>
                </a:tc>
                <a:extLst>
                  <a:ext uri="{0D108BD9-81ED-4DB2-BD59-A6C34878D82A}">
                    <a16:rowId xmlns:a16="http://schemas.microsoft.com/office/drawing/2014/main" val="10001"/>
                  </a:ext>
                </a:extLst>
              </a:tr>
              <a:tr h="675405">
                <a:tc>
                  <a:txBody>
                    <a:bodyPr/>
                    <a:lstStyle/>
                    <a:p>
                      <a:r>
                        <a:rPr lang="zh-CN" altLang="en-US" b="1" dirty="0">
                          <a:latin typeface="儷黑 Pro"/>
                          <a:ea typeface="儷黑 Pro"/>
                          <a:cs typeface="儷黑 Pro"/>
                        </a:rPr>
                        <a:t>定向查询</a:t>
                      </a:r>
                      <a:endParaRPr lang="en-US" b="1" dirty="0">
                        <a:latin typeface="儷黑 Pro"/>
                        <a:ea typeface="儷黑 Pro"/>
                        <a:cs typeface="儷黑 Pro"/>
                      </a:endParaRPr>
                    </a:p>
                  </a:txBody>
                  <a:tcPr/>
                </a:tc>
                <a:tc>
                  <a:txBody>
                    <a:bodyPr/>
                    <a:lstStyle/>
                    <a:p>
                      <a:endParaRPr lang="en-US" dirty="0"/>
                    </a:p>
                  </a:txBody>
                  <a:tcPr/>
                </a:tc>
                <a:extLst>
                  <a:ext uri="{0D108BD9-81ED-4DB2-BD59-A6C34878D82A}">
                    <a16:rowId xmlns:a16="http://schemas.microsoft.com/office/drawing/2014/main" val="10002"/>
                  </a:ext>
                </a:extLst>
              </a:tr>
            </a:tbl>
          </a:graphicData>
        </a:graphic>
      </p:graphicFrame>
      <p:pic>
        <p:nvPicPr>
          <p:cNvPr id="18" name="Picture 2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45267" y="2544976"/>
            <a:ext cx="579967" cy="5037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2" name="Multiply 21"/>
          <p:cNvSpPr/>
          <p:nvPr/>
        </p:nvSpPr>
        <p:spPr>
          <a:xfrm>
            <a:off x="2362200" y="3710517"/>
            <a:ext cx="579967" cy="721254"/>
          </a:xfrm>
          <a:prstGeom prst="mathMultiply">
            <a:avLst/>
          </a:prstGeom>
          <a:solidFill>
            <a:srgbClr val="D63D1D"/>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200" dirty="0">
              <a:solidFill>
                <a:schemeClr val="tx1"/>
              </a:solidFill>
            </a:endParaRPr>
          </a:p>
        </p:txBody>
      </p:sp>
      <p:pic>
        <p:nvPicPr>
          <p:cNvPr id="30" name="Picture 2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96066" y="3171351"/>
            <a:ext cx="579967" cy="5037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nvGrpSpPr>
          <p:cNvPr id="31" name="Group 2"/>
          <p:cNvGrpSpPr>
            <a:grpSpLocks/>
          </p:cNvGrpSpPr>
          <p:nvPr/>
        </p:nvGrpSpPr>
        <p:grpSpPr bwMode="auto">
          <a:xfrm>
            <a:off x="8118475" y="4178300"/>
            <a:ext cx="738188" cy="876300"/>
            <a:chOff x="1589546" y="3621983"/>
            <a:chExt cx="1574909" cy="1955936"/>
          </a:xfrm>
        </p:grpSpPr>
        <p:pic>
          <p:nvPicPr>
            <p:cNvPr id="32"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89546" y="3621983"/>
              <a:ext cx="1574909" cy="195593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3" name="Rectangle 32"/>
            <p:cNvSpPr/>
            <p:nvPr/>
          </p:nvSpPr>
          <p:spPr>
            <a:xfrm>
              <a:off x="2060326" y="3809782"/>
              <a:ext cx="738344" cy="198428"/>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200" dirty="0">
                <a:solidFill>
                  <a:schemeClr val="bg1"/>
                </a:solidFill>
              </a:endParaRPr>
            </a:p>
          </p:txBody>
        </p:sp>
      </p:grpSp>
      <p:grpSp>
        <p:nvGrpSpPr>
          <p:cNvPr id="34" name="Group 5"/>
          <p:cNvGrpSpPr>
            <a:grpSpLocks/>
          </p:cNvGrpSpPr>
          <p:nvPr/>
        </p:nvGrpSpPr>
        <p:grpSpPr bwMode="auto">
          <a:xfrm>
            <a:off x="5916613" y="4178300"/>
            <a:ext cx="738187" cy="876300"/>
            <a:chOff x="1589546" y="3621983"/>
            <a:chExt cx="1574909" cy="1955936"/>
          </a:xfrm>
        </p:grpSpPr>
        <p:pic>
          <p:nvPicPr>
            <p:cNvPr id="35" name="Picture 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89546" y="3621983"/>
              <a:ext cx="1574909" cy="195593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6" name="Rectangle 35"/>
            <p:cNvSpPr/>
            <p:nvPr/>
          </p:nvSpPr>
          <p:spPr>
            <a:xfrm>
              <a:off x="2060325" y="3809782"/>
              <a:ext cx="738345" cy="198428"/>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200" dirty="0">
                <a:solidFill>
                  <a:schemeClr val="bg1"/>
                </a:solidFill>
              </a:endParaRPr>
            </a:p>
          </p:txBody>
        </p:sp>
      </p:grpSp>
      <p:grpSp>
        <p:nvGrpSpPr>
          <p:cNvPr id="37" name="Group 8"/>
          <p:cNvGrpSpPr>
            <a:grpSpLocks/>
          </p:cNvGrpSpPr>
          <p:nvPr/>
        </p:nvGrpSpPr>
        <p:grpSpPr bwMode="auto">
          <a:xfrm>
            <a:off x="6667500" y="4178300"/>
            <a:ext cx="738188" cy="876300"/>
            <a:chOff x="1589546" y="3621983"/>
            <a:chExt cx="1574909" cy="1955936"/>
          </a:xfrm>
        </p:grpSpPr>
        <p:pic>
          <p:nvPicPr>
            <p:cNvPr id="38" name="Picture 9"/>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89546" y="3621983"/>
              <a:ext cx="1574909" cy="195593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9" name="Rectangle 38"/>
            <p:cNvSpPr/>
            <p:nvPr/>
          </p:nvSpPr>
          <p:spPr>
            <a:xfrm>
              <a:off x="2060326" y="3809782"/>
              <a:ext cx="738344" cy="198428"/>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200" dirty="0">
                <a:solidFill>
                  <a:schemeClr val="bg1"/>
                </a:solidFill>
              </a:endParaRPr>
            </a:p>
          </p:txBody>
        </p:sp>
      </p:grpSp>
      <p:grpSp>
        <p:nvGrpSpPr>
          <p:cNvPr id="40" name="Group 11"/>
          <p:cNvGrpSpPr>
            <a:grpSpLocks/>
          </p:cNvGrpSpPr>
          <p:nvPr/>
        </p:nvGrpSpPr>
        <p:grpSpPr bwMode="auto">
          <a:xfrm>
            <a:off x="7405688" y="4178300"/>
            <a:ext cx="738187" cy="876300"/>
            <a:chOff x="1589546" y="3621983"/>
            <a:chExt cx="1574909" cy="1955936"/>
          </a:xfrm>
        </p:grpSpPr>
        <p:pic>
          <p:nvPicPr>
            <p:cNvPr id="41" name="Picture 1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89546" y="3621983"/>
              <a:ext cx="1574909" cy="195593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2" name="Rectangle 41"/>
            <p:cNvSpPr/>
            <p:nvPr/>
          </p:nvSpPr>
          <p:spPr>
            <a:xfrm>
              <a:off x="2060325" y="3809782"/>
              <a:ext cx="738345" cy="198428"/>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200" dirty="0">
                <a:solidFill>
                  <a:schemeClr val="bg1"/>
                </a:solidFill>
              </a:endParaRPr>
            </a:p>
          </p:txBody>
        </p:sp>
      </p:grpSp>
      <p:pic>
        <p:nvPicPr>
          <p:cNvPr id="43" name="Picture 1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354763" y="1985963"/>
            <a:ext cx="2133600" cy="16891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44" name="Straight Arrow Connector 43"/>
          <p:cNvCxnSpPr/>
          <p:nvPr/>
        </p:nvCxnSpPr>
        <p:spPr>
          <a:xfrm>
            <a:off x="7489825" y="3770313"/>
            <a:ext cx="368300" cy="42703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67" name="Straight Arrow Connector 66"/>
          <p:cNvCxnSpPr/>
          <p:nvPr/>
        </p:nvCxnSpPr>
        <p:spPr>
          <a:xfrm flipH="1">
            <a:off x="6229350" y="3702050"/>
            <a:ext cx="438150" cy="4445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68" name="Straight Arrow Connector 67"/>
          <p:cNvCxnSpPr/>
          <p:nvPr/>
        </p:nvCxnSpPr>
        <p:spPr>
          <a:xfrm>
            <a:off x="8118475" y="3763963"/>
            <a:ext cx="369888" cy="42703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69" name="Straight Arrow Connector 68"/>
          <p:cNvCxnSpPr/>
          <p:nvPr/>
        </p:nvCxnSpPr>
        <p:spPr>
          <a:xfrm flipH="1">
            <a:off x="6888163" y="3746500"/>
            <a:ext cx="439737" cy="4445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9353641"/>
      </p:ext>
    </p:extLst>
  </p:cSld>
  <p:clrMapOvr>
    <a:masterClrMapping/>
  </p:clrMapOvr>
  <mc:AlternateContent xmlns:mc="http://schemas.openxmlformats.org/markup-compatibility/2006" xmlns:p14="http://schemas.microsoft.com/office/powerpoint/2010/main">
    <mc:Choice Requires="p14">
      <p:transition spd="slow" p14:dur="2000" advTm="381"/>
    </mc:Choice>
    <mc:Fallback xmlns="">
      <p:transition xmlns:p14="http://schemas.microsoft.com/office/powerpoint/2010/main" spd="slow" advTm="381"/>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p:cNvPicPr>
            <a:picLocks noChangeAspect="1"/>
          </p:cNvPicPr>
          <p:nvPr/>
        </p:nvPicPr>
        <p:blipFill>
          <a:blip r:embed="rId2">
            <a:extLst>
              <a:ext uri="{28A0092B-C50C-407E-A947-70E740481C1C}">
                <a14:useLocalDpi xmlns:a14="http://schemas.microsoft.com/office/drawing/2010/main" val="0"/>
              </a:ext>
            </a:extLst>
          </a:blip>
          <a:srcRect l="46220" t="44064" r="14877"/>
          <a:stretch>
            <a:fillRect/>
          </a:stretch>
        </p:blipFill>
        <p:spPr bwMode="auto">
          <a:xfrm>
            <a:off x="5243513" y="3732213"/>
            <a:ext cx="3363912" cy="19653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3"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35813" y="4273550"/>
            <a:ext cx="917575" cy="11112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4" name="Picture 6"/>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738813" y="1665288"/>
            <a:ext cx="2133600" cy="16891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6" name="Multiply 15"/>
          <p:cNvSpPr/>
          <p:nvPr/>
        </p:nvSpPr>
        <p:spPr>
          <a:xfrm>
            <a:off x="2345267" y="2375646"/>
            <a:ext cx="579967" cy="721254"/>
          </a:xfrm>
          <a:prstGeom prst="mathMultiply">
            <a:avLst/>
          </a:prstGeom>
          <a:solidFill>
            <a:srgbClr val="D63D1D"/>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200" dirty="0">
              <a:solidFill>
                <a:schemeClr val="tx1"/>
              </a:solidFill>
            </a:endParaRPr>
          </a:p>
        </p:txBody>
      </p:sp>
      <p:pic>
        <p:nvPicPr>
          <p:cNvPr id="17" name="Picture 8"/>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7907338" y="4414838"/>
            <a:ext cx="292100" cy="2333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0" name="TextBox 19"/>
          <p:cNvSpPr txBox="1"/>
          <p:nvPr/>
        </p:nvSpPr>
        <p:spPr>
          <a:xfrm>
            <a:off x="306610" y="629072"/>
            <a:ext cx="7344491" cy="584776"/>
          </a:xfrm>
          <a:prstGeom prst="rect">
            <a:avLst/>
          </a:prstGeom>
          <a:noFill/>
        </p:spPr>
        <p:txBody>
          <a:bodyPr wrap="square" rtlCol="0">
            <a:spAutoFit/>
          </a:bodyPr>
          <a:lstStyle/>
          <a:p>
            <a:r>
              <a:rPr lang="zh-CN" altLang="en-US" sz="3200" dirty="0">
                <a:solidFill>
                  <a:srgbClr val="355221"/>
                </a:solidFill>
              </a:rPr>
              <a:t>片键：</a:t>
            </a:r>
            <a:r>
              <a:rPr lang="en-US" altLang="zh-CN" sz="3200" dirty="0">
                <a:solidFill>
                  <a:srgbClr val="355221"/>
                </a:solidFill>
              </a:rPr>
              <a:t> {</a:t>
            </a:r>
            <a:r>
              <a:rPr lang="zh-CN" altLang="en-US" sz="3200" dirty="0">
                <a:solidFill>
                  <a:srgbClr val="355221"/>
                </a:solidFill>
              </a:rPr>
              <a:t> </a:t>
            </a:r>
            <a:r>
              <a:rPr lang="en-US" altLang="zh-CN" sz="3200" dirty="0" err="1">
                <a:solidFill>
                  <a:srgbClr val="355221"/>
                </a:solidFill>
              </a:rPr>
              <a:t>userid</a:t>
            </a:r>
            <a:r>
              <a:rPr lang="en-US" altLang="zh-CN" sz="3200" dirty="0">
                <a:solidFill>
                  <a:srgbClr val="355221"/>
                </a:solidFill>
              </a:rPr>
              <a:t>: 1}</a:t>
            </a:r>
          </a:p>
        </p:txBody>
      </p:sp>
      <p:graphicFrame>
        <p:nvGraphicFramePr>
          <p:cNvPr id="3" name="Table 2"/>
          <p:cNvGraphicFramePr>
            <a:graphicFrameLocks noGrp="1"/>
          </p:cNvGraphicFramePr>
          <p:nvPr>
            <p:extLst>
              <p:ext uri="{D42A27DB-BD31-4B8C-83A1-F6EECF244321}">
                <p14:modId xmlns:p14="http://schemas.microsoft.com/office/powerpoint/2010/main" val="3047190822"/>
              </p:ext>
            </p:extLst>
          </p:nvPr>
        </p:nvGraphicFramePr>
        <p:xfrm>
          <a:off x="491067" y="2544976"/>
          <a:ext cx="1473200" cy="2103225"/>
        </p:xfrm>
        <a:graphic>
          <a:graphicData uri="http://schemas.openxmlformats.org/drawingml/2006/table">
            <a:tbl>
              <a:tblPr firstRow="1" bandRow="1">
                <a:tableStyleId>{2D5ABB26-0587-4C30-8999-92F81FD0307C}</a:tableStyleId>
              </a:tblPr>
              <a:tblGrid>
                <a:gridCol w="1264920">
                  <a:extLst>
                    <a:ext uri="{9D8B030D-6E8A-4147-A177-3AD203B41FA5}">
                      <a16:colId xmlns:a16="http://schemas.microsoft.com/office/drawing/2014/main" val="20000"/>
                    </a:ext>
                  </a:extLst>
                </a:gridCol>
                <a:gridCol w="208280">
                  <a:extLst>
                    <a:ext uri="{9D8B030D-6E8A-4147-A177-3AD203B41FA5}">
                      <a16:colId xmlns:a16="http://schemas.microsoft.com/office/drawing/2014/main" val="20001"/>
                    </a:ext>
                  </a:extLst>
                </a:gridCol>
              </a:tblGrid>
              <a:tr h="675405">
                <a:tc>
                  <a:txBody>
                    <a:bodyPr/>
                    <a:lstStyle/>
                    <a:p>
                      <a:r>
                        <a:rPr lang="en-US" b="1" dirty="0">
                          <a:latin typeface="儷黑 Pro"/>
                          <a:ea typeface="儷黑 Pro"/>
                          <a:cs typeface="儷黑 Pro"/>
                        </a:rPr>
                        <a:t>基数</a:t>
                      </a:r>
                    </a:p>
                  </a:txBody>
                  <a:tcPr/>
                </a:tc>
                <a:tc>
                  <a:txBody>
                    <a:bodyPr/>
                    <a:lstStyle/>
                    <a:p>
                      <a:endParaRPr lang="en-US" dirty="0"/>
                    </a:p>
                  </a:txBody>
                  <a:tcPr/>
                </a:tc>
                <a:extLst>
                  <a:ext uri="{0D108BD9-81ED-4DB2-BD59-A6C34878D82A}">
                    <a16:rowId xmlns:a16="http://schemas.microsoft.com/office/drawing/2014/main" val="10000"/>
                  </a:ext>
                </a:extLst>
              </a:tr>
              <a:tr h="752415">
                <a:tc>
                  <a:txBody>
                    <a:bodyPr/>
                    <a:lstStyle/>
                    <a:p>
                      <a:r>
                        <a:rPr lang="zh-CN" altLang="en-US" b="1" dirty="0">
                          <a:latin typeface="儷黑 Pro"/>
                          <a:ea typeface="儷黑 Pro"/>
                          <a:cs typeface="儷黑 Pro"/>
                        </a:rPr>
                        <a:t>写分布</a:t>
                      </a:r>
                      <a:endParaRPr lang="en-US" b="1" dirty="0">
                        <a:latin typeface="儷黑 Pro"/>
                        <a:ea typeface="儷黑 Pro"/>
                        <a:cs typeface="儷黑 Pro"/>
                      </a:endParaRPr>
                    </a:p>
                  </a:txBody>
                  <a:tcPr/>
                </a:tc>
                <a:tc>
                  <a:txBody>
                    <a:bodyPr/>
                    <a:lstStyle/>
                    <a:p>
                      <a:endParaRPr lang="en-US" dirty="0"/>
                    </a:p>
                  </a:txBody>
                  <a:tcPr/>
                </a:tc>
                <a:extLst>
                  <a:ext uri="{0D108BD9-81ED-4DB2-BD59-A6C34878D82A}">
                    <a16:rowId xmlns:a16="http://schemas.microsoft.com/office/drawing/2014/main" val="10001"/>
                  </a:ext>
                </a:extLst>
              </a:tr>
              <a:tr h="675405">
                <a:tc>
                  <a:txBody>
                    <a:bodyPr/>
                    <a:lstStyle/>
                    <a:p>
                      <a:r>
                        <a:rPr lang="zh-CN" altLang="en-US" b="1" dirty="0">
                          <a:latin typeface="儷黑 Pro"/>
                          <a:ea typeface="儷黑 Pro"/>
                          <a:cs typeface="儷黑 Pro"/>
                        </a:rPr>
                        <a:t>定向查询</a:t>
                      </a:r>
                      <a:endParaRPr lang="en-US" b="1" dirty="0">
                        <a:latin typeface="儷黑 Pro"/>
                        <a:ea typeface="儷黑 Pro"/>
                        <a:cs typeface="儷黑 Pro"/>
                      </a:endParaRPr>
                    </a:p>
                  </a:txBody>
                  <a:tcPr/>
                </a:tc>
                <a:tc>
                  <a:txBody>
                    <a:bodyPr/>
                    <a:lstStyle/>
                    <a:p>
                      <a:endParaRPr lang="en-US" dirty="0"/>
                    </a:p>
                  </a:txBody>
                  <a:tcPr/>
                </a:tc>
                <a:extLst>
                  <a:ext uri="{0D108BD9-81ED-4DB2-BD59-A6C34878D82A}">
                    <a16:rowId xmlns:a16="http://schemas.microsoft.com/office/drawing/2014/main" val="10002"/>
                  </a:ext>
                </a:extLst>
              </a:tr>
            </a:tbl>
          </a:graphicData>
        </a:graphic>
      </p:graphicFrame>
      <p:pic>
        <p:nvPicPr>
          <p:cNvPr id="18" name="Picture 21"/>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379133" y="3177702"/>
            <a:ext cx="579967" cy="5037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1" name="Picture 21"/>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379133" y="3840694"/>
            <a:ext cx="579967" cy="5037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3944422"/>
      </p:ext>
    </p:extLst>
  </p:cSld>
  <p:clrMapOvr>
    <a:masterClrMapping/>
  </p:clrMapOvr>
  <mc:AlternateContent xmlns:mc="http://schemas.openxmlformats.org/markup-compatibility/2006" xmlns:p14="http://schemas.microsoft.com/office/powerpoint/2010/main">
    <mc:Choice Requires="p14">
      <p:transition spd="slow" p14:dur="2000" advTm="381"/>
    </mc:Choice>
    <mc:Fallback xmlns="">
      <p:transition xmlns:p14="http://schemas.microsoft.com/office/powerpoint/2010/main" spd="slow" advTm="381"/>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p:cNvSpPr txBox="1"/>
          <p:nvPr/>
        </p:nvSpPr>
        <p:spPr>
          <a:xfrm>
            <a:off x="306610" y="629072"/>
            <a:ext cx="7344491" cy="584776"/>
          </a:xfrm>
          <a:prstGeom prst="rect">
            <a:avLst/>
          </a:prstGeom>
          <a:noFill/>
        </p:spPr>
        <p:txBody>
          <a:bodyPr wrap="square" rtlCol="0">
            <a:spAutoFit/>
          </a:bodyPr>
          <a:lstStyle/>
          <a:p>
            <a:r>
              <a:rPr lang="zh-CN" altLang="en-US" sz="3200" dirty="0">
                <a:solidFill>
                  <a:srgbClr val="355221"/>
                </a:solidFill>
              </a:rPr>
              <a:t>片键：</a:t>
            </a:r>
            <a:r>
              <a:rPr lang="en-US" altLang="zh-CN" sz="3200" dirty="0">
                <a:solidFill>
                  <a:srgbClr val="355221"/>
                </a:solidFill>
              </a:rPr>
              <a:t> {</a:t>
            </a:r>
            <a:r>
              <a:rPr lang="zh-CN" altLang="en-US" sz="3200" dirty="0">
                <a:solidFill>
                  <a:srgbClr val="355221"/>
                </a:solidFill>
              </a:rPr>
              <a:t> </a:t>
            </a:r>
            <a:r>
              <a:rPr lang="en-US" altLang="zh-CN" sz="3200" dirty="0" err="1">
                <a:solidFill>
                  <a:srgbClr val="355221"/>
                </a:solidFill>
              </a:rPr>
              <a:t>userid</a:t>
            </a:r>
            <a:r>
              <a:rPr lang="en-US" altLang="zh-CN" sz="3200" dirty="0">
                <a:solidFill>
                  <a:srgbClr val="355221"/>
                </a:solidFill>
              </a:rPr>
              <a:t>: 1, time:1}</a:t>
            </a:r>
          </a:p>
        </p:txBody>
      </p:sp>
      <p:graphicFrame>
        <p:nvGraphicFramePr>
          <p:cNvPr id="3" name="Table 2"/>
          <p:cNvGraphicFramePr>
            <a:graphicFrameLocks noGrp="1"/>
          </p:cNvGraphicFramePr>
          <p:nvPr>
            <p:extLst>
              <p:ext uri="{D42A27DB-BD31-4B8C-83A1-F6EECF244321}">
                <p14:modId xmlns:p14="http://schemas.microsoft.com/office/powerpoint/2010/main" val="1905853483"/>
              </p:ext>
            </p:extLst>
          </p:nvPr>
        </p:nvGraphicFramePr>
        <p:xfrm>
          <a:off x="491067" y="2544976"/>
          <a:ext cx="1473200" cy="2103225"/>
        </p:xfrm>
        <a:graphic>
          <a:graphicData uri="http://schemas.openxmlformats.org/drawingml/2006/table">
            <a:tbl>
              <a:tblPr firstRow="1" bandRow="1">
                <a:tableStyleId>{2D5ABB26-0587-4C30-8999-92F81FD0307C}</a:tableStyleId>
              </a:tblPr>
              <a:tblGrid>
                <a:gridCol w="1264920">
                  <a:extLst>
                    <a:ext uri="{9D8B030D-6E8A-4147-A177-3AD203B41FA5}">
                      <a16:colId xmlns:a16="http://schemas.microsoft.com/office/drawing/2014/main" val="20000"/>
                    </a:ext>
                  </a:extLst>
                </a:gridCol>
                <a:gridCol w="208280">
                  <a:extLst>
                    <a:ext uri="{9D8B030D-6E8A-4147-A177-3AD203B41FA5}">
                      <a16:colId xmlns:a16="http://schemas.microsoft.com/office/drawing/2014/main" val="20001"/>
                    </a:ext>
                  </a:extLst>
                </a:gridCol>
              </a:tblGrid>
              <a:tr h="675405">
                <a:tc>
                  <a:txBody>
                    <a:bodyPr/>
                    <a:lstStyle/>
                    <a:p>
                      <a:r>
                        <a:rPr lang="en-US" b="1" dirty="0">
                          <a:latin typeface="儷黑 Pro"/>
                          <a:ea typeface="儷黑 Pro"/>
                          <a:cs typeface="儷黑 Pro"/>
                        </a:rPr>
                        <a:t>基数</a:t>
                      </a:r>
                    </a:p>
                  </a:txBody>
                  <a:tcPr/>
                </a:tc>
                <a:tc>
                  <a:txBody>
                    <a:bodyPr/>
                    <a:lstStyle/>
                    <a:p>
                      <a:endParaRPr lang="en-US" dirty="0"/>
                    </a:p>
                  </a:txBody>
                  <a:tcPr/>
                </a:tc>
                <a:extLst>
                  <a:ext uri="{0D108BD9-81ED-4DB2-BD59-A6C34878D82A}">
                    <a16:rowId xmlns:a16="http://schemas.microsoft.com/office/drawing/2014/main" val="10000"/>
                  </a:ext>
                </a:extLst>
              </a:tr>
              <a:tr h="752415">
                <a:tc>
                  <a:txBody>
                    <a:bodyPr/>
                    <a:lstStyle/>
                    <a:p>
                      <a:r>
                        <a:rPr lang="zh-CN" altLang="en-US" b="1" dirty="0">
                          <a:latin typeface="儷黑 Pro"/>
                          <a:ea typeface="儷黑 Pro"/>
                          <a:cs typeface="儷黑 Pro"/>
                        </a:rPr>
                        <a:t>写分布</a:t>
                      </a:r>
                      <a:endParaRPr lang="en-US" b="1" dirty="0">
                        <a:latin typeface="儷黑 Pro"/>
                        <a:ea typeface="儷黑 Pro"/>
                        <a:cs typeface="儷黑 Pro"/>
                      </a:endParaRPr>
                    </a:p>
                  </a:txBody>
                  <a:tcPr/>
                </a:tc>
                <a:tc>
                  <a:txBody>
                    <a:bodyPr/>
                    <a:lstStyle/>
                    <a:p>
                      <a:endParaRPr lang="en-US" dirty="0"/>
                    </a:p>
                  </a:txBody>
                  <a:tcPr/>
                </a:tc>
                <a:extLst>
                  <a:ext uri="{0D108BD9-81ED-4DB2-BD59-A6C34878D82A}">
                    <a16:rowId xmlns:a16="http://schemas.microsoft.com/office/drawing/2014/main" val="10001"/>
                  </a:ext>
                </a:extLst>
              </a:tr>
              <a:tr h="675405">
                <a:tc>
                  <a:txBody>
                    <a:bodyPr/>
                    <a:lstStyle/>
                    <a:p>
                      <a:r>
                        <a:rPr lang="zh-CN" altLang="en-US" b="1" dirty="0">
                          <a:latin typeface="儷黑 Pro"/>
                          <a:ea typeface="儷黑 Pro"/>
                          <a:cs typeface="儷黑 Pro"/>
                        </a:rPr>
                        <a:t>定向查询</a:t>
                      </a:r>
                      <a:endParaRPr lang="en-US" b="1" dirty="0">
                        <a:latin typeface="儷黑 Pro"/>
                        <a:ea typeface="儷黑 Pro"/>
                        <a:cs typeface="儷黑 Pro"/>
                      </a:endParaRPr>
                    </a:p>
                  </a:txBody>
                  <a:tcPr/>
                </a:tc>
                <a:tc>
                  <a:txBody>
                    <a:bodyPr/>
                    <a:lstStyle/>
                    <a:p>
                      <a:endParaRPr lang="en-US" dirty="0"/>
                    </a:p>
                  </a:txBody>
                  <a:tcPr/>
                </a:tc>
                <a:extLst>
                  <a:ext uri="{0D108BD9-81ED-4DB2-BD59-A6C34878D82A}">
                    <a16:rowId xmlns:a16="http://schemas.microsoft.com/office/drawing/2014/main" val="10002"/>
                  </a:ext>
                </a:extLst>
              </a:tr>
            </a:tbl>
          </a:graphicData>
        </a:graphic>
      </p:graphicFrame>
      <p:pic>
        <p:nvPicPr>
          <p:cNvPr id="18" name="Picture 2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79133" y="3177702"/>
            <a:ext cx="579967" cy="5037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1" name="Picture 2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70666" y="3879377"/>
            <a:ext cx="579967" cy="5037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5" name="Picture 2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429935" y="2517318"/>
            <a:ext cx="579967" cy="5037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nvGrpSpPr>
          <p:cNvPr id="22" name="Group 2"/>
          <p:cNvGrpSpPr>
            <a:grpSpLocks/>
          </p:cNvGrpSpPr>
          <p:nvPr/>
        </p:nvGrpSpPr>
        <p:grpSpPr bwMode="auto">
          <a:xfrm>
            <a:off x="5665788" y="4210051"/>
            <a:ext cx="738188" cy="876300"/>
            <a:chOff x="1589546" y="3621983"/>
            <a:chExt cx="1574909" cy="1955936"/>
          </a:xfrm>
        </p:grpSpPr>
        <p:pic>
          <p:nvPicPr>
            <p:cNvPr id="23"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89546" y="3621983"/>
              <a:ext cx="1574909" cy="195593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4" name="Rectangle 23"/>
            <p:cNvSpPr/>
            <p:nvPr/>
          </p:nvSpPr>
          <p:spPr>
            <a:xfrm>
              <a:off x="2060326" y="3809782"/>
              <a:ext cx="738344" cy="198428"/>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200" dirty="0">
                <a:solidFill>
                  <a:schemeClr val="bg1"/>
                </a:solidFill>
              </a:endParaRPr>
            </a:p>
          </p:txBody>
        </p:sp>
      </p:grpSp>
      <p:grpSp>
        <p:nvGrpSpPr>
          <p:cNvPr id="25" name="Group 5"/>
          <p:cNvGrpSpPr>
            <a:grpSpLocks/>
          </p:cNvGrpSpPr>
          <p:nvPr/>
        </p:nvGrpSpPr>
        <p:grpSpPr bwMode="auto">
          <a:xfrm>
            <a:off x="6483351" y="4210051"/>
            <a:ext cx="738187" cy="876300"/>
            <a:chOff x="1589546" y="3621983"/>
            <a:chExt cx="1574909" cy="1955936"/>
          </a:xfrm>
        </p:grpSpPr>
        <p:pic>
          <p:nvPicPr>
            <p:cNvPr id="26" name="Picture 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89546" y="3621983"/>
              <a:ext cx="1574909" cy="195593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7" name="Rectangle 26"/>
            <p:cNvSpPr/>
            <p:nvPr/>
          </p:nvSpPr>
          <p:spPr>
            <a:xfrm>
              <a:off x="2060325" y="3809782"/>
              <a:ext cx="738345" cy="198428"/>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200" dirty="0">
                <a:solidFill>
                  <a:schemeClr val="bg1"/>
                </a:solidFill>
              </a:endParaRPr>
            </a:p>
          </p:txBody>
        </p:sp>
      </p:grpSp>
      <p:grpSp>
        <p:nvGrpSpPr>
          <p:cNvPr id="28" name="Group 8"/>
          <p:cNvGrpSpPr>
            <a:grpSpLocks/>
          </p:cNvGrpSpPr>
          <p:nvPr/>
        </p:nvGrpSpPr>
        <p:grpSpPr bwMode="auto">
          <a:xfrm>
            <a:off x="7234238" y="4210051"/>
            <a:ext cx="738188" cy="876300"/>
            <a:chOff x="1589546" y="3621983"/>
            <a:chExt cx="1574909" cy="1955936"/>
          </a:xfrm>
        </p:grpSpPr>
        <p:pic>
          <p:nvPicPr>
            <p:cNvPr id="29" name="Picture 9"/>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89546" y="3621983"/>
              <a:ext cx="1574909" cy="195593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0" name="Rectangle 29"/>
            <p:cNvSpPr/>
            <p:nvPr/>
          </p:nvSpPr>
          <p:spPr>
            <a:xfrm>
              <a:off x="2060326" y="3809782"/>
              <a:ext cx="738344" cy="198428"/>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200" dirty="0">
                <a:solidFill>
                  <a:schemeClr val="bg1"/>
                </a:solidFill>
              </a:endParaRPr>
            </a:p>
          </p:txBody>
        </p:sp>
      </p:grpSp>
      <p:grpSp>
        <p:nvGrpSpPr>
          <p:cNvPr id="31" name="Group 11"/>
          <p:cNvGrpSpPr>
            <a:grpSpLocks/>
          </p:cNvGrpSpPr>
          <p:nvPr/>
        </p:nvGrpSpPr>
        <p:grpSpPr bwMode="auto">
          <a:xfrm>
            <a:off x="7972426" y="4210051"/>
            <a:ext cx="738187" cy="876300"/>
            <a:chOff x="1589546" y="3621983"/>
            <a:chExt cx="1574909" cy="1955936"/>
          </a:xfrm>
        </p:grpSpPr>
        <p:pic>
          <p:nvPicPr>
            <p:cNvPr id="32" name="Picture 1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89546" y="3621983"/>
              <a:ext cx="1574909" cy="195593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3" name="Rectangle 32"/>
            <p:cNvSpPr/>
            <p:nvPr/>
          </p:nvSpPr>
          <p:spPr>
            <a:xfrm>
              <a:off x="2060325" y="3809782"/>
              <a:ext cx="738345" cy="198428"/>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200" dirty="0">
                <a:solidFill>
                  <a:schemeClr val="bg1"/>
                </a:solidFill>
              </a:endParaRPr>
            </a:p>
          </p:txBody>
        </p:sp>
      </p:grpSp>
      <p:pic>
        <p:nvPicPr>
          <p:cNvPr id="34" name="Picture 1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116638" y="1985963"/>
            <a:ext cx="2133600" cy="16891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44" name="Straight Arrow Connector 43"/>
          <p:cNvCxnSpPr/>
          <p:nvPr/>
        </p:nvCxnSpPr>
        <p:spPr>
          <a:xfrm flipH="1">
            <a:off x="6229350" y="3702050"/>
            <a:ext cx="438150" cy="4445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52409185"/>
      </p:ext>
    </p:extLst>
  </p:cSld>
  <p:clrMapOvr>
    <a:masterClrMapping/>
  </p:clrMapOvr>
  <mc:AlternateContent xmlns:mc="http://schemas.openxmlformats.org/markup-compatibility/2006" xmlns:p14="http://schemas.microsoft.com/office/powerpoint/2010/main">
    <mc:Choice Requires="p14">
      <p:transition spd="slow" p14:dur="2000" advTm="381"/>
    </mc:Choice>
    <mc:Fallback xmlns="">
      <p:transition xmlns:p14="http://schemas.microsoft.com/office/powerpoint/2010/main" spd="slow" advTm="381"/>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96">
            <a:extLst>
              <a:ext uri="{FF2B5EF4-FFF2-40B4-BE49-F238E27FC236}">
                <a16:creationId xmlns:a16="http://schemas.microsoft.com/office/drawing/2014/main" id="{DF53EB2F-379E-4904-96B0-0C9E7D299587}"/>
              </a:ext>
            </a:extLst>
          </p:cNvPr>
          <p:cNvGrpSpPr/>
          <p:nvPr/>
        </p:nvGrpSpPr>
        <p:grpSpPr>
          <a:xfrm>
            <a:off x="1286070" y="1359646"/>
            <a:ext cx="3429494" cy="4517169"/>
            <a:chOff x="1286070" y="1359646"/>
            <a:chExt cx="3192351" cy="4653834"/>
          </a:xfrm>
        </p:grpSpPr>
        <p:cxnSp>
          <p:nvCxnSpPr>
            <p:cNvPr id="13" name="Straight Connector 69">
              <a:extLst>
                <a:ext uri="{FF2B5EF4-FFF2-40B4-BE49-F238E27FC236}">
                  <a16:creationId xmlns:a16="http://schemas.microsoft.com/office/drawing/2014/main" id="{68B4E74E-CD42-410C-8563-649C15049D3C}"/>
                </a:ext>
              </a:extLst>
            </p:cNvPr>
            <p:cNvCxnSpPr/>
            <p:nvPr/>
          </p:nvCxnSpPr>
          <p:spPr>
            <a:xfrm>
              <a:off x="1925922" y="3729592"/>
              <a:ext cx="2552499" cy="0"/>
            </a:xfrm>
            <a:prstGeom prst="line">
              <a:avLst/>
            </a:prstGeom>
            <a:ln>
              <a:solidFill>
                <a:schemeClr val="tx1">
                  <a:lumMod val="75000"/>
                  <a:lumOff val="25000"/>
                </a:schemeClr>
              </a:solidFill>
              <a:prstDash val="dash"/>
            </a:ln>
            <a:effectLst/>
          </p:spPr>
          <p:style>
            <a:lnRef idx="1">
              <a:schemeClr val="accent1"/>
            </a:lnRef>
            <a:fillRef idx="0">
              <a:schemeClr val="accent1"/>
            </a:fillRef>
            <a:effectRef idx="0">
              <a:schemeClr val="accent1"/>
            </a:effectRef>
            <a:fontRef idx="minor">
              <a:schemeClr val="tx1"/>
            </a:fontRef>
          </p:style>
        </p:cxnSp>
        <p:grpSp>
          <p:nvGrpSpPr>
            <p:cNvPr id="14" name="Group 72">
              <a:extLst>
                <a:ext uri="{FF2B5EF4-FFF2-40B4-BE49-F238E27FC236}">
                  <a16:creationId xmlns:a16="http://schemas.microsoft.com/office/drawing/2014/main" id="{200AEE4D-AEDF-4EA4-B1EC-90748A89E466}"/>
                </a:ext>
              </a:extLst>
            </p:cNvPr>
            <p:cNvGrpSpPr/>
            <p:nvPr/>
          </p:nvGrpSpPr>
          <p:grpSpPr>
            <a:xfrm flipH="1">
              <a:off x="2628763" y="2268565"/>
              <a:ext cx="1741086" cy="2872746"/>
              <a:chOff x="9974696" y="2347248"/>
              <a:chExt cx="1488652" cy="2456237"/>
            </a:xfrm>
            <a:effectLst/>
          </p:grpSpPr>
          <p:cxnSp>
            <p:nvCxnSpPr>
              <p:cNvPr id="21" name="Straight Connector 73">
                <a:extLst>
                  <a:ext uri="{FF2B5EF4-FFF2-40B4-BE49-F238E27FC236}">
                    <a16:creationId xmlns:a16="http://schemas.microsoft.com/office/drawing/2014/main" id="{015E654F-C5E2-4CF1-8A14-77243D257DE3}"/>
                  </a:ext>
                </a:extLst>
              </p:cNvPr>
              <p:cNvCxnSpPr/>
              <p:nvPr/>
            </p:nvCxnSpPr>
            <p:spPr>
              <a:xfrm>
                <a:off x="9974696" y="3355980"/>
                <a:ext cx="1447505" cy="1447505"/>
              </a:xfrm>
              <a:prstGeom prst="line">
                <a:avLst/>
              </a:prstGeom>
              <a:ln>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2" name="Straight Connector 74">
                <a:extLst>
                  <a:ext uri="{FF2B5EF4-FFF2-40B4-BE49-F238E27FC236}">
                    <a16:creationId xmlns:a16="http://schemas.microsoft.com/office/drawing/2014/main" id="{7B35EB06-519D-4CED-B748-F69ABD1599EC}"/>
                  </a:ext>
                </a:extLst>
              </p:cNvPr>
              <p:cNvCxnSpPr/>
              <p:nvPr/>
            </p:nvCxnSpPr>
            <p:spPr>
              <a:xfrm flipH="1">
                <a:off x="10114773" y="2347248"/>
                <a:ext cx="1348575" cy="1348575"/>
              </a:xfrm>
              <a:prstGeom prst="line">
                <a:avLst/>
              </a:prstGeom>
              <a:ln>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15" name="Oval 78">
              <a:extLst>
                <a:ext uri="{FF2B5EF4-FFF2-40B4-BE49-F238E27FC236}">
                  <a16:creationId xmlns:a16="http://schemas.microsoft.com/office/drawing/2014/main" id="{5976DA0E-771A-467E-A7EE-8AEE2AD0FC95}"/>
                </a:ext>
              </a:extLst>
            </p:cNvPr>
            <p:cNvSpPr>
              <a:spLocks noChangeAspect="1"/>
            </p:cNvSpPr>
            <p:nvPr/>
          </p:nvSpPr>
          <p:spPr>
            <a:xfrm>
              <a:off x="1796237" y="1359646"/>
              <a:ext cx="1390294" cy="1390294"/>
            </a:xfrm>
            <a:prstGeom prst="ellipse">
              <a:avLst/>
            </a:prstGeom>
            <a:solidFill>
              <a:schemeClr val="bg1"/>
            </a:solidFill>
            <a:ln w="57150">
              <a:solidFill>
                <a:srgbClr val="517B38"/>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Oval 79">
              <a:extLst>
                <a:ext uri="{FF2B5EF4-FFF2-40B4-BE49-F238E27FC236}">
                  <a16:creationId xmlns:a16="http://schemas.microsoft.com/office/drawing/2014/main" id="{F5F106A1-143C-413C-BD52-2FEF4416D10D}"/>
                </a:ext>
              </a:extLst>
            </p:cNvPr>
            <p:cNvSpPr>
              <a:spLocks noChangeAspect="1"/>
            </p:cNvSpPr>
            <p:nvPr/>
          </p:nvSpPr>
          <p:spPr>
            <a:xfrm>
              <a:off x="1323552" y="2972939"/>
              <a:ext cx="1390294" cy="1390294"/>
            </a:xfrm>
            <a:prstGeom prst="ellipse">
              <a:avLst/>
            </a:prstGeom>
            <a:solidFill>
              <a:schemeClr val="bg1"/>
            </a:solidFill>
            <a:ln w="57150">
              <a:solidFill>
                <a:srgbClr val="517B38"/>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a:cs typeface="Arial"/>
              </a:endParaRPr>
            </a:p>
          </p:txBody>
        </p:sp>
        <p:sp>
          <p:nvSpPr>
            <p:cNvPr id="17" name="Oval 80">
              <a:extLst>
                <a:ext uri="{FF2B5EF4-FFF2-40B4-BE49-F238E27FC236}">
                  <a16:creationId xmlns:a16="http://schemas.microsoft.com/office/drawing/2014/main" id="{334D4483-22CA-445A-B16B-27FA2CD7A2F8}"/>
                </a:ext>
              </a:extLst>
            </p:cNvPr>
            <p:cNvSpPr>
              <a:spLocks noChangeAspect="1"/>
            </p:cNvSpPr>
            <p:nvPr/>
          </p:nvSpPr>
          <p:spPr>
            <a:xfrm>
              <a:off x="1830756" y="4623186"/>
              <a:ext cx="1390294" cy="1390294"/>
            </a:xfrm>
            <a:prstGeom prst="ellipse">
              <a:avLst/>
            </a:prstGeom>
            <a:solidFill>
              <a:schemeClr val="bg1"/>
            </a:solidFill>
            <a:ln w="57150">
              <a:solidFill>
                <a:srgbClr val="42994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a:cs typeface="Arial"/>
              </a:endParaRPr>
            </a:p>
          </p:txBody>
        </p:sp>
        <p:sp>
          <p:nvSpPr>
            <p:cNvPr id="18" name="TextBox 36">
              <a:extLst>
                <a:ext uri="{FF2B5EF4-FFF2-40B4-BE49-F238E27FC236}">
                  <a16:creationId xmlns:a16="http://schemas.microsoft.com/office/drawing/2014/main" id="{151C1540-02EB-4CA6-B914-3D45A0AC347C}"/>
                </a:ext>
              </a:extLst>
            </p:cNvPr>
            <p:cNvSpPr txBox="1"/>
            <p:nvPr/>
          </p:nvSpPr>
          <p:spPr>
            <a:xfrm>
              <a:off x="1637117" y="1651357"/>
              <a:ext cx="1731776" cy="971911"/>
            </a:xfrm>
            <a:prstGeom prst="rect">
              <a:avLst/>
            </a:prstGeom>
            <a:noFill/>
            <a:effectLst/>
          </p:spPr>
          <p:txBody>
            <a:bodyPr wrap="square" rtlCol="0">
              <a:spAutoFit/>
            </a:bodyPr>
            <a:lstStyle/>
            <a:p>
              <a:pPr algn="ctr"/>
              <a:r>
                <a:rPr lang="en-US" sz="1600" b="1" dirty="0">
                  <a:latin typeface="Arial"/>
                  <a:cs typeface="Arial"/>
                </a:rPr>
                <a:t>Expressive Query Language</a:t>
              </a:r>
            </a:p>
          </p:txBody>
        </p:sp>
        <p:sp>
          <p:nvSpPr>
            <p:cNvPr id="19" name="TextBox 39">
              <a:extLst>
                <a:ext uri="{FF2B5EF4-FFF2-40B4-BE49-F238E27FC236}">
                  <a16:creationId xmlns:a16="http://schemas.microsoft.com/office/drawing/2014/main" id="{C986589A-F4F2-450F-84E7-3B3CEBB24625}"/>
                </a:ext>
              </a:extLst>
            </p:cNvPr>
            <p:cNvSpPr txBox="1"/>
            <p:nvPr/>
          </p:nvSpPr>
          <p:spPr>
            <a:xfrm>
              <a:off x="1286070" y="3356847"/>
              <a:ext cx="1457497" cy="971911"/>
            </a:xfrm>
            <a:prstGeom prst="rect">
              <a:avLst/>
            </a:prstGeom>
            <a:noFill/>
            <a:effectLst/>
          </p:spPr>
          <p:txBody>
            <a:bodyPr wrap="square" rtlCol="0">
              <a:spAutoFit/>
            </a:bodyPr>
            <a:lstStyle/>
            <a:p>
              <a:pPr algn="ctr"/>
              <a:r>
                <a:rPr lang="en-US" sz="1600" b="1" dirty="0">
                  <a:latin typeface="Arial"/>
                  <a:cs typeface="Arial"/>
                </a:rPr>
                <a:t>Strong</a:t>
              </a:r>
            </a:p>
            <a:p>
              <a:pPr algn="ctr"/>
              <a:r>
                <a:rPr lang="en-US" sz="1600" b="1" dirty="0">
                  <a:latin typeface="Arial"/>
                  <a:cs typeface="Arial"/>
                </a:rPr>
                <a:t>Consistency</a:t>
              </a:r>
            </a:p>
          </p:txBody>
        </p:sp>
        <p:sp>
          <p:nvSpPr>
            <p:cNvPr id="20" name="TextBox 42">
              <a:extLst>
                <a:ext uri="{FF2B5EF4-FFF2-40B4-BE49-F238E27FC236}">
                  <a16:creationId xmlns:a16="http://schemas.microsoft.com/office/drawing/2014/main" id="{301B5782-AF16-4ED2-9323-CE4650237720}"/>
                </a:ext>
              </a:extLst>
            </p:cNvPr>
            <p:cNvSpPr txBox="1"/>
            <p:nvPr/>
          </p:nvSpPr>
          <p:spPr>
            <a:xfrm>
              <a:off x="1796691" y="5084241"/>
              <a:ext cx="1457497" cy="683938"/>
            </a:xfrm>
            <a:prstGeom prst="rect">
              <a:avLst/>
            </a:prstGeom>
            <a:noFill/>
            <a:ln>
              <a:noFill/>
            </a:ln>
            <a:effectLst/>
          </p:spPr>
          <p:txBody>
            <a:bodyPr wrap="square" rtlCol="0">
              <a:spAutoFit/>
            </a:bodyPr>
            <a:lstStyle/>
            <a:p>
              <a:pPr algn="ctr"/>
              <a:r>
                <a:rPr lang="en-US" sz="1600" b="1" dirty="0">
                  <a:latin typeface="Arial"/>
                  <a:cs typeface="Arial"/>
                </a:rPr>
                <a:t>Secondary Indexes </a:t>
              </a:r>
            </a:p>
          </p:txBody>
        </p:sp>
      </p:grpSp>
      <p:grpSp>
        <p:nvGrpSpPr>
          <p:cNvPr id="23" name="Group 95">
            <a:extLst>
              <a:ext uri="{FF2B5EF4-FFF2-40B4-BE49-F238E27FC236}">
                <a16:creationId xmlns:a16="http://schemas.microsoft.com/office/drawing/2014/main" id="{BD07267A-915E-425F-AEE1-D6DFBECC5C57}"/>
              </a:ext>
            </a:extLst>
          </p:cNvPr>
          <p:cNvGrpSpPr/>
          <p:nvPr/>
        </p:nvGrpSpPr>
        <p:grpSpPr>
          <a:xfrm>
            <a:off x="4906188" y="1359646"/>
            <a:ext cx="3171011" cy="4517169"/>
            <a:chOff x="4906189" y="1359646"/>
            <a:chExt cx="2951742" cy="4653834"/>
          </a:xfrm>
        </p:grpSpPr>
        <p:cxnSp>
          <p:nvCxnSpPr>
            <p:cNvPr id="24" name="Straight Connector 94">
              <a:extLst>
                <a:ext uri="{FF2B5EF4-FFF2-40B4-BE49-F238E27FC236}">
                  <a16:creationId xmlns:a16="http://schemas.microsoft.com/office/drawing/2014/main" id="{1FD86FC1-786A-4C24-8F48-A543748C4CA9}"/>
                </a:ext>
              </a:extLst>
            </p:cNvPr>
            <p:cNvCxnSpPr/>
            <p:nvPr/>
          </p:nvCxnSpPr>
          <p:spPr>
            <a:xfrm>
              <a:off x="4906189" y="3729592"/>
              <a:ext cx="2552499" cy="0"/>
            </a:xfrm>
            <a:prstGeom prst="line">
              <a:avLst/>
            </a:prstGeom>
            <a:ln>
              <a:solidFill>
                <a:schemeClr val="tx1">
                  <a:lumMod val="75000"/>
                  <a:lumOff val="25000"/>
                </a:schemeClr>
              </a:solidFill>
              <a:prstDash val="dash"/>
            </a:ln>
            <a:effectLst/>
          </p:spPr>
          <p:style>
            <a:lnRef idx="1">
              <a:schemeClr val="accent1"/>
            </a:lnRef>
            <a:fillRef idx="0">
              <a:schemeClr val="accent1"/>
            </a:fillRef>
            <a:effectRef idx="0">
              <a:schemeClr val="accent1"/>
            </a:effectRef>
            <a:fontRef idx="minor">
              <a:schemeClr val="tx1"/>
            </a:fontRef>
          </p:style>
        </p:cxnSp>
        <p:cxnSp>
          <p:nvCxnSpPr>
            <p:cNvPr id="25" name="Straight Connector 70">
              <a:extLst>
                <a:ext uri="{FF2B5EF4-FFF2-40B4-BE49-F238E27FC236}">
                  <a16:creationId xmlns:a16="http://schemas.microsoft.com/office/drawing/2014/main" id="{EBB14615-4ACA-451F-88A7-D82E639A8110}"/>
                </a:ext>
              </a:extLst>
            </p:cNvPr>
            <p:cNvCxnSpPr/>
            <p:nvPr/>
          </p:nvCxnSpPr>
          <p:spPr>
            <a:xfrm flipH="1">
              <a:off x="5174563" y="2481074"/>
              <a:ext cx="1003197" cy="1003197"/>
            </a:xfrm>
            <a:prstGeom prst="line">
              <a:avLst/>
            </a:prstGeom>
            <a:ln>
              <a:solidFill>
                <a:schemeClr val="tx1">
                  <a:lumMod val="75000"/>
                  <a:lumOff val="25000"/>
                </a:schemeClr>
              </a:solidFill>
              <a:prstDash val="dash"/>
            </a:ln>
            <a:effectLst/>
          </p:spPr>
          <p:style>
            <a:lnRef idx="1">
              <a:schemeClr val="accent1"/>
            </a:lnRef>
            <a:fillRef idx="0">
              <a:schemeClr val="accent1"/>
            </a:fillRef>
            <a:effectRef idx="0">
              <a:schemeClr val="accent1"/>
            </a:effectRef>
            <a:fontRef idx="minor">
              <a:schemeClr val="tx1"/>
            </a:fontRef>
          </p:style>
        </p:cxnSp>
        <p:cxnSp>
          <p:nvCxnSpPr>
            <p:cNvPr id="26" name="Straight Connector 71">
              <a:extLst>
                <a:ext uri="{FF2B5EF4-FFF2-40B4-BE49-F238E27FC236}">
                  <a16:creationId xmlns:a16="http://schemas.microsoft.com/office/drawing/2014/main" id="{6F9E5D23-FEB3-4BF8-8EE8-20C0072907EC}"/>
                </a:ext>
              </a:extLst>
            </p:cNvPr>
            <p:cNvCxnSpPr/>
            <p:nvPr/>
          </p:nvCxnSpPr>
          <p:spPr>
            <a:xfrm>
              <a:off x="5330749" y="4005166"/>
              <a:ext cx="760035" cy="760035"/>
            </a:xfrm>
            <a:prstGeom prst="line">
              <a:avLst/>
            </a:prstGeom>
            <a:ln>
              <a:solidFill>
                <a:schemeClr val="tx1">
                  <a:lumMod val="75000"/>
                  <a:lumOff val="25000"/>
                </a:schemeClr>
              </a:solidFill>
              <a:prstDash val="dash"/>
            </a:ln>
            <a:effectLst/>
          </p:spPr>
          <p:style>
            <a:lnRef idx="1">
              <a:schemeClr val="accent1"/>
            </a:lnRef>
            <a:fillRef idx="0">
              <a:schemeClr val="accent1"/>
            </a:fillRef>
            <a:effectRef idx="0">
              <a:schemeClr val="accent1"/>
            </a:effectRef>
            <a:fontRef idx="minor">
              <a:schemeClr val="tx1"/>
            </a:fontRef>
          </p:style>
        </p:cxnSp>
        <p:sp>
          <p:nvSpPr>
            <p:cNvPr id="27" name="Oval 81">
              <a:extLst>
                <a:ext uri="{FF2B5EF4-FFF2-40B4-BE49-F238E27FC236}">
                  <a16:creationId xmlns:a16="http://schemas.microsoft.com/office/drawing/2014/main" id="{9BFAA603-2114-4EE4-A6FA-238CD0279973}"/>
                </a:ext>
              </a:extLst>
            </p:cNvPr>
            <p:cNvSpPr>
              <a:spLocks noChangeAspect="1"/>
            </p:cNvSpPr>
            <p:nvPr/>
          </p:nvSpPr>
          <p:spPr>
            <a:xfrm>
              <a:off x="5732581" y="1359646"/>
              <a:ext cx="1390294" cy="1390294"/>
            </a:xfrm>
            <a:prstGeom prst="ellipse">
              <a:avLst/>
            </a:prstGeom>
            <a:solidFill>
              <a:schemeClr val="bg1"/>
            </a:solidFill>
            <a:ln w="57150">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Oval 82">
              <a:extLst>
                <a:ext uri="{FF2B5EF4-FFF2-40B4-BE49-F238E27FC236}">
                  <a16:creationId xmlns:a16="http://schemas.microsoft.com/office/drawing/2014/main" id="{504C4AE6-541F-4B37-8AA4-AB649D98DD80}"/>
                </a:ext>
              </a:extLst>
            </p:cNvPr>
            <p:cNvSpPr>
              <a:spLocks noChangeAspect="1"/>
            </p:cNvSpPr>
            <p:nvPr/>
          </p:nvSpPr>
          <p:spPr>
            <a:xfrm>
              <a:off x="6434035" y="2972939"/>
              <a:ext cx="1390294" cy="1390294"/>
            </a:xfrm>
            <a:prstGeom prst="ellipse">
              <a:avLst/>
            </a:prstGeom>
            <a:solidFill>
              <a:schemeClr val="bg1"/>
            </a:solidFill>
            <a:ln w="57150">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a:cs typeface="Arial"/>
              </a:endParaRPr>
            </a:p>
          </p:txBody>
        </p:sp>
        <p:sp>
          <p:nvSpPr>
            <p:cNvPr id="29" name="Oval 83">
              <a:extLst>
                <a:ext uri="{FF2B5EF4-FFF2-40B4-BE49-F238E27FC236}">
                  <a16:creationId xmlns:a16="http://schemas.microsoft.com/office/drawing/2014/main" id="{EF1FC575-5BA1-4A56-B2A6-5569110C024C}"/>
                </a:ext>
              </a:extLst>
            </p:cNvPr>
            <p:cNvSpPr>
              <a:spLocks noChangeAspect="1"/>
            </p:cNvSpPr>
            <p:nvPr/>
          </p:nvSpPr>
          <p:spPr>
            <a:xfrm>
              <a:off x="5767100" y="4623186"/>
              <a:ext cx="1390294" cy="1390294"/>
            </a:xfrm>
            <a:prstGeom prst="ellipse">
              <a:avLst/>
            </a:prstGeom>
            <a:solidFill>
              <a:schemeClr val="bg1"/>
            </a:solidFill>
            <a:ln w="57150">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a:cs typeface="Arial"/>
              </a:endParaRPr>
            </a:p>
          </p:txBody>
        </p:sp>
        <p:sp>
          <p:nvSpPr>
            <p:cNvPr id="30" name="TextBox 50">
              <a:extLst>
                <a:ext uri="{FF2B5EF4-FFF2-40B4-BE49-F238E27FC236}">
                  <a16:creationId xmlns:a16="http://schemas.microsoft.com/office/drawing/2014/main" id="{580B710D-9EE7-4CFD-9FB2-E0A0B46F4792}"/>
                </a:ext>
              </a:extLst>
            </p:cNvPr>
            <p:cNvSpPr txBox="1"/>
            <p:nvPr/>
          </p:nvSpPr>
          <p:spPr>
            <a:xfrm>
              <a:off x="5848570" y="1894137"/>
              <a:ext cx="1196990" cy="683938"/>
            </a:xfrm>
            <a:prstGeom prst="rect">
              <a:avLst/>
            </a:prstGeom>
            <a:noFill/>
            <a:effectLst/>
          </p:spPr>
          <p:txBody>
            <a:bodyPr wrap="square" rtlCol="0">
              <a:spAutoFit/>
            </a:bodyPr>
            <a:lstStyle/>
            <a:p>
              <a:pPr algn="ctr"/>
              <a:r>
                <a:rPr lang="en-US" sz="1600" b="1" dirty="0">
                  <a:latin typeface="Arial"/>
                  <a:cs typeface="Arial"/>
                </a:rPr>
                <a:t>Flexibility</a:t>
              </a:r>
            </a:p>
          </p:txBody>
        </p:sp>
        <p:sp>
          <p:nvSpPr>
            <p:cNvPr id="31" name="TextBox 53">
              <a:extLst>
                <a:ext uri="{FF2B5EF4-FFF2-40B4-BE49-F238E27FC236}">
                  <a16:creationId xmlns:a16="http://schemas.microsoft.com/office/drawing/2014/main" id="{190210CC-7EAF-43E6-ABF1-007476A65D9C}"/>
                </a:ext>
              </a:extLst>
            </p:cNvPr>
            <p:cNvSpPr txBox="1"/>
            <p:nvPr/>
          </p:nvSpPr>
          <p:spPr>
            <a:xfrm>
              <a:off x="6400434" y="3514928"/>
              <a:ext cx="1457497" cy="395963"/>
            </a:xfrm>
            <a:prstGeom prst="rect">
              <a:avLst/>
            </a:prstGeom>
            <a:noFill/>
            <a:effectLst/>
          </p:spPr>
          <p:txBody>
            <a:bodyPr wrap="square" rtlCol="0">
              <a:spAutoFit/>
            </a:bodyPr>
            <a:lstStyle/>
            <a:p>
              <a:pPr algn="ctr"/>
              <a:r>
                <a:rPr lang="en-US" sz="1600" b="1" dirty="0">
                  <a:latin typeface="Arial"/>
                  <a:cs typeface="Arial"/>
                </a:rPr>
                <a:t>Scalability</a:t>
              </a:r>
            </a:p>
          </p:txBody>
        </p:sp>
        <p:sp>
          <p:nvSpPr>
            <p:cNvPr id="32" name="TextBox 56">
              <a:extLst>
                <a:ext uri="{FF2B5EF4-FFF2-40B4-BE49-F238E27FC236}">
                  <a16:creationId xmlns:a16="http://schemas.microsoft.com/office/drawing/2014/main" id="{A9D6C616-E2A9-4E58-8208-7CEC52B46DBC}"/>
                </a:ext>
              </a:extLst>
            </p:cNvPr>
            <p:cNvSpPr txBox="1"/>
            <p:nvPr/>
          </p:nvSpPr>
          <p:spPr>
            <a:xfrm>
              <a:off x="5688826" y="5192877"/>
              <a:ext cx="1587920" cy="683938"/>
            </a:xfrm>
            <a:prstGeom prst="rect">
              <a:avLst/>
            </a:prstGeom>
            <a:noFill/>
            <a:effectLst/>
          </p:spPr>
          <p:txBody>
            <a:bodyPr wrap="square" rtlCol="0">
              <a:spAutoFit/>
            </a:bodyPr>
            <a:lstStyle/>
            <a:p>
              <a:pPr algn="ctr"/>
              <a:r>
                <a:rPr lang="en-US" sz="1600" b="1" dirty="0">
                  <a:latin typeface="Arial"/>
                  <a:cs typeface="Arial"/>
                </a:rPr>
                <a:t>Performance</a:t>
              </a:r>
            </a:p>
          </p:txBody>
        </p:sp>
        <p:cxnSp>
          <p:nvCxnSpPr>
            <p:cNvPr id="33" name="Straight Connector 84">
              <a:extLst>
                <a:ext uri="{FF2B5EF4-FFF2-40B4-BE49-F238E27FC236}">
                  <a16:creationId xmlns:a16="http://schemas.microsoft.com/office/drawing/2014/main" id="{5C21D922-8F0A-4484-9A96-7E3B2D8C63ED}"/>
                </a:ext>
              </a:extLst>
            </p:cNvPr>
            <p:cNvCxnSpPr>
              <a:stCxn id="27" idx="1"/>
              <a:endCxn id="27" idx="5"/>
            </p:cNvCxnSpPr>
            <p:nvPr/>
          </p:nvCxnSpPr>
          <p:spPr>
            <a:xfrm>
              <a:off x="5936185" y="1563250"/>
              <a:ext cx="983086" cy="983086"/>
            </a:xfrm>
            <a:prstGeom prst="line">
              <a:avLst/>
            </a:prstGeom>
            <a:ln w="38100">
              <a:solidFill>
                <a:srgbClr val="C00000"/>
              </a:solidFill>
            </a:ln>
            <a:effectLst/>
          </p:spPr>
          <p:style>
            <a:lnRef idx="3">
              <a:schemeClr val="dk1"/>
            </a:lnRef>
            <a:fillRef idx="0">
              <a:schemeClr val="dk1"/>
            </a:fillRef>
            <a:effectRef idx="2">
              <a:schemeClr val="dk1"/>
            </a:effectRef>
            <a:fontRef idx="minor">
              <a:schemeClr val="tx1"/>
            </a:fontRef>
          </p:style>
        </p:cxnSp>
        <p:cxnSp>
          <p:nvCxnSpPr>
            <p:cNvPr id="34" name="Straight Connector 85">
              <a:extLst>
                <a:ext uri="{FF2B5EF4-FFF2-40B4-BE49-F238E27FC236}">
                  <a16:creationId xmlns:a16="http://schemas.microsoft.com/office/drawing/2014/main" id="{72596F26-7303-4BD4-AD45-9AD574230272}"/>
                </a:ext>
              </a:extLst>
            </p:cNvPr>
            <p:cNvCxnSpPr/>
            <p:nvPr/>
          </p:nvCxnSpPr>
          <p:spPr>
            <a:xfrm>
              <a:off x="6597714" y="3176542"/>
              <a:ext cx="983086" cy="983086"/>
            </a:xfrm>
            <a:prstGeom prst="line">
              <a:avLst/>
            </a:prstGeom>
            <a:ln w="38100">
              <a:solidFill>
                <a:srgbClr val="C00000"/>
              </a:solidFill>
            </a:ln>
            <a:effectLst/>
          </p:spPr>
          <p:style>
            <a:lnRef idx="3">
              <a:schemeClr val="dk1"/>
            </a:lnRef>
            <a:fillRef idx="0">
              <a:schemeClr val="dk1"/>
            </a:fillRef>
            <a:effectRef idx="2">
              <a:schemeClr val="dk1"/>
            </a:effectRef>
            <a:fontRef idx="minor">
              <a:schemeClr val="tx1"/>
            </a:fontRef>
          </p:style>
        </p:cxnSp>
        <p:cxnSp>
          <p:nvCxnSpPr>
            <p:cNvPr id="35" name="Straight Connector 86">
              <a:extLst>
                <a:ext uri="{FF2B5EF4-FFF2-40B4-BE49-F238E27FC236}">
                  <a16:creationId xmlns:a16="http://schemas.microsoft.com/office/drawing/2014/main" id="{036222E9-788C-4136-93A7-9C7F119D9097}"/>
                </a:ext>
              </a:extLst>
            </p:cNvPr>
            <p:cNvCxnSpPr/>
            <p:nvPr/>
          </p:nvCxnSpPr>
          <p:spPr>
            <a:xfrm>
              <a:off x="5961866" y="4826790"/>
              <a:ext cx="983086" cy="983086"/>
            </a:xfrm>
            <a:prstGeom prst="line">
              <a:avLst/>
            </a:prstGeom>
            <a:ln w="38100">
              <a:solidFill>
                <a:srgbClr val="C00000"/>
              </a:solidFill>
            </a:ln>
            <a:effectLst/>
          </p:spPr>
          <p:style>
            <a:lnRef idx="3">
              <a:schemeClr val="dk1"/>
            </a:lnRef>
            <a:fillRef idx="0">
              <a:schemeClr val="dk1"/>
            </a:fillRef>
            <a:effectRef idx="2">
              <a:schemeClr val="dk1"/>
            </a:effectRef>
            <a:fontRef idx="minor">
              <a:schemeClr val="tx1"/>
            </a:fontRef>
          </p:style>
        </p:cxnSp>
      </p:grpSp>
      <p:sp>
        <p:nvSpPr>
          <p:cNvPr id="36" name="Title 3">
            <a:extLst>
              <a:ext uri="{FF2B5EF4-FFF2-40B4-BE49-F238E27FC236}">
                <a16:creationId xmlns:a16="http://schemas.microsoft.com/office/drawing/2014/main" id="{6142FAEA-1DEB-4B42-A29C-8350A63122D7}"/>
              </a:ext>
            </a:extLst>
          </p:cNvPr>
          <p:cNvSpPr>
            <a:spLocks noGrp="1"/>
          </p:cNvSpPr>
          <p:nvPr>
            <p:ph type="title"/>
          </p:nvPr>
        </p:nvSpPr>
        <p:spPr>
          <a:xfrm>
            <a:off x="255048" y="72305"/>
            <a:ext cx="8840933" cy="1109435"/>
          </a:xfrm>
          <a:prstGeom prst="rect">
            <a:avLst/>
          </a:prstGeom>
        </p:spPr>
        <p:txBody>
          <a:bodyPr/>
          <a:lstStyle/>
          <a:p>
            <a:pPr algn="ctr"/>
            <a:r>
              <a:rPr lang="en-US" dirty="0"/>
              <a:t>Relational</a:t>
            </a:r>
          </a:p>
        </p:txBody>
      </p:sp>
      <p:grpSp>
        <p:nvGrpSpPr>
          <p:cNvPr id="37" name="Group 75">
            <a:extLst>
              <a:ext uri="{FF2B5EF4-FFF2-40B4-BE49-F238E27FC236}">
                <a16:creationId xmlns:a16="http://schemas.microsoft.com/office/drawing/2014/main" id="{3469E412-C479-4A05-AA7F-CA589054B55D}"/>
              </a:ext>
            </a:extLst>
          </p:cNvPr>
          <p:cNvGrpSpPr>
            <a:grpSpLocks noChangeAspect="1"/>
          </p:cNvGrpSpPr>
          <p:nvPr/>
        </p:nvGrpSpPr>
        <p:grpSpPr>
          <a:xfrm>
            <a:off x="3563209" y="2747044"/>
            <a:ext cx="2068022" cy="2068022"/>
            <a:chOff x="2357971" y="707570"/>
            <a:chExt cx="2736004" cy="2736004"/>
          </a:xfrm>
          <a:effectLst/>
        </p:grpSpPr>
        <p:sp>
          <p:nvSpPr>
            <p:cNvPr id="38" name="Oval 76">
              <a:extLst>
                <a:ext uri="{FF2B5EF4-FFF2-40B4-BE49-F238E27FC236}">
                  <a16:creationId xmlns:a16="http://schemas.microsoft.com/office/drawing/2014/main" id="{B882311E-5326-407E-8E82-00D5543E5E83}"/>
                </a:ext>
              </a:extLst>
            </p:cNvPr>
            <p:cNvSpPr>
              <a:spLocks noChangeAspect="1"/>
            </p:cNvSpPr>
            <p:nvPr/>
          </p:nvSpPr>
          <p:spPr>
            <a:xfrm>
              <a:off x="2357971" y="707570"/>
              <a:ext cx="2736004" cy="2736004"/>
            </a:xfrm>
            <a:prstGeom prst="ellipse">
              <a:avLst/>
            </a:prstGeom>
            <a:solidFill>
              <a:schemeClr val="bg1"/>
            </a:solidFill>
            <a:ln w="76200">
              <a:solidFill>
                <a:srgbClr val="A3AA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b="1" dirty="0">
                <a:solidFill>
                  <a:srgbClr val="0070C0"/>
                </a:solidFill>
                <a:latin typeface="Arial"/>
                <a:cs typeface="Arial"/>
              </a:endParaRPr>
            </a:p>
          </p:txBody>
        </p:sp>
        <p:pic>
          <p:nvPicPr>
            <p:cNvPr id="39" name="Picture 77">
              <a:extLst>
                <a:ext uri="{FF2B5EF4-FFF2-40B4-BE49-F238E27FC236}">
                  <a16:creationId xmlns:a16="http://schemas.microsoft.com/office/drawing/2014/main" id="{8A504331-FAC0-4C9B-B671-78910BACBD1C}"/>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696277" y="1082043"/>
              <a:ext cx="2059391" cy="2059391"/>
            </a:xfrm>
            <a:prstGeom prst="rect">
              <a:avLst/>
            </a:prstGeom>
          </p:spPr>
        </p:pic>
      </p:grpSp>
    </p:spTree>
    <p:extLst>
      <p:ext uri="{BB962C8B-B14F-4D97-AF65-F5344CB8AC3E}">
        <p14:creationId xmlns:p14="http://schemas.microsoft.com/office/powerpoint/2010/main" val="4258145720"/>
      </p:ext>
    </p:extLst>
  </p:cSld>
  <p:clrMapOvr>
    <a:masterClrMapping/>
  </p:clrMapOvr>
  <mc:AlternateContent xmlns:mc="http://schemas.openxmlformats.org/markup-compatibility/2006" xmlns:p14="http://schemas.microsoft.com/office/powerpoint/2010/main">
    <mc:Choice Requires="p14">
      <p:transition spd="slow" p14:dur="2000" advTm="8796"/>
    </mc:Choice>
    <mc:Fallback xmlns="">
      <p:transition xmlns:p14="http://schemas.microsoft.com/office/powerpoint/2010/main" spd="slow" advTm="879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377887" y="1693703"/>
            <a:ext cx="5143770" cy="2840236"/>
          </a:xfrm>
          <a:prstGeom prst="rect">
            <a:avLst/>
          </a:prstGeom>
          <a:ln>
            <a:noFill/>
          </a:ln>
          <a:effectLst>
            <a:outerShdw blurRad="292100" dist="139700" dir="2700000" algn="tl" rotWithShape="0">
              <a:srgbClr val="333333">
                <a:alpha val="65000"/>
              </a:srgbClr>
            </a:outerShdw>
          </a:effectLst>
        </p:spPr>
      </p:pic>
      <p:sp>
        <p:nvSpPr>
          <p:cNvPr id="9" name="Content Placeholder 1"/>
          <p:cNvSpPr txBox="1">
            <a:spLocks/>
          </p:cNvSpPr>
          <p:nvPr/>
        </p:nvSpPr>
        <p:spPr>
          <a:xfrm>
            <a:off x="5815617" y="1693703"/>
            <a:ext cx="3575853" cy="4192109"/>
          </a:xfrm>
          <a:prstGeom prst="rect">
            <a:avLst/>
          </a:prstGeom>
        </p:spPr>
        <p:txBody>
          <a:bodyPr/>
          <a:lstStyle>
            <a:lvl1pPr marL="256032" indent="-256032" algn="l" defTabSz="457200" rtl="0" eaLnBrk="1" latinLnBrk="0" hangingPunct="1">
              <a:lnSpc>
                <a:spcPts val="3540"/>
              </a:lnSpc>
              <a:spcBef>
                <a:spcPts val="1272"/>
              </a:spcBef>
              <a:buClr>
                <a:srgbClr val="6BA342"/>
              </a:buClr>
              <a:buSzPct val="85000"/>
              <a:buFont typeface="Arial"/>
              <a:buChar char="•"/>
              <a:defRPr sz="3000" kern="1200" spc="-100" baseline="0">
                <a:ln w="1905">
                  <a:noFill/>
                </a:ln>
                <a:solidFill>
                  <a:srgbClr val="625F5E"/>
                </a:solidFill>
                <a:latin typeface="PT Sans"/>
                <a:ea typeface="+mn-ea"/>
                <a:cs typeface="PT Sans"/>
              </a:defRPr>
            </a:lvl1pPr>
            <a:lvl2pPr marL="740664" indent="-256032" algn="l" defTabSz="457200" rtl="0" eaLnBrk="1" latinLnBrk="0" hangingPunct="1">
              <a:spcBef>
                <a:spcPts val="200"/>
              </a:spcBef>
              <a:buClr>
                <a:srgbClr val="6BA342"/>
              </a:buClr>
              <a:buSzPct val="90000"/>
              <a:buFont typeface="Arial"/>
              <a:buChar char="–"/>
              <a:defRPr sz="2400" kern="1200" spc="-100" baseline="0">
                <a:solidFill>
                  <a:srgbClr val="625F5E"/>
                </a:solidFill>
                <a:latin typeface="PT Sans"/>
                <a:ea typeface="+mn-ea"/>
                <a:cs typeface="PT San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ltLang="zh-CN" dirty="0">
                <a:solidFill>
                  <a:schemeClr val="accent1">
                    <a:lumMod val="50000"/>
                  </a:schemeClr>
                </a:solidFill>
              </a:rPr>
              <a:t>130</a:t>
            </a:r>
            <a:r>
              <a:rPr lang="zh-CN" altLang="en-US" dirty="0">
                <a:solidFill>
                  <a:schemeClr val="accent1">
                    <a:lumMod val="50000"/>
                  </a:schemeClr>
                </a:solidFill>
              </a:rPr>
              <a:t>亿条记录</a:t>
            </a:r>
            <a:endParaRPr lang="en-US" altLang="zh-CN" dirty="0">
              <a:solidFill>
                <a:schemeClr val="accent1">
                  <a:lumMod val="50000"/>
                </a:schemeClr>
              </a:solidFill>
            </a:endParaRPr>
          </a:p>
          <a:p>
            <a:r>
              <a:rPr lang="en-US" dirty="0">
                <a:solidFill>
                  <a:schemeClr val="accent1">
                    <a:lumMod val="50000"/>
                  </a:schemeClr>
                </a:solidFill>
              </a:rPr>
              <a:t>12 个分片</a:t>
            </a:r>
          </a:p>
          <a:p>
            <a:r>
              <a:rPr lang="en-US" dirty="0">
                <a:solidFill>
                  <a:schemeClr val="accent1">
                    <a:lumMod val="50000"/>
                  </a:schemeClr>
                </a:solidFill>
              </a:rPr>
              <a:t>9成员复制</a:t>
            </a:r>
            <a:r>
              <a:rPr lang="zh-CN" altLang="en-US" dirty="0">
                <a:solidFill>
                  <a:schemeClr val="accent1">
                    <a:lumMod val="50000"/>
                  </a:schemeClr>
                </a:solidFill>
              </a:rPr>
              <a:t>集</a:t>
            </a:r>
            <a:endParaRPr lang="en-US" altLang="zh-CN" dirty="0">
              <a:solidFill>
                <a:schemeClr val="accent1">
                  <a:lumMod val="50000"/>
                </a:schemeClr>
              </a:solidFill>
            </a:endParaRPr>
          </a:p>
          <a:p>
            <a:r>
              <a:rPr lang="zh-CN" altLang="zh-CN" dirty="0">
                <a:solidFill>
                  <a:schemeClr val="accent1">
                    <a:lumMod val="50000"/>
                  </a:schemeClr>
                </a:solidFill>
              </a:rPr>
              <a:t>3</a:t>
            </a:r>
            <a:r>
              <a:rPr lang="zh-CN" altLang="en-US" dirty="0">
                <a:solidFill>
                  <a:schemeClr val="accent1">
                    <a:lumMod val="50000"/>
                  </a:schemeClr>
                </a:solidFill>
              </a:rPr>
              <a:t>个数据中心</a:t>
            </a:r>
            <a:endParaRPr lang="en-US" altLang="zh-CN" dirty="0">
              <a:solidFill>
                <a:schemeClr val="accent1">
                  <a:lumMod val="50000"/>
                </a:schemeClr>
              </a:solidFill>
            </a:endParaRPr>
          </a:p>
        </p:txBody>
      </p:sp>
      <p:sp>
        <p:nvSpPr>
          <p:cNvPr id="10" name="TextBox 9"/>
          <p:cNvSpPr txBox="1"/>
          <p:nvPr/>
        </p:nvSpPr>
        <p:spPr>
          <a:xfrm>
            <a:off x="219136" y="558678"/>
            <a:ext cx="7344491" cy="584776"/>
          </a:xfrm>
          <a:prstGeom prst="rect">
            <a:avLst/>
          </a:prstGeom>
          <a:noFill/>
        </p:spPr>
        <p:txBody>
          <a:bodyPr wrap="square" rtlCol="0">
            <a:spAutoFit/>
          </a:bodyPr>
          <a:lstStyle/>
          <a:p>
            <a:r>
              <a:rPr lang="zh-CN" altLang="en-US" sz="3200" dirty="0">
                <a:solidFill>
                  <a:srgbClr val="355221"/>
                </a:solidFill>
              </a:rPr>
              <a:t>分片案例</a:t>
            </a:r>
            <a:r>
              <a:rPr lang="en-US" altLang="zh-CN" sz="3200" dirty="0">
                <a:solidFill>
                  <a:srgbClr val="355221"/>
                </a:solidFill>
              </a:rPr>
              <a:t> – </a:t>
            </a:r>
            <a:r>
              <a:rPr lang="zh-CN" altLang="en-US" sz="3200" dirty="0">
                <a:solidFill>
                  <a:srgbClr val="355221"/>
                </a:solidFill>
              </a:rPr>
              <a:t>为读性能扩展</a:t>
            </a:r>
            <a:endParaRPr lang="en-US" altLang="zh-CN" sz="3200" dirty="0">
              <a:solidFill>
                <a:srgbClr val="355221"/>
              </a:solidFill>
            </a:endParaRPr>
          </a:p>
        </p:txBody>
      </p:sp>
    </p:spTree>
    <p:extLst>
      <p:ext uri="{BB962C8B-B14F-4D97-AF65-F5344CB8AC3E}">
        <p14:creationId xmlns:p14="http://schemas.microsoft.com/office/powerpoint/2010/main" val="2435958706"/>
      </p:ext>
    </p:extLst>
  </p:cSld>
  <p:clrMapOvr>
    <a:masterClrMapping/>
  </p:clrMapOvr>
  <mc:AlternateContent xmlns:mc="http://schemas.openxmlformats.org/markup-compatibility/2006" xmlns:p14="http://schemas.microsoft.com/office/powerpoint/2010/main">
    <mc:Choice Requires="p14">
      <p:transition spd="med" p14:dur="700" advTm="212">
        <p:fade/>
      </p:transition>
    </mc:Choice>
    <mc:Fallback xmlns="">
      <p:transition xmlns:p14="http://schemas.microsoft.com/office/powerpoint/2010/main" spd="med" advTm="212">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1"/>
          <p:cNvSpPr txBox="1">
            <a:spLocks/>
          </p:cNvSpPr>
          <p:nvPr/>
        </p:nvSpPr>
        <p:spPr>
          <a:xfrm>
            <a:off x="5815617" y="1693703"/>
            <a:ext cx="3575853" cy="4192109"/>
          </a:xfrm>
          <a:prstGeom prst="rect">
            <a:avLst/>
          </a:prstGeom>
        </p:spPr>
        <p:txBody>
          <a:bodyPr/>
          <a:lstStyle>
            <a:lvl1pPr marL="256032" indent="-256032" algn="l" defTabSz="457200" rtl="0" eaLnBrk="1" latinLnBrk="0" hangingPunct="1">
              <a:lnSpc>
                <a:spcPts val="3540"/>
              </a:lnSpc>
              <a:spcBef>
                <a:spcPts val="1272"/>
              </a:spcBef>
              <a:buClr>
                <a:srgbClr val="6BA342"/>
              </a:buClr>
              <a:buSzPct val="85000"/>
              <a:buFont typeface="Arial"/>
              <a:buChar char="•"/>
              <a:defRPr sz="3000" kern="1200" spc="-100" baseline="0">
                <a:ln w="1905">
                  <a:noFill/>
                </a:ln>
                <a:solidFill>
                  <a:srgbClr val="625F5E"/>
                </a:solidFill>
                <a:latin typeface="PT Sans"/>
                <a:ea typeface="+mn-ea"/>
                <a:cs typeface="PT Sans"/>
              </a:defRPr>
            </a:lvl1pPr>
            <a:lvl2pPr marL="740664" indent="-256032" algn="l" defTabSz="457200" rtl="0" eaLnBrk="1" latinLnBrk="0" hangingPunct="1">
              <a:spcBef>
                <a:spcPts val="200"/>
              </a:spcBef>
              <a:buClr>
                <a:srgbClr val="6BA342"/>
              </a:buClr>
              <a:buSzPct val="90000"/>
              <a:buFont typeface="Arial"/>
              <a:buChar char="–"/>
              <a:defRPr sz="2400" kern="1200" spc="-100" baseline="0">
                <a:solidFill>
                  <a:srgbClr val="625F5E"/>
                </a:solidFill>
                <a:latin typeface="PT Sans"/>
                <a:ea typeface="+mn-ea"/>
                <a:cs typeface="PT San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ltLang="zh-CN" dirty="0"/>
              <a:t>~</a:t>
            </a:r>
            <a:r>
              <a:rPr lang="zh-CN" altLang="zh-CN" dirty="0"/>
              <a:t>5</a:t>
            </a:r>
            <a:r>
              <a:rPr lang="en-US" altLang="zh-CN" dirty="0"/>
              <a:t>00</a:t>
            </a:r>
            <a:r>
              <a:rPr lang="zh-CN" altLang="en-US" dirty="0"/>
              <a:t>亿记录</a:t>
            </a:r>
            <a:endParaRPr lang="en-US" altLang="zh-CN" dirty="0"/>
          </a:p>
          <a:p>
            <a:r>
              <a:rPr lang="en-US" altLang="zh-CN" dirty="0"/>
              <a:t>20 </a:t>
            </a:r>
            <a:r>
              <a:rPr lang="zh-CN" altLang="en-US" dirty="0"/>
              <a:t> </a:t>
            </a:r>
            <a:r>
              <a:rPr lang="en-US" dirty="0"/>
              <a:t>分片</a:t>
            </a:r>
          </a:p>
        </p:txBody>
      </p:sp>
      <p:pic>
        <p:nvPicPr>
          <p:cNvPr id="2" name="Picture 1"/>
          <p:cNvPicPr>
            <a:picLocks noChangeAspect="1"/>
          </p:cNvPicPr>
          <p:nvPr/>
        </p:nvPicPr>
        <p:blipFill>
          <a:blip r:embed="rId3"/>
          <a:stretch>
            <a:fillRect/>
          </a:stretch>
        </p:blipFill>
        <p:spPr>
          <a:xfrm>
            <a:off x="466821" y="1727833"/>
            <a:ext cx="4970001" cy="3082754"/>
          </a:xfrm>
          <a:prstGeom prst="rect">
            <a:avLst/>
          </a:prstGeom>
          <a:ln>
            <a:noFill/>
          </a:ln>
          <a:effectLst>
            <a:outerShdw blurRad="292100" dist="139700" dir="2700000" algn="tl" rotWithShape="0">
              <a:srgbClr val="333333">
                <a:alpha val="65000"/>
              </a:srgbClr>
            </a:outerShdw>
          </a:effectLst>
        </p:spPr>
      </p:pic>
      <p:sp>
        <p:nvSpPr>
          <p:cNvPr id="4" name="Rectangle 3"/>
          <p:cNvSpPr/>
          <p:nvPr/>
        </p:nvSpPr>
        <p:spPr>
          <a:xfrm>
            <a:off x="4248834" y="3244334"/>
            <a:ext cx="646331" cy="369332"/>
          </a:xfrm>
          <a:prstGeom prst="rect">
            <a:avLst/>
          </a:prstGeom>
        </p:spPr>
        <p:txBody>
          <a:bodyPr wrap="none">
            <a:spAutoFit/>
          </a:bodyPr>
          <a:lstStyle/>
          <a:p>
            <a:r>
              <a:rPr lang="en-US" dirty="0"/>
              <a:t>沈颢</a:t>
            </a:r>
          </a:p>
        </p:txBody>
      </p:sp>
      <p:sp>
        <p:nvSpPr>
          <p:cNvPr id="11" name="TextBox 10"/>
          <p:cNvSpPr txBox="1"/>
          <p:nvPr/>
        </p:nvSpPr>
        <p:spPr>
          <a:xfrm>
            <a:off x="219136" y="549697"/>
            <a:ext cx="7344491" cy="584776"/>
          </a:xfrm>
          <a:prstGeom prst="rect">
            <a:avLst/>
          </a:prstGeom>
          <a:noFill/>
        </p:spPr>
        <p:txBody>
          <a:bodyPr wrap="square" rtlCol="0">
            <a:spAutoFit/>
          </a:bodyPr>
          <a:lstStyle/>
          <a:p>
            <a:r>
              <a:rPr lang="zh-CN" altLang="en-US" sz="3200" dirty="0">
                <a:solidFill>
                  <a:srgbClr val="355221"/>
                </a:solidFill>
              </a:rPr>
              <a:t>分片案例</a:t>
            </a:r>
            <a:r>
              <a:rPr lang="en-US" altLang="zh-CN" sz="3200" dirty="0">
                <a:solidFill>
                  <a:srgbClr val="355221"/>
                </a:solidFill>
              </a:rPr>
              <a:t> – </a:t>
            </a:r>
            <a:r>
              <a:rPr lang="zh-CN" altLang="en-US" sz="3200" dirty="0">
                <a:solidFill>
                  <a:srgbClr val="355221"/>
                </a:solidFill>
              </a:rPr>
              <a:t>为海量数据扩展</a:t>
            </a:r>
            <a:endParaRPr lang="en-US" altLang="zh-CN" sz="3200" dirty="0">
              <a:solidFill>
                <a:srgbClr val="355221"/>
              </a:solidFill>
            </a:endParaRPr>
          </a:p>
        </p:txBody>
      </p:sp>
    </p:spTree>
    <p:extLst>
      <p:ext uri="{BB962C8B-B14F-4D97-AF65-F5344CB8AC3E}">
        <p14:creationId xmlns:p14="http://schemas.microsoft.com/office/powerpoint/2010/main" val="4034396511"/>
      </p:ext>
    </p:extLst>
  </p:cSld>
  <p:clrMapOvr>
    <a:masterClrMapping/>
  </p:clrMapOvr>
  <mc:AlternateContent xmlns:mc="http://schemas.openxmlformats.org/markup-compatibility/2006" xmlns:p14="http://schemas.microsoft.com/office/powerpoint/2010/main">
    <mc:Choice Requires="p14">
      <p:transition spd="med" p14:dur="700" advTm="928">
        <p:fade/>
      </p:transition>
    </mc:Choice>
    <mc:Fallback xmlns="">
      <p:transition xmlns:p14="http://schemas.microsoft.com/office/powerpoint/2010/main" spd="med" advTm="928">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1"/>
          <p:cNvSpPr txBox="1">
            <a:spLocks/>
          </p:cNvSpPr>
          <p:nvPr/>
        </p:nvSpPr>
        <p:spPr>
          <a:xfrm>
            <a:off x="5815617" y="1693703"/>
            <a:ext cx="3575853" cy="4192109"/>
          </a:xfrm>
          <a:prstGeom prst="rect">
            <a:avLst/>
          </a:prstGeom>
        </p:spPr>
        <p:txBody>
          <a:bodyPr/>
          <a:lstStyle>
            <a:lvl1pPr marL="256032" indent="-256032" algn="l" defTabSz="457200" rtl="0" eaLnBrk="1" latinLnBrk="0" hangingPunct="1">
              <a:lnSpc>
                <a:spcPts val="3540"/>
              </a:lnSpc>
              <a:spcBef>
                <a:spcPts val="1272"/>
              </a:spcBef>
              <a:buClr>
                <a:srgbClr val="6BA342"/>
              </a:buClr>
              <a:buSzPct val="85000"/>
              <a:buFont typeface="Arial"/>
              <a:buChar char="•"/>
              <a:defRPr sz="3000" kern="1200" spc="-100" baseline="0">
                <a:ln w="1905">
                  <a:noFill/>
                </a:ln>
                <a:solidFill>
                  <a:srgbClr val="625F5E"/>
                </a:solidFill>
                <a:latin typeface="PT Sans"/>
                <a:ea typeface="+mn-ea"/>
                <a:cs typeface="PT Sans"/>
              </a:defRPr>
            </a:lvl1pPr>
            <a:lvl2pPr marL="740664" indent="-256032" algn="l" defTabSz="457200" rtl="0" eaLnBrk="1" latinLnBrk="0" hangingPunct="1">
              <a:spcBef>
                <a:spcPts val="200"/>
              </a:spcBef>
              <a:buClr>
                <a:srgbClr val="6BA342"/>
              </a:buClr>
              <a:buSzPct val="90000"/>
              <a:buFont typeface="Arial"/>
              <a:buChar char="–"/>
              <a:defRPr sz="2400" kern="1200" spc="-100" baseline="0">
                <a:solidFill>
                  <a:srgbClr val="625F5E"/>
                </a:solidFill>
                <a:latin typeface="PT Sans"/>
                <a:ea typeface="+mn-ea"/>
                <a:cs typeface="PT San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zh-CN" altLang="zh-CN" dirty="0"/>
              <a:t>3</a:t>
            </a:r>
            <a:r>
              <a:rPr lang="en-US" altLang="zh-CN" dirty="0"/>
              <a:t>0</a:t>
            </a:r>
            <a:r>
              <a:rPr lang="zh-CN" altLang="en-US" dirty="0"/>
              <a:t>万次</a:t>
            </a:r>
            <a:r>
              <a:rPr lang="en-US" altLang="zh-CN" dirty="0"/>
              <a:t>/</a:t>
            </a:r>
            <a:r>
              <a:rPr lang="zh-CN" altLang="en-US" dirty="0"/>
              <a:t>秒并发</a:t>
            </a:r>
            <a:endParaRPr lang="en-US" altLang="zh-CN" dirty="0"/>
          </a:p>
          <a:p>
            <a:r>
              <a:rPr lang="en-US" dirty="0"/>
              <a:t>~100分片</a:t>
            </a:r>
          </a:p>
        </p:txBody>
      </p:sp>
      <p:pic>
        <p:nvPicPr>
          <p:cNvPr id="3" name="Picture 2"/>
          <p:cNvPicPr>
            <a:picLocks noChangeAspect="1"/>
          </p:cNvPicPr>
          <p:nvPr/>
        </p:nvPicPr>
        <p:blipFill>
          <a:blip r:embed="rId3"/>
          <a:stretch>
            <a:fillRect/>
          </a:stretch>
        </p:blipFill>
        <p:spPr>
          <a:xfrm>
            <a:off x="504886" y="1693703"/>
            <a:ext cx="4997302" cy="2905125"/>
          </a:xfrm>
          <a:prstGeom prst="rect">
            <a:avLst/>
          </a:prstGeom>
          <a:ln>
            <a:noFill/>
          </a:ln>
          <a:effectLst>
            <a:outerShdw blurRad="292100" dist="139700" dir="2700000" algn="tl" rotWithShape="0">
              <a:srgbClr val="333333">
                <a:alpha val="65000"/>
              </a:srgbClr>
            </a:outerShdw>
          </a:effectLst>
        </p:spPr>
      </p:pic>
      <p:sp>
        <p:nvSpPr>
          <p:cNvPr id="11" name="TextBox 10"/>
          <p:cNvSpPr txBox="1"/>
          <p:nvPr/>
        </p:nvSpPr>
        <p:spPr>
          <a:xfrm>
            <a:off x="203261" y="550755"/>
            <a:ext cx="7344491" cy="584776"/>
          </a:xfrm>
          <a:prstGeom prst="rect">
            <a:avLst/>
          </a:prstGeom>
          <a:noFill/>
        </p:spPr>
        <p:txBody>
          <a:bodyPr wrap="square" rtlCol="0">
            <a:spAutoFit/>
          </a:bodyPr>
          <a:lstStyle/>
          <a:p>
            <a:r>
              <a:rPr lang="zh-CN" altLang="en-US" sz="3200" dirty="0">
                <a:solidFill>
                  <a:srgbClr val="355221"/>
                </a:solidFill>
              </a:rPr>
              <a:t>分片案例</a:t>
            </a:r>
            <a:r>
              <a:rPr lang="en-US" altLang="zh-CN" sz="3200" dirty="0">
                <a:solidFill>
                  <a:srgbClr val="355221"/>
                </a:solidFill>
              </a:rPr>
              <a:t> – </a:t>
            </a:r>
            <a:r>
              <a:rPr lang="zh-CN" altLang="en-US" sz="3200" dirty="0">
                <a:solidFill>
                  <a:srgbClr val="355221"/>
                </a:solidFill>
              </a:rPr>
              <a:t>为高并发扩展</a:t>
            </a:r>
            <a:endParaRPr lang="en-US" altLang="zh-CN" sz="3200" dirty="0">
              <a:solidFill>
                <a:srgbClr val="355221"/>
              </a:solidFill>
            </a:endParaRPr>
          </a:p>
        </p:txBody>
      </p:sp>
    </p:spTree>
    <p:extLst>
      <p:ext uri="{BB962C8B-B14F-4D97-AF65-F5344CB8AC3E}">
        <p14:creationId xmlns:p14="http://schemas.microsoft.com/office/powerpoint/2010/main" val="2856905673"/>
      </p:ext>
    </p:extLst>
  </p:cSld>
  <p:clrMapOvr>
    <a:masterClrMapping/>
  </p:clrMapOvr>
  <mc:AlternateContent xmlns:mc="http://schemas.openxmlformats.org/markup-compatibility/2006" xmlns:p14="http://schemas.microsoft.com/office/powerpoint/2010/main">
    <mc:Choice Requires="p14">
      <p:transition spd="med" p14:dur="700" advTm="396">
        <p:fade/>
      </p:transition>
    </mc:Choice>
    <mc:Fallback xmlns="">
      <p:transition xmlns:p14="http://schemas.microsoft.com/office/powerpoint/2010/main" spd="med" advTm="396">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03218" y="2529940"/>
            <a:ext cx="7761432" cy="1200329"/>
          </a:xfrm>
          <a:prstGeom prst="rect">
            <a:avLst/>
          </a:prstGeom>
        </p:spPr>
        <p:txBody>
          <a:bodyPr wrap="square">
            <a:spAutoFit/>
          </a:bodyPr>
          <a:lstStyle/>
          <a:p>
            <a:r>
              <a:rPr lang="zh-CN" altLang="en-US" sz="3200" dirty="0">
                <a:solidFill>
                  <a:srgbClr val="92D050"/>
                </a:solidFill>
              </a:rPr>
              <a:t>谢谢</a:t>
            </a:r>
            <a:endParaRPr lang="en-US" altLang="zh-CN" sz="3200" dirty="0">
              <a:solidFill>
                <a:srgbClr val="92D050"/>
              </a:solidFill>
            </a:endParaRPr>
          </a:p>
          <a:p>
            <a:endParaRPr lang="en-US" sz="4000" dirty="0"/>
          </a:p>
        </p:txBody>
      </p:sp>
      <p:sp>
        <p:nvSpPr>
          <p:cNvPr id="7" name="TextBox 6"/>
          <p:cNvSpPr txBox="1"/>
          <p:nvPr/>
        </p:nvSpPr>
        <p:spPr>
          <a:xfrm>
            <a:off x="3524249" y="5133459"/>
            <a:ext cx="2473324" cy="369332"/>
          </a:xfrm>
          <a:prstGeom prst="rect">
            <a:avLst/>
          </a:prstGeom>
          <a:noFill/>
        </p:spPr>
        <p:txBody>
          <a:bodyPr wrap="square" rtlCol="0">
            <a:spAutoFit/>
          </a:bodyPr>
          <a:lstStyle/>
          <a:p>
            <a:r>
              <a:rPr lang="en-US" altLang="zh-CN" dirty="0">
                <a:solidFill>
                  <a:schemeClr val="bg2"/>
                </a:solidFill>
              </a:rPr>
              <a:t>#MongoDB</a:t>
            </a:r>
            <a:r>
              <a:rPr lang="zh-CN" altLang="en-US" dirty="0">
                <a:solidFill>
                  <a:schemeClr val="bg2"/>
                </a:solidFill>
              </a:rPr>
              <a:t>中国</a:t>
            </a:r>
            <a:r>
              <a:rPr lang="en-US" altLang="zh-CN" dirty="0">
                <a:solidFill>
                  <a:schemeClr val="bg2"/>
                </a:solidFill>
              </a:rPr>
              <a:t>#</a:t>
            </a:r>
            <a:endParaRPr lang="en-US" dirty="0">
              <a:solidFill>
                <a:schemeClr val="bg2"/>
              </a:solidFill>
            </a:endParaRPr>
          </a:p>
        </p:txBody>
      </p:sp>
    </p:spTree>
    <p:extLst>
      <p:ext uri="{BB962C8B-B14F-4D97-AF65-F5344CB8AC3E}">
        <p14:creationId xmlns:p14="http://schemas.microsoft.com/office/powerpoint/2010/main" val="1340793443"/>
      </p:ext>
    </p:extLst>
  </p:cSld>
  <p:clrMapOvr>
    <a:masterClrMapping/>
  </p:clrMapOvr>
  <mc:AlternateContent xmlns:mc="http://schemas.openxmlformats.org/markup-compatibility/2006" xmlns:p14="http://schemas.microsoft.com/office/powerpoint/2010/main">
    <mc:Choice Requires="p14">
      <p:transition spd="slow" p14:dur="2000" advTm="85398"/>
    </mc:Choice>
    <mc:Fallback xmlns="">
      <p:transition xmlns:p14="http://schemas.microsoft.com/office/powerpoint/2010/main" spd="slow" advTm="85398"/>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5D092566-5781-4566-96DE-B40962431944}"/>
              </a:ext>
            </a:extLst>
          </p:cNvPr>
          <p:cNvSpPr>
            <a:spLocks noGrp="1"/>
          </p:cNvSpPr>
          <p:nvPr>
            <p:ph type="title"/>
          </p:nvPr>
        </p:nvSpPr>
        <p:spPr>
          <a:xfrm>
            <a:off x="457200" y="9275"/>
            <a:ext cx="8229600" cy="1143000"/>
          </a:xfrm>
          <a:prstGeom prst="rect">
            <a:avLst/>
          </a:prstGeom>
        </p:spPr>
        <p:txBody>
          <a:bodyPr/>
          <a:lstStyle/>
          <a:p>
            <a:pPr algn="ctr"/>
            <a:r>
              <a:rPr lang="en-US" dirty="0" err="1"/>
              <a:t>NoSQL</a:t>
            </a:r>
            <a:endParaRPr lang="en-US" dirty="0"/>
          </a:p>
        </p:txBody>
      </p:sp>
      <p:grpSp>
        <p:nvGrpSpPr>
          <p:cNvPr id="3" name="Group 58">
            <a:extLst>
              <a:ext uri="{FF2B5EF4-FFF2-40B4-BE49-F238E27FC236}">
                <a16:creationId xmlns:a16="http://schemas.microsoft.com/office/drawing/2014/main" id="{6FD2C267-8C79-401B-B04F-6B76995FBA55}"/>
              </a:ext>
            </a:extLst>
          </p:cNvPr>
          <p:cNvGrpSpPr/>
          <p:nvPr/>
        </p:nvGrpSpPr>
        <p:grpSpPr>
          <a:xfrm>
            <a:off x="1286070" y="1359646"/>
            <a:ext cx="3083779" cy="4653834"/>
            <a:chOff x="1286070" y="1359646"/>
            <a:chExt cx="3083779" cy="4653834"/>
          </a:xfrm>
        </p:grpSpPr>
        <p:cxnSp>
          <p:nvCxnSpPr>
            <p:cNvPr id="4" name="Straight Connector 31">
              <a:extLst>
                <a:ext uri="{FF2B5EF4-FFF2-40B4-BE49-F238E27FC236}">
                  <a16:creationId xmlns:a16="http://schemas.microsoft.com/office/drawing/2014/main" id="{46E34266-9DF6-466A-A72B-568D16611D65}"/>
                </a:ext>
              </a:extLst>
            </p:cNvPr>
            <p:cNvCxnSpPr/>
            <p:nvPr/>
          </p:nvCxnSpPr>
          <p:spPr>
            <a:xfrm>
              <a:off x="1925922" y="3729592"/>
              <a:ext cx="2111341" cy="0"/>
            </a:xfrm>
            <a:prstGeom prst="line">
              <a:avLst/>
            </a:prstGeom>
            <a:ln>
              <a:solidFill>
                <a:schemeClr val="tx1">
                  <a:lumMod val="75000"/>
                  <a:lumOff val="25000"/>
                </a:schemeClr>
              </a:solidFill>
              <a:prstDash val="dash"/>
            </a:ln>
            <a:effectLst/>
          </p:spPr>
          <p:style>
            <a:lnRef idx="1">
              <a:schemeClr val="accent1"/>
            </a:lnRef>
            <a:fillRef idx="0">
              <a:schemeClr val="accent1"/>
            </a:fillRef>
            <a:effectRef idx="0">
              <a:schemeClr val="accent1"/>
            </a:effectRef>
            <a:fontRef idx="minor">
              <a:schemeClr val="tx1"/>
            </a:fontRef>
          </p:style>
        </p:cxnSp>
        <p:grpSp>
          <p:nvGrpSpPr>
            <p:cNvPr id="5" name="Group 34">
              <a:extLst>
                <a:ext uri="{FF2B5EF4-FFF2-40B4-BE49-F238E27FC236}">
                  <a16:creationId xmlns:a16="http://schemas.microsoft.com/office/drawing/2014/main" id="{C6BB5893-750A-4866-98DA-FDDA58D1BEF9}"/>
                </a:ext>
              </a:extLst>
            </p:cNvPr>
            <p:cNvGrpSpPr/>
            <p:nvPr/>
          </p:nvGrpSpPr>
          <p:grpSpPr>
            <a:xfrm flipH="1">
              <a:off x="2628763" y="2268565"/>
              <a:ext cx="1741086" cy="2872746"/>
              <a:chOff x="9974696" y="2347248"/>
              <a:chExt cx="1488652" cy="2456237"/>
            </a:xfrm>
            <a:effectLst/>
          </p:grpSpPr>
          <p:cxnSp>
            <p:nvCxnSpPr>
              <p:cNvPr id="15" name="Straight Connector 53">
                <a:extLst>
                  <a:ext uri="{FF2B5EF4-FFF2-40B4-BE49-F238E27FC236}">
                    <a16:creationId xmlns:a16="http://schemas.microsoft.com/office/drawing/2014/main" id="{9BE970CC-E030-4A5D-ABAD-C235F752C9F4}"/>
                  </a:ext>
                </a:extLst>
              </p:cNvPr>
              <p:cNvCxnSpPr/>
              <p:nvPr/>
            </p:nvCxnSpPr>
            <p:spPr>
              <a:xfrm>
                <a:off x="9974696" y="3355980"/>
                <a:ext cx="1447505" cy="1447505"/>
              </a:xfrm>
              <a:prstGeom prst="line">
                <a:avLst/>
              </a:prstGeom>
              <a:ln>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6" name="Straight Connector 54">
                <a:extLst>
                  <a:ext uri="{FF2B5EF4-FFF2-40B4-BE49-F238E27FC236}">
                    <a16:creationId xmlns:a16="http://schemas.microsoft.com/office/drawing/2014/main" id="{765CF9B6-BB03-47FD-B352-022E4858EFE1}"/>
                  </a:ext>
                </a:extLst>
              </p:cNvPr>
              <p:cNvCxnSpPr/>
              <p:nvPr/>
            </p:nvCxnSpPr>
            <p:spPr>
              <a:xfrm flipH="1">
                <a:off x="10114773" y="2347248"/>
                <a:ext cx="1348575" cy="1348575"/>
              </a:xfrm>
              <a:prstGeom prst="line">
                <a:avLst/>
              </a:prstGeom>
              <a:ln>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6" name="Oval 36">
              <a:extLst>
                <a:ext uri="{FF2B5EF4-FFF2-40B4-BE49-F238E27FC236}">
                  <a16:creationId xmlns:a16="http://schemas.microsoft.com/office/drawing/2014/main" id="{8FE04A85-B32B-4A14-84BB-9FF7EEAFD0F5}"/>
                </a:ext>
              </a:extLst>
            </p:cNvPr>
            <p:cNvSpPr>
              <a:spLocks noChangeAspect="1"/>
            </p:cNvSpPr>
            <p:nvPr/>
          </p:nvSpPr>
          <p:spPr>
            <a:xfrm>
              <a:off x="1796237" y="1359646"/>
              <a:ext cx="1390294" cy="1390294"/>
            </a:xfrm>
            <a:prstGeom prst="ellipse">
              <a:avLst/>
            </a:prstGeom>
            <a:solidFill>
              <a:schemeClr val="bg1"/>
            </a:solidFill>
            <a:ln w="57150">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a:cs typeface="Arial"/>
              </a:endParaRPr>
            </a:p>
          </p:txBody>
        </p:sp>
        <p:sp>
          <p:nvSpPr>
            <p:cNvPr id="7" name="Oval 37">
              <a:extLst>
                <a:ext uri="{FF2B5EF4-FFF2-40B4-BE49-F238E27FC236}">
                  <a16:creationId xmlns:a16="http://schemas.microsoft.com/office/drawing/2014/main" id="{DC56242F-C609-4746-B2DB-E18C22112C6D}"/>
                </a:ext>
              </a:extLst>
            </p:cNvPr>
            <p:cNvSpPr>
              <a:spLocks noChangeAspect="1"/>
            </p:cNvSpPr>
            <p:nvPr/>
          </p:nvSpPr>
          <p:spPr>
            <a:xfrm>
              <a:off x="1323552" y="2972939"/>
              <a:ext cx="1390294" cy="1390294"/>
            </a:xfrm>
            <a:prstGeom prst="ellipse">
              <a:avLst/>
            </a:prstGeom>
            <a:solidFill>
              <a:schemeClr val="bg1"/>
            </a:solidFill>
            <a:ln w="57150">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a:cs typeface="Arial"/>
              </a:endParaRPr>
            </a:p>
          </p:txBody>
        </p:sp>
        <p:sp>
          <p:nvSpPr>
            <p:cNvPr id="8" name="Oval 38">
              <a:extLst>
                <a:ext uri="{FF2B5EF4-FFF2-40B4-BE49-F238E27FC236}">
                  <a16:creationId xmlns:a16="http://schemas.microsoft.com/office/drawing/2014/main" id="{D7A8D951-02CB-4CD2-AC3D-5FAFB875F196}"/>
                </a:ext>
              </a:extLst>
            </p:cNvPr>
            <p:cNvSpPr>
              <a:spLocks noChangeAspect="1"/>
            </p:cNvSpPr>
            <p:nvPr/>
          </p:nvSpPr>
          <p:spPr>
            <a:xfrm>
              <a:off x="1830756" y="4623186"/>
              <a:ext cx="1390294" cy="1390294"/>
            </a:xfrm>
            <a:prstGeom prst="ellipse">
              <a:avLst/>
            </a:prstGeom>
            <a:solidFill>
              <a:schemeClr val="bg1"/>
            </a:solidFill>
            <a:ln w="57150">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a:cs typeface="Arial"/>
              </a:endParaRPr>
            </a:p>
          </p:txBody>
        </p:sp>
        <p:sp>
          <p:nvSpPr>
            <p:cNvPr id="9" name="TextBox 42">
              <a:extLst>
                <a:ext uri="{FF2B5EF4-FFF2-40B4-BE49-F238E27FC236}">
                  <a16:creationId xmlns:a16="http://schemas.microsoft.com/office/drawing/2014/main" id="{73DEED3E-2A70-44EC-8728-DB596DF21F5F}"/>
                </a:ext>
              </a:extLst>
            </p:cNvPr>
            <p:cNvSpPr txBox="1"/>
            <p:nvPr/>
          </p:nvSpPr>
          <p:spPr>
            <a:xfrm>
              <a:off x="1637117" y="1651357"/>
              <a:ext cx="1731776" cy="971911"/>
            </a:xfrm>
            <a:prstGeom prst="rect">
              <a:avLst/>
            </a:prstGeom>
            <a:noFill/>
            <a:effectLst/>
          </p:spPr>
          <p:txBody>
            <a:bodyPr wrap="square" rtlCol="0">
              <a:spAutoFit/>
            </a:bodyPr>
            <a:lstStyle/>
            <a:p>
              <a:pPr algn="ctr"/>
              <a:r>
                <a:rPr lang="en-US" sz="1600" b="1" dirty="0">
                  <a:latin typeface="Arial"/>
                  <a:cs typeface="Arial"/>
                </a:rPr>
                <a:t>Expressive Query Language</a:t>
              </a:r>
            </a:p>
          </p:txBody>
        </p:sp>
        <p:sp>
          <p:nvSpPr>
            <p:cNvPr id="10" name="TextBox 43">
              <a:extLst>
                <a:ext uri="{FF2B5EF4-FFF2-40B4-BE49-F238E27FC236}">
                  <a16:creationId xmlns:a16="http://schemas.microsoft.com/office/drawing/2014/main" id="{D04BEC29-1848-484B-8726-7930C412685D}"/>
                </a:ext>
              </a:extLst>
            </p:cNvPr>
            <p:cNvSpPr txBox="1"/>
            <p:nvPr/>
          </p:nvSpPr>
          <p:spPr>
            <a:xfrm>
              <a:off x="1286070" y="3356847"/>
              <a:ext cx="1457497" cy="971911"/>
            </a:xfrm>
            <a:prstGeom prst="rect">
              <a:avLst/>
            </a:prstGeom>
            <a:noFill/>
            <a:effectLst/>
          </p:spPr>
          <p:txBody>
            <a:bodyPr wrap="square" rtlCol="0">
              <a:spAutoFit/>
            </a:bodyPr>
            <a:lstStyle/>
            <a:p>
              <a:pPr algn="ctr"/>
              <a:r>
                <a:rPr lang="en-US" sz="1600" b="1" dirty="0">
                  <a:latin typeface="Arial"/>
                  <a:cs typeface="Arial"/>
                </a:rPr>
                <a:t>Strong</a:t>
              </a:r>
            </a:p>
            <a:p>
              <a:pPr algn="ctr"/>
              <a:r>
                <a:rPr lang="en-US" sz="1600" b="1" dirty="0">
                  <a:latin typeface="Arial"/>
                  <a:cs typeface="Arial"/>
                </a:rPr>
                <a:t>Consistency</a:t>
              </a:r>
            </a:p>
          </p:txBody>
        </p:sp>
        <p:sp>
          <p:nvSpPr>
            <p:cNvPr id="11" name="TextBox 44">
              <a:extLst>
                <a:ext uri="{FF2B5EF4-FFF2-40B4-BE49-F238E27FC236}">
                  <a16:creationId xmlns:a16="http://schemas.microsoft.com/office/drawing/2014/main" id="{9AED9C34-A26B-46D2-920B-9CDEA26799AA}"/>
                </a:ext>
              </a:extLst>
            </p:cNvPr>
            <p:cNvSpPr txBox="1"/>
            <p:nvPr/>
          </p:nvSpPr>
          <p:spPr>
            <a:xfrm>
              <a:off x="1796691" y="5084241"/>
              <a:ext cx="1457497" cy="683938"/>
            </a:xfrm>
            <a:prstGeom prst="rect">
              <a:avLst/>
            </a:prstGeom>
            <a:noFill/>
            <a:effectLst/>
          </p:spPr>
          <p:txBody>
            <a:bodyPr wrap="square" rtlCol="0">
              <a:spAutoFit/>
            </a:bodyPr>
            <a:lstStyle/>
            <a:p>
              <a:pPr algn="ctr"/>
              <a:r>
                <a:rPr lang="en-US" sz="1600" b="1" dirty="0">
                  <a:latin typeface="Arial"/>
                  <a:cs typeface="Arial"/>
                </a:rPr>
                <a:t>Secondary Indexes </a:t>
              </a:r>
            </a:p>
          </p:txBody>
        </p:sp>
        <p:cxnSp>
          <p:nvCxnSpPr>
            <p:cNvPr id="12" name="Straight Connector 48">
              <a:extLst>
                <a:ext uri="{FF2B5EF4-FFF2-40B4-BE49-F238E27FC236}">
                  <a16:creationId xmlns:a16="http://schemas.microsoft.com/office/drawing/2014/main" id="{5AA32515-193E-4402-BA55-1C49ABFCBC8A}"/>
                </a:ext>
              </a:extLst>
            </p:cNvPr>
            <p:cNvCxnSpPr/>
            <p:nvPr/>
          </p:nvCxnSpPr>
          <p:spPr>
            <a:xfrm>
              <a:off x="1980470" y="1563250"/>
              <a:ext cx="983086" cy="983086"/>
            </a:xfrm>
            <a:prstGeom prst="line">
              <a:avLst/>
            </a:prstGeom>
            <a:ln w="38100">
              <a:solidFill>
                <a:srgbClr val="C00000"/>
              </a:solidFill>
            </a:ln>
            <a:effectLst/>
          </p:spPr>
          <p:style>
            <a:lnRef idx="3">
              <a:schemeClr val="dk1"/>
            </a:lnRef>
            <a:fillRef idx="0">
              <a:schemeClr val="dk1"/>
            </a:fillRef>
            <a:effectRef idx="2">
              <a:schemeClr val="dk1"/>
            </a:effectRef>
            <a:fontRef idx="minor">
              <a:schemeClr val="tx1"/>
            </a:fontRef>
          </p:style>
        </p:cxnSp>
        <p:cxnSp>
          <p:nvCxnSpPr>
            <p:cNvPr id="13" name="Straight Connector 49">
              <a:extLst>
                <a:ext uri="{FF2B5EF4-FFF2-40B4-BE49-F238E27FC236}">
                  <a16:creationId xmlns:a16="http://schemas.microsoft.com/office/drawing/2014/main" id="{3BD99DBC-7D00-401F-B6E2-28F63EA27397}"/>
                </a:ext>
              </a:extLst>
            </p:cNvPr>
            <p:cNvCxnSpPr/>
            <p:nvPr/>
          </p:nvCxnSpPr>
          <p:spPr>
            <a:xfrm>
              <a:off x="1548041" y="3176542"/>
              <a:ext cx="983086" cy="983086"/>
            </a:xfrm>
            <a:prstGeom prst="line">
              <a:avLst/>
            </a:prstGeom>
            <a:ln w="38100">
              <a:solidFill>
                <a:srgbClr val="C00000"/>
              </a:solidFill>
            </a:ln>
            <a:effectLst/>
          </p:spPr>
          <p:style>
            <a:lnRef idx="3">
              <a:schemeClr val="dk1"/>
            </a:lnRef>
            <a:fillRef idx="0">
              <a:schemeClr val="dk1"/>
            </a:fillRef>
            <a:effectRef idx="2">
              <a:schemeClr val="dk1"/>
            </a:effectRef>
            <a:fontRef idx="minor">
              <a:schemeClr val="tx1"/>
            </a:fontRef>
          </p:style>
        </p:cxnSp>
        <p:cxnSp>
          <p:nvCxnSpPr>
            <p:cNvPr id="14" name="Straight Connector 50">
              <a:extLst>
                <a:ext uri="{FF2B5EF4-FFF2-40B4-BE49-F238E27FC236}">
                  <a16:creationId xmlns:a16="http://schemas.microsoft.com/office/drawing/2014/main" id="{5EE7C956-3D00-4C65-9CF8-510EACB45B22}"/>
                </a:ext>
              </a:extLst>
            </p:cNvPr>
            <p:cNvCxnSpPr/>
            <p:nvPr/>
          </p:nvCxnSpPr>
          <p:spPr>
            <a:xfrm>
              <a:off x="2069466" y="4826790"/>
              <a:ext cx="983086" cy="983086"/>
            </a:xfrm>
            <a:prstGeom prst="line">
              <a:avLst/>
            </a:prstGeom>
            <a:ln w="38100">
              <a:solidFill>
                <a:srgbClr val="C00000"/>
              </a:solidFill>
            </a:ln>
            <a:effectLst/>
          </p:spPr>
          <p:style>
            <a:lnRef idx="3">
              <a:schemeClr val="dk1"/>
            </a:lnRef>
            <a:fillRef idx="0">
              <a:schemeClr val="dk1"/>
            </a:fillRef>
            <a:effectRef idx="2">
              <a:schemeClr val="dk1"/>
            </a:effectRef>
            <a:fontRef idx="minor">
              <a:schemeClr val="tx1"/>
            </a:fontRef>
          </p:style>
        </p:cxnSp>
      </p:grpSp>
      <p:grpSp>
        <p:nvGrpSpPr>
          <p:cNvPr id="17" name="Group 57">
            <a:extLst>
              <a:ext uri="{FF2B5EF4-FFF2-40B4-BE49-F238E27FC236}">
                <a16:creationId xmlns:a16="http://schemas.microsoft.com/office/drawing/2014/main" id="{2958A2EF-EFB1-4CED-98A8-37CD29131634}"/>
              </a:ext>
            </a:extLst>
          </p:cNvPr>
          <p:cNvGrpSpPr/>
          <p:nvPr/>
        </p:nvGrpSpPr>
        <p:grpSpPr>
          <a:xfrm>
            <a:off x="4906189" y="1359646"/>
            <a:ext cx="2951742" cy="4653834"/>
            <a:chOff x="4906189" y="1359646"/>
            <a:chExt cx="2951742" cy="4653834"/>
          </a:xfrm>
        </p:grpSpPr>
        <p:cxnSp>
          <p:nvCxnSpPr>
            <p:cNvPr id="18" name="Straight Connector 56">
              <a:extLst>
                <a:ext uri="{FF2B5EF4-FFF2-40B4-BE49-F238E27FC236}">
                  <a16:creationId xmlns:a16="http://schemas.microsoft.com/office/drawing/2014/main" id="{A62B4E4A-DB9B-4FBE-9212-B32650B755DC}"/>
                </a:ext>
              </a:extLst>
            </p:cNvPr>
            <p:cNvCxnSpPr/>
            <p:nvPr/>
          </p:nvCxnSpPr>
          <p:spPr>
            <a:xfrm>
              <a:off x="4906189" y="3729592"/>
              <a:ext cx="2552499" cy="0"/>
            </a:xfrm>
            <a:prstGeom prst="line">
              <a:avLst/>
            </a:prstGeom>
            <a:ln>
              <a:solidFill>
                <a:schemeClr val="tx1">
                  <a:lumMod val="75000"/>
                  <a:lumOff val="25000"/>
                </a:schemeClr>
              </a:solidFill>
              <a:prstDash val="dash"/>
            </a:ln>
            <a:effectLst/>
          </p:spPr>
          <p:style>
            <a:lnRef idx="1">
              <a:schemeClr val="accent1"/>
            </a:lnRef>
            <a:fillRef idx="0">
              <a:schemeClr val="accent1"/>
            </a:fillRef>
            <a:effectRef idx="0">
              <a:schemeClr val="accent1"/>
            </a:effectRef>
            <a:fontRef idx="minor">
              <a:schemeClr val="tx1"/>
            </a:fontRef>
          </p:style>
        </p:cxnSp>
        <p:cxnSp>
          <p:nvCxnSpPr>
            <p:cNvPr id="19" name="Straight Connector 32">
              <a:extLst>
                <a:ext uri="{FF2B5EF4-FFF2-40B4-BE49-F238E27FC236}">
                  <a16:creationId xmlns:a16="http://schemas.microsoft.com/office/drawing/2014/main" id="{59E1EE29-0C91-4AD1-AD1B-DE5A8F911589}"/>
                </a:ext>
              </a:extLst>
            </p:cNvPr>
            <p:cNvCxnSpPr/>
            <p:nvPr/>
          </p:nvCxnSpPr>
          <p:spPr>
            <a:xfrm flipH="1">
              <a:off x="5174563" y="2481074"/>
              <a:ext cx="1003197" cy="1003197"/>
            </a:xfrm>
            <a:prstGeom prst="line">
              <a:avLst/>
            </a:prstGeom>
            <a:ln>
              <a:solidFill>
                <a:schemeClr val="tx1">
                  <a:lumMod val="75000"/>
                  <a:lumOff val="25000"/>
                </a:schemeClr>
              </a:solidFill>
              <a:prstDash val="dash"/>
            </a:ln>
            <a:effectLst/>
          </p:spPr>
          <p:style>
            <a:lnRef idx="1">
              <a:schemeClr val="accent1"/>
            </a:lnRef>
            <a:fillRef idx="0">
              <a:schemeClr val="accent1"/>
            </a:fillRef>
            <a:effectRef idx="0">
              <a:schemeClr val="accent1"/>
            </a:effectRef>
            <a:fontRef idx="minor">
              <a:schemeClr val="tx1"/>
            </a:fontRef>
          </p:style>
        </p:cxnSp>
        <p:cxnSp>
          <p:nvCxnSpPr>
            <p:cNvPr id="20" name="Straight Connector 33">
              <a:extLst>
                <a:ext uri="{FF2B5EF4-FFF2-40B4-BE49-F238E27FC236}">
                  <a16:creationId xmlns:a16="http://schemas.microsoft.com/office/drawing/2014/main" id="{D5CAF08C-FBCD-43D3-B84E-0FE8E0B1CDB9}"/>
                </a:ext>
              </a:extLst>
            </p:cNvPr>
            <p:cNvCxnSpPr/>
            <p:nvPr/>
          </p:nvCxnSpPr>
          <p:spPr>
            <a:xfrm>
              <a:off x="5330749" y="4005166"/>
              <a:ext cx="760035" cy="760035"/>
            </a:xfrm>
            <a:prstGeom prst="line">
              <a:avLst/>
            </a:prstGeom>
            <a:ln>
              <a:solidFill>
                <a:schemeClr val="tx1">
                  <a:lumMod val="75000"/>
                  <a:lumOff val="25000"/>
                </a:schemeClr>
              </a:solidFill>
              <a:prstDash val="dash"/>
            </a:ln>
            <a:effectLst/>
          </p:spPr>
          <p:style>
            <a:lnRef idx="1">
              <a:schemeClr val="accent1"/>
            </a:lnRef>
            <a:fillRef idx="0">
              <a:schemeClr val="accent1"/>
            </a:fillRef>
            <a:effectRef idx="0">
              <a:schemeClr val="accent1"/>
            </a:effectRef>
            <a:fontRef idx="minor">
              <a:schemeClr val="tx1"/>
            </a:fontRef>
          </p:style>
        </p:cxnSp>
        <p:sp>
          <p:nvSpPr>
            <p:cNvPr id="21" name="Oval 39">
              <a:extLst>
                <a:ext uri="{FF2B5EF4-FFF2-40B4-BE49-F238E27FC236}">
                  <a16:creationId xmlns:a16="http://schemas.microsoft.com/office/drawing/2014/main" id="{C854F0FF-6DF3-4595-8D12-BE5890D4F506}"/>
                </a:ext>
              </a:extLst>
            </p:cNvPr>
            <p:cNvSpPr>
              <a:spLocks noChangeAspect="1"/>
            </p:cNvSpPr>
            <p:nvPr/>
          </p:nvSpPr>
          <p:spPr>
            <a:xfrm>
              <a:off x="5732581" y="1359646"/>
              <a:ext cx="1390294" cy="1390294"/>
            </a:xfrm>
            <a:prstGeom prst="ellipse">
              <a:avLst/>
            </a:prstGeom>
            <a:solidFill>
              <a:schemeClr val="bg1"/>
            </a:solidFill>
            <a:ln w="57150">
              <a:solidFill>
                <a:srgbClr val="517B38"/>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40">
              <a:extLst>
                <a:ext uri="{FF2B5EF4-FFF2-40B4-BE49-F238E27FC236}">
                  <a16:creationId xmlns:a16="http://schemas.microsoft.com/office/drawing/2014/main" id="{E2E5DE24-1C7E-47D8-92A3-9E9772F67EF8}"/>
                </a:ext>
              </a:extLst>
            </p:cNvPr>
            <p:cNvSpPr>
              <a:spLocks noChangeAspect="1"/>
            </p:cNvSpPr>
            <p:nvPr/>
          </p:nvSpPr>
          <p:spPr>
            <a:xfrm>
              <a:off x="6434035" y="2972939"/>
              <a:ext cx="1390294" cy="1390294"/>
            </a:xfrm>
            <a:prstGeom prst="ellipse">
              <a:avLst/>
            </a:prstGeom>
            <a:solidFill>
              <a:schemeClr val="bg1"/>
            </a:solidFill>
            <a:ln w="57150">
              <a:solidFill>
                <a:srgbClr val="517B38"/>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val 41">
              <a:extLst>
                <a:ext uri="{FF2B5EF4-FFF2-40B4-BE49-F238E27FC236}">
                  <a16:creationId xmlns:a16="http://schemas.microsoft.com/office/drawing/2014/main" id="{F26C60FB-F6F9-488C-A485-71EEDB10ADAC}"/>
                </a:ext>
              </a:extLst>
            </p:cNvPr>
            <p:cNvSpPr>
              <a:spLocks noChangeAspect="1"/>
            </p:cNvSpPr>
            <p:nvPr/>
          </p:nvSpPr>
          <p:spPr>
            <a:xfrm>
              <a:off x="5767100" y="4623186"/>
              <a:ext cx="1390294" cy="1390294"/>
            </a:xfrm>
            <a:prstGeom prst="ellipse">
              <a:avLst/>
            </a:prstGeom>
            <a:solidFill>
              <a:schemeClr val="bg1"/>
            </a:solidFill>
            <a:ln w="57150">
              <a:solidFill>
                <a:srgbClr val="517B38"/>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Box 45">
              <a:extLst>
                <a:ext uri="{FF2B5EF4-FFF2-40B4-BE49-F238E27FC236}">
                  <a16:creationId xmlns:a16="http://schemas.microsoft.com/office/drawing/2014/main" id="{BA57ADBC-D900-4289-A1DB-2BF27B7170EB}"/>
                </a:ext>
              </a:extLst>
            </p:cNvPr>
            <p:cNvSpPr txBox="1"/>
            <p:nvPr/>
          </p:nvSpPr>
          <p:spPr>
            <a:xfrm>
              <a:off x="5848570" y="1894137"/>
              <a:ext cx="1196990" cy="683938"/>
            </a:xfrm>
            <a:prstGeom prst="rect">
              <a:avLst/>
            </a:prstGeom>
            <a:noFill/>
            <a:effectLst/>
          </p:spPr>
          <p:txBody>
            <a:bodyPr wrap="square" rtlCol="0">
              <a:spAutoFit/>
            </a:bodyPr>
            <a:lstStyle/>
            <a:p>
              <a:pPr algn="ctr"/>
              <a:r>
                <a:rPr lang="en-US" sz="1600" b="1" dirty="0">
                  <a:latin typeface="Arial"/>
                  <a:cs typeface="Arial"/>
                </a:rPr>
                <a:t>Flexibility</a:t>
              </a:r>
            </a:p>
          </p:txBody>
        </p:sp>
        <p:sp>
          <p:nvSpPr>
            <p:cNvPr id="25" name="TextBox 46">
              <a:extLst>
                <a:ext uri="{FF2B5EF4-FFF2-40B4-BE49-F238E27FC236}">
                  <a16:creationId xmlns:a16="http://schemas.microsoft.com/office/drawing/2014/main" id="{CB9217CD-B63D-4885-AF08-0F54C50CB366}"/>
                </a:ext>
              </a:extLst>
            </p:cNvPr>
            <p:cNvSpPr txBox="1"/>
            <p:nvPr/>
          </p:nvSpPr>
          <p:spPr>
            <a:xfrm>
              <a:off x="6400434" y="3514928"/>
              <a:ext cx="1457497" cy="395963"/>
            </a:xfrm>
            <a:prstGeom prst="rect">
              <a:avLst/>
            </a:prstGeom>
            <a:noFill/>
            <a:effectLst/>
          </p:spPr>
          <p:txBody>
            <a:bodyPr wrap="square" rtlCol="0">
              <a:spAutoFit/>
            </a:bodyPr>
            <a:lstStyle/>
            <a:p>
              <a:pPr algn="ctr"/>
              <a:r>
                <a:rPr lang="en-US" sz="1600" b="1" dirty="0">
                  <a:latin typeface="Arial"/>
                  <a:cs typeface="Arial"/>
                </a:rPr>
                <a:t>Scalability</a:t>
              </a:r>
            </a:p>
          </p:txBody>
        </p:sp>
        <p:sp>
          <p:nvSpPr>
            <p:cNvPr id="26" name="TextBox 47">
              <a:extLst>
                <a:ext uri="{FF2B5EF4-FFF2-40B4-BE49-F238E27FC236}">
                  <a16:creationId xmlns:a16="http://schemas.microsoft.com/office/drawing/2014/main" id="{72749F77-D8E8-4AE2-9BFA-1DF741E43710}"/>
                </a:ext>
              </a:extLst>
            </p:cNvPr>
            <p:cNvSpPr txBox="1"/>
            <p:nvPr/>
          </p:nvSpPr>
          <p:spPr>
            <a:xfrm>
              <a:off x="5688826" y="5192877"/>
              <a:ext cx="1587920" cy="683938"/>
            </a:xfrm>
            <a:prstGeom prst="rect">
              <a:avLst/>
            </a:prstGeom>
            <a:noFill/>
            <a:effectLst/>
          </p:spPr>
          <p:txBody>
            <a:bodyPr wrap="square" rtlCol="0">
              <a:spAutoFit/>
            </a:bodyPr>
            <a:lstStyle/>
            <a:p>
              <a:pPr algn="ctr"/>
              <a:r>
                <a:rPr lang="en-US" sz="1600" b="1" dirty="0">
                  <a:latin typeface="Arial"/>
                  <a:cs typeface="Arial"/>
                </a:rPr>
                <a:t>Performance</a:t>
              </a:r>
            </a:p>
          </p:txBody>
        </p:sp>
      </p:grpSp>
      <p:grpSp>
        <p:nvGrpSpPr>
          <p:cNvPr id="27" name="Group 35">
            <a:extLst>
              <a:ext uri="{FF2B5EF4-FFF2-40B4-BE49-F238E27FC236}">
                <a16:creationId xmlns:a16="http://schemas.microsoft.com/office/drawing/2014/main" id="{71224AC6-A770-4F8E-AE00-B255C4F02E75}"/>
              </a:ext>
            </a:extLst>
          </p:cNvPr>
          <p:cNvGrpSpPr>
            <a:grpSpLocks noChangeAspect="1"/>
          </p:cNvGrpSpPr>
          <p:nvPr/>
        </p:nvGrpSpPr>
        <p:grpSpPr>
          <a:xfrm>
            <a:off x="3563209" y="2747044"/>
            <a:ext cx="1925022" cy="1925022"/>
            <a:chOff x="2357971" y="707570"/>
            <a:chExt cx="2736004" cy="2736004"/>
          </a:xfrm>
          <a:effectLst/>
        </p:grpSpPr>
        <p:sp>
          <p:nvSpPr>
            <p:cNvPr id="28" name="Oval 51">
              <a:extLst>
                <a:ext uri="{FF2B5EF4-FFF2-40B4-BE49-F238E27FC236}">
                  <a16:creationId xmlns:a16="http://schemas.microsoft.com/office/drawing/2014/main" id="{A4AF9E7D-DFDA-4763-9802-787E6ED6AAE9}"/>
                </a:ext>
              </a:extLst>
            </p:cNvPr>
            <p:cNvSpPr>
              <a:spLocks noChangeAspect="1"/>
            </p:cNvSpPr>
            <p:nvPr/>
          </p:nvSpPr>
          <p:spPr>
            <a:xfrm>
              <a:off x="2357971" y="707570"/>
              <a:ext cx="2736004" cy="2736004"/>
            </a:xfrm>
            <a:prstGeom prst="ellipse">
              <a:avLst/>
            </a:prstGeom>
            <a:solidFill>
              <a:schemeClr val="bg1"/>
            </a:solidFill>
            <a:ln w="76200">
              <a:solidFill>
                <a:srgbClr val="A3AA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b="1" dirty="0">
                <a:solidFill>
                  <a:srgbClr val="0070C0"/>
                </a:solidFill>
                <a:latin typeface="Arial"/>
                <a:cs typeface="Arial"/>
              </a:endParaRPr>
            </a:p>
          </p:txBody>
        </p:sp>
        <p:pic>
          <p:nvPicPr>
            <p:cNvPr id="29" name="Picture 52">
              <a:extLst>
                <a:ext uri="{FF2B5EF4-FFF2-40B4-BE49-F238E27FC236}">
                  <a16:creationId xmlns:a16="http://schemas.microsoft.com/office/drawing/2014/main" id="{4DF52C3E-2FCA-41AF-9EEE-68762669DD4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696277" y="1082043"/>
              <a:ext cx="2059391" cy="2059391"/>
            </a:xfrm>
            <a:prstGeom prst="rect">
              <a:avLst/>
            </a:prstGeom>
          </p:spPr>
        </p:pic>
      </p:grpSp>
    </p:spTree>
    <p:extLst>
      <p:ext uri="{BB962C8B-B14F-4D97-AF65-F5344CB8AC3E}">
        <p14:creationId xmlns:p14="http://schemas.microsoft.com/office/powerpoint/2010/main" val="1899737703"/>
      </p:ext>
    </p:extLst>
  </p:cSld>
  <p:clrMapOvr>
    <a:masterClrMapping/>
  </p:clrMapOvr>
  <mc:AlternateContent xmlns:mc="http://schemas.openxmlformats.org/markup-compatibility/2006" xmlns:p14="http://schemas.microsoft.com/office/powerpoint/2010/main">
    <mc:Choice Requires="p14">
      <p:transition spd="slow" p14:dur="2000" advTm="8796"/>
    </mc:Choice>
    <mc:Fallback xmlns="">
      <p:transition xmlns:p14="http://schemas.microsoft.com/office/powerpoint/2010/main" spd="slow" advTm="879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矩形: 圆角 8">
            <a:extLst>
              <a:ext uri="{FF2B5EF4-FFF2-40B4-BE49-F238E27FC236}">
                <a16:creationId xmlns:a16="http://schemas.microsoft.com/office/drawing/2014/main" id="{EFE3A8AF-AF60-425A-9265-7253946B52A2}"/>
              </a:ext>
            </a:extLst>
          </p:cNvPr>
          <p:cNvSpPr/>
          <p:nvPr/>
        </p:nvSpPr>
        <p:spPr>
          <a:xfrm>
            <a:off x="473529" y="2092341"/>
            <a:ext cx="3958771" cy="2962259"/>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4" name="Title 1">
            <a:extLst>
              <a:ext uri="{FF2B5EF4-FFF2-40B4-BE49-F238E27FC236}">
                <a16:creationId xmlns:a16="http://schemas.microsoft.com/office/drawing/2014/main" id="{C9227CB8-5DCE-4193-B057-D43A6C752420}"/>
              </a:ext>
            </a:extLst>
          </p:cNvPr>
          <p:cNvSpPr txBox="1">
            <a:spLocks/>
          </p:cNvSpPr>
          <p:nvPr/>
        </p:nvSpPr>
        <p:spPr>
          <a:xfrm>
            <a:off x="214084" y="404900"/>
            <a:ext cx="8229600" cy="1143000"/>
          </a:xfrm>
          <a:prstGeom prst="rect">
            <a:avLst/>
          </a:prstGeom>
        </p:spPr>
        <p:txBody>
          <a:bodyPr vert="horz" lIns="0" tIns="0" rIns="0" bIns="0" rtlCol="0" anchor="ctr">
            <a:normAutofit/>
          </a:bodyPr>
          <a:lstStyle>
            <a:lvl1pPr algn="l" defTabSz="457200" rtl="0" eaLnBrk="1" latinLnBrk="0" hangingPunct="1">
              <a:lnSpc>
                <a:spcPct val="90000"/>
              </a:lnSpc>
              <a:spcBef>
                <a:spcPct val="0"/>
              </a:spcBef>
              <a:buNone/>
              <a:defRPr sz="3600" b="1" i="0" kern="1200" cap="none" baseline="0">
                <a:solidFill>
                  <a:srgbClr val="6BA342"/>
                </a:solidFill>
                <a:latin typeface="PT Sans"/>
                <a:ea typeface="+mj-ea"/>
                <a:cs typeface="PT Sans"/>
              </a:defRPr>
            </a:lvl1pPr>
          </a:lstStyle>
          <a:p>
            <a:pPr>
              <a:defRPr/>
            </a:pPr>
            <a:r>
              <a:rPr lang="en-US" altLang="zh-CN" sz="3200" dirty="0" err="1"/>
              <a:t>Nosql</a:t>
            </a:r>
            <a:r>
              <a:rPr lang="en-US" altLang="zh-CN" sz="3200" dirty="0"/>
              <a:t> vs RDBMS</a:t>
            </a:r>
            <a:r>
              <a:rPr lang="zh-CN" altLang="en-US" sz="3200" dirty="0"/>
              <a:t>：</a:t>
            </a:r>
            <a:endParaRPr lang="en-US" altLang="zh-CN" sz="3200" dirty="0"/>
          </a:p>
          <a:p>
            <a:pPr>
              <a:defRPr/>
            </a:pPr>
            <a:endParaRPr lang="en-US" sz="3200" dirty="0"/>
          </a:p>
        </p:txBody>
      </p:sp>
      <p:sp>
        <p:nvSpPr>
          <p:cNvPr id="7" name="文本框 6">
            <a:extLst>
              <a:ext uri="{FF2B5EF4-FFF2-40B4-BE49-F238E27FC236}">
                <a16:creationId xmlns:a16="http://schemas.microsoft.com/office/drawing/2014/main" id="{55DC1D54-B9C2-4DD9-A539-98F594B5BF54}"/>
              </a:ext>
            </a:extLst>
          </p:cNvPr>
          <p:cNvSpPr txBox="1"/>
          <p:nvPr/>
        </p:nvSpPr>
        <p:spPr>
          <a:xfrm>
            <a:off x="881743" y="2611117"/>
            <a:ext cx="3690257" cy="2031325"/>
          </a:xfrm>
          <a:prstGeom prst="rect">
            <a:avLst/>
          </a:prstGeom>
          <a:noFill/>
        </p:spPr>
        <p:txBody>
          <a:bodyPr wrap="square" rtlCol="0">
            <a:spAutoFit/>
          </a:bodyPr>
          <a:lstStyle/>
          <a:p>
            <a:r>
              <a:rPr lang="en-US" altLang="zh-CN" dirty="0"/>
              <a:t>- </a:t>
            </a:r>
            <a:r>
              <a:rPr lang="zh-CN" altLang="en-US" dirty="0"/>
              <a:t>高度组织化结构化数据 </a:t>
            </a:r>
            <a:br>
              <a:rPr lang="zh-CN" altLang="en-US" dirty="0"/>
            </a:br>
            <a:r>
              <a:rPr lang="en-US" altLang="zh-CN" dirty="0"/>
              <a:t>- </a:t>
            </a:r>
            <a:r>
              <a:rPr lang="zh-CN" altLang="en-US" dirty="0"/>
              <a:t>结构化查询语言（</a:t>
            </a:r>
            <a:r>
              <a:rPr lang="en-US" altLang="zh-CN" dirty="0"/>
              <a:t>SQL</a:t>
            </a:r>
            <a:r>
              <a:rPr lang="zh-CN" altLang="en-US" dirty="0"/>
              <a:t>） </a:t>
            </a:r>
            <a:r>
              <a:rPr lang="en-US" altLang="zh-CN" dirty="0"/>
              <a:t>(SQL) </a:t>
            </a:r>
            <a:br>
              <a:rPr lang="zh-CN" altLang="en-US" dirty="0"/>
            </a:br>
            <a:r>
              <a:rPr lang="en-US" altLang="zh-CN" dirty="0"/>
              <a:t>- </a:t>
            </a:r>
            <a:r>
              <a:rPr lang="zh-CN" altLang="en-US" dirty="0"/>
              <a:t>数据和关系都存储在单独的表中。 </a:t>
            </a:r>
            <a:br>
              <a:rPr lang="zh-CN" altLang="en-US" dirty="0"/>
            </a:br>
            <a:r>
              <a:rPr lang="en-US" altLang="zh-CN" dirty="0"/>
              <a:t>- </a:t>
            </a:r>
            <a:r>
              <a:rPr lang="zh-CN" altLang="en-US" dirty="0"/>
              <a:t>数据操纵语言，数据定义语言 </a:t>
            </a:r>
            <a:br>
              <a:rPr lang="zh-CN" altLang="en-US" dirty="0"/>
            </a:br>
            <a:r>
              <a:rPr lang="en-US" altLang="zh-CN" dirty="0"/>
              <a:t>- </a:t>
            </a:r>
            <a:r>
              <a:rPr lang="zh-CN" altLang="en-US" dirty="0"/>
              <a:t>严格的一致性</a:t>
            </a:r>
            <a:br>
              <a:rPr lang="zh-CN" altLang="en-US" dirty="0"/>
            </a:br>
            <a:r>
              <a:rPr lang="en-US" altLang="zh-CN" dirty="0"/>
              <a:t>- </a:t>
            </a:r>
            <a:r>
              <a:rPr lang="zh-CN" altLang="en-US" dirty="0"/>
              <a:t>基础事务</a:t>
            </a:r>
          </a:p>
        </p:txBody>
      </p:sp>
      <p:sp>
        <p:nvSpPr>
          <p:cNvPr id="8" name="文本框 7">
            <a:extLst>
              <a:ext uri="{FF2B5EF4-FFF2-40B4-BE49-F238E27FC236}">
                <a16:creationId xmlns:a16="http://schemas.microsoft.com/office/drawing/2014/main" id="{FBDD4E85-0E63-4287-9E5B-2DA3BBC61A1B}"/>
              </a:ext>
            </a:extLst>
          </p:cNvPr>
          <p:cNvSpPr txBox="1"/>
          <p:nvPr/>
        </p:nvSpPr>
        <p:spPr>
          <a:xfrm>
            <a:off x="1665514" y="5186884"/>
            <a:ext cx="2204357" cy="369332"/>
          </a:xfrm>
          <a:prstGeom prst="rect">
            <a:avLst/>
          </a:prstGeom>
          <a:noFill/>
        </p:spPr>
        <p:txBody>
          <a:bodyPr wrap="square" rtlCol="0">
            <a:spAutoFit/>
          </a:bodyPr>
          <a:lstStyle/>
          <a:p>
            <a:r>
              <a:rPr lang="en-US" altLang="zh-CN" b="1" dirty="0"/>
              <a:t>RDBMS </a:t>
            </a:r>
            <a:endParaRPr lang="zh-CN" altLang="en-US" dirty="0"/>
          </a:p>
        </p:txBody>
      </p:sp>
      <p:sp>
        <p:nvSpPr>
          <p:cNvPr id="10" name="矩形: 圆角 9">
            <a:extLst>
              <a:ext uri="{FF2B5EF4-FFF2-40B4-BE49-F238E27FC236}">
                <a16:creationId xmlns:a16="http://schemas.microsoft.com/office/drawing/2014/main" id="{915D57D2-3616-4325-A223-424ADF910CC9}"/>
              </a:ext>
            </a:extLst>
          </p:cNvPr>
          <p:cNvSpPr/>
          <p:nvPr/>
        </p:nvSpPr>
        <p:spPr>
          <a:xfrm>
            <a:off x="4851399" y="2092341"/>
            <a:ext cx="3819073" cy="2962259"/>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b="1"/>
              <a:t>NoSQL </a:t>
            </a:r>
            <a:endParaRPr lang="zh-CN" altLang="en-US"/>
          </a:p>
        </p:txBody>
      </p:sp>
      <p:sp>
        <p:nvSpPr>
          <p:cNvPr id="11" name="文本框 10">
            <a:extLst>
              <a:ext uri="{FF2B5EF4-FFF2-40B4-BE49-F238E27FC236}">
                <a16:creationId xmlns:a16="http://schemas.microsoft.com/office/drawing/2014/main" id="{8F00B992-7D1B-4659-AF32-FB36B12828C9}"/>
              </a:ext>
            </a:extLst>
          </p:cNvPr>
          <p:cNvSpPr txBox="1"/>
          <p:nvPr/>
        </p:nvSpPr>
        <p:spPr>
          <a:xfrm>
            <a:off x="5061856" y="2367643"/>
            <a:ext cx="3381828" cy="3139321"/>
          </a:xfrm>
          <a:prstGeom prst="rect">
            <a:avLst/>
          </a:prstGeom>
          <a:noFill/>
        </p:spPr>
        <p:txBody>
          <a:bodyPr wrap="square" rtlCol="0">
            <a:spAutoFit/>
          </a:bodyPr>
          <a:lstStyle/>
          <a:p>
            <a:br>
              <a:rPr lang="zh-CN" altLang="en-US" dirty="0"/>
            </a:br>
            <a:r>
              <a:rPr lang="en-US" altLang="zh-CN" dirty="0"/>
              <a:t>- </a:t>
            </a:r>
            <a:r>
              <a:rPr lang="zh-CN" altLang="en-US" dirty="0"/>
              <a:t>没有声明性查询语言</a:t>
            </a:r>
            <a:br>
              <a:rPr lang="zh-CN" altLang="en-US" dirty="0"/>
            </a:br>
            <a:r>
              <a:rPr lang="en-US" altLang="zh-CN" dirty="0"/>
              <a:t>- </a:t>
            </a:r>
            <a:r>
              <a:rPr lang="zh-CN" altLang="en-US" dirty="0"/>
              <a:t>没有预定义的模式</a:t>
            </a:r>
            <a:br>
              <a:rPr lang="zh-CN" altLang="en-US" dirty="0"/>
            </a:br>
            <a:r>
              <a:rPr lang="en-US" altLang="zh-CN" dirty="0"/>
              <a:t>-</a:t>
            </a:r>
            <a:r>
              <a:rPr lang="zh-CN" altLang="en-US" dirty="0"/>
              <a:t>键 </a:t>
            </a:r>
            <a:r>
              <a:rPr lang="en-US" altLang="zh-CN" dirty="0"/>
              <a:t>- </a:t>
            </a:r>
            <a:r>
              <a:rPr lang="zh-CN" altLang="en-US" dirty="0"/>
              <a:t>值对存储，列存储，文档存储，图形数据库</a:t>
            </a:r>
            <a:br>
              <a:rPr lang="zh-CN" altLang="en-US" dirty="0"/>
            </a:br>
            <a:r>
              <a:rPr lang="en-US" altLang="zh-CN" dirty="0"/>
              <a:t>- </a:t>
            </a:r>
            <a:r>
              <a:rPr lang="zh-CN" altLang="en-US" dirty="0"/>
              <a:t>最终一致性，而非</a:t>
            </a:r>
            <a:r>
              <a:rPr lang="en-US" altLang="zh-CN" dirty="0"/>
              <a:t>ACID</a:t>
            </a:r>
            <a:r>
              <a:rPr lang="zh-CN" altLang="en-US" dirty="0"/>
              <a:t>属性</a:t>
            </a:r>
            <a:br>
              <a:rPr lang="zh-CN" altLang="en-US" dirty="0"/>
            </a:br>
            <a:r>
              <a:rPr lang="en-US" altLang="zh-CN" dirty="0"/>
              <a:t>- </a:t>
            </a:r>
            <a:r>
              <a:rPr lang="zh-CN" altLang="en-US" dirty="0"/>
              <a:t>非结构化和不可预知的数据</a:t>
            </a:r>
            <a:br>
              <a:rPr lang="zh-CN" altLang="en-US" dirty="0"/>
            </a:br>
            <a:r>
              <a:rPr lang="en-US" altLang="zh-CN" dirty="0"/>
              <a:t>- CAP</a:t>
            </a:r>
            <a:r>
              <a:rPr lang="zh-CN" altLang="en-US" dirty="0"/>
              <a:t>定理 </a:t>
            </a:r>
            <a:br>
              <a:rPr lang="zh-CN" altLang="en-US" dirty="0"/>
            </a:br>
            <a:r>
              <a:rPr lang="en-US" altLang="zh-CN" dirty="0"/>
              <a:t>- </a:t>
            </a:r>
            <a:r>
              <a:rPr lang="zh-CN" altLang="en-US" dirty="0"/>
              <a:t>高性能，高可用性和可伸缩性</a:t>
            </a:r>
            <a:endParaRPr lang="en-US" altLang="zh-CN" dirty="0"/>
          </a:p>
          <a:p>
            <a:endParaRPr lang="en-US" altLang="zh-CN" dirty="0"/>
          </a:p>
          <a:p>
            <a:r>
              <a:rPr lang="en-US" altLang="zh-CN" dirty="0"/>
              <a:t>		</a:t>
            </a:r>
            <a:r>
              <a:rPr lang="en-US" altLang="zh-CN" b="1" dirty="0"/>
              <a:t>NoSQL </a:t>
            </a:r>
            <a:endParaRPr lang="zh-CN" altLang="en-US" dirty="0"/>
          </a:p>
        </p:txBody>
      </p:sp>
    </p:spTree>
    <p:extLst>
      <p:ext uri="{BB962C8B-B14F-4D97-AF65-F5344CB8AC3E}">
        <p14:creationId xmlns:p14="http://schemas.microsoft.com/office/powerpoint/2010/main" val="505386184"/>
      </p:ext>
    </p:extLst>
  </p:cSld>
  <p:clrMapOvr>
    <a:masterClrMapping/>
  </p:clrMapOvr>
  <mc:AlternateContent xmlns:mc="http://schemas.openxmlformats.org/markup-compatibility/2006" xmlns:p14="http://schemas.microsoft.com/office/powerpoint/2010/main">
    <mc:Choice Requires="p14">
      <p:transition spd="slow" p14:dur="2000" advTm="8796"/>
    </mc:Choice>
    <mc:Fallback xmlns="">
      <p:transition spd="slow" advTm="8796"/>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9227CB8-5DCE-4193-B057-D43A6C752420}"/>
              </a:ext>
            </a:extLst>
          </p:cNvPr>
          <p:cNvSpPr txBox="1">
            <a:spLocks/>
          </p:cNvSpPr>
          <p:nvPr/>
        </p:nvSpPr>
        <p:spPr>
          <a:xfrm>
            <a:off x="214084" y="404900"/>
            <a:ext cx="8229600" cy="1143000"/>
          </a:xfrm>
          <a:prstGeom prst="rect">
            <a:avLst/>
          </a:prstGeom>
        </p:spPr>
        <p:txBody>
          <a:bodyPr vert="horz" lIns="0" tIns="0" rIns="0" bIns="0" rtlCol="0" anchor="ctr">
            <a:normAutofit/>
          </a:bodyPr>
          <a:lstStyle>
            <a:lvl1pPr algn="l" defTabSz="457200" rtl="0" eaLnBrk="1" latinLnBrk="0" hangingPunct="1">
              <a:lnSpc>
                <a:spcPct val="90000"/>
              </a:lnSpc>
              <a:spcBef>
                <a:spcPct val="0"/>
              </a:spcBef>
              <a:buNone/>
              <a:defRPr sz="3600" b="1" i="0" kern="1200" cap="none" baseline="0">
                <a:solidFill>
                  <a:srgbClr val="6BA342"/>
                </a:solidFill>
                <a:latin typeface="PT Sans"/>
                <a:ea typeface="+mj-ea"/>
                <a:cs typeface="PT Sans"/>
              </a:defRPr>
            </a:lvl1pPr>
          </a:lstStyle>
          <a:p>
            <a:pPr>
              <a:defRPr/>
            </a:pPr>
            <a:r>
              <a:rPr lang="en-US" altLang="zh-CN" sz="3200" dirty="0"/>
              <a:t>NoSQL</a:t>
            </a:r>
            <a:r>
              <a:rPr lang="zh-CN" altLang="en-US" sz="3200" dirty="0"/>
              <a:t>数据库分类：</a:t>
            </a:r>
            <a:endParaRPr lang="en-US" altLang="zh-CN" sz="3200" dirty="0"/>
          </a:p>
          <a:p>
            <a:pPr>
              <a:defRPr/>
            </a:pPr>
            <a:endParaRPr lang="en-US" sz="3200" dirty="0"/>
          </a:p>
        </p:txBody>
      </p:sp>
      <p:sp>
        <p:nvSpPr>
          <p:cNvPr id="13" name="文本框 12">
            <a:extLst>
              <a:ext uri="{FF2B5EF4-FFF2-40B4-BE49-F238E27FC236}">
                <a16:creationId xmlns:a16="http://schemas.microsoft.com/office/drawing/2014/main" id="{97E8E4BD-DD88-4105-8392-BC8280EA0D8F}"/>
              </a:ext>
            </a:extLst>
          </p:cNvPr>
          <p:cNvSpPr txBox="1"/>
          <p:nvPr/>
        </p:nvSpPr>
        <p:spPr>
          <a:xfrm>
            <a:off x="6059714" y="5154618"/>
            <a:ext cx="2204357" cy="369332"/>
          </a:xfrm>
          <a:prstGeom prst="rect">
            <a:avLst/>
          </a:prstGeom>
          <a:noFill/>
        </p:spPr>
        <p:txBody>
          <a:bodyPr wrap="square" rtlCol="0">
            <a:spAutoFit/>
          </a:bodyPr>
          <a:lstStyle/>
          <a:p>
            <a:r>
              <a:rPr lang="en-US" altLang="zh-CN" b="1" dirty="0"/>
              <a:t> </a:t>
            </a:r>
            <a:r>
              <a:rPr lang="zh-CN" altLang="en-US" b="1" dirty="0"/>
              <a:t>缺点</a:t>
            </a:r>
            <a:endParaRPr lang="zh-CN" altLang="en-US" dirty="0"/>
          </a:p>
        </p:txBody>
      </p:sp>
      <p:graphicFrame>
        <p:nvGraphicFramePr>
          <p:cNvPr id="5" name="表格 4">
            <a:extLst>
              <a:ext uri="{FF2B5EF4-FFF2-40B4-BE49-F238E27FC236}">
                <a16:creationId xmlns:a16="http://schemas.microsoft.com/office/drawing/2014/main" id="{89AD99F8-AAF5-495D-A1C7-65095992313F}"/>
              </a:ext>
            </a:extLst>
          </p:cNvPr>
          <p:cNvGraphicFramePr>
            <a:graphicFrameLocks noGrp="1"/>
          </p:cNvGraphicFramePr>
          <p:nvPr>
            <p:extLst>
              <p:ext uri="{D42A27DB-BD31-4B8C-83A1-F6EECF244321}">
                <p14:modId xmlns:p14="http://schemas.microsoft.com/office/powerpoint/2010/main" val="1473101630"/>
              </p:ext>
            </p:extLst>
          </p:nvPr>
        </p:nvGraphicFramePr>
        <p:xfrm>
          <a:off x="354692" y="1168400"/>
          <a:ext cx="8229600" cy="4884365"/>
        </p:xfrm>
        <a:graphic>
          <a:graphicData uri="http://schemas.openxmlformats.org/drawingml/2006/table">
            <a:tbl>
              <a:tblPr firstRow="1" bandRow="1">
                <a:tableStyleId>{5C22544A-7EE6-4342-B048-85BDC9FD1C3A}</a:tableStyleId>
              </a:tblPr>
              <a:tblGrid>
                <a:gridCol w="1470845">
                  <a:extLst>
                    <a:ext uri="{9D8B030D-6E8A-4147-A177-3AD203B41FA5}">
                      <a16:colId xmlns:a16="http://schemas.microsoft.com/office/drawing/2014/main" val="1614858704"/>
                    </a:ext>
                  </a:extLst>
                </a:gridCol>
                <a:gridCol w="1577920">
                  <a:extLst>
                    <a:ext uri="{9D8B030D-6E8A-4147-A177-3AD203B41FA5}">
                      <a16:colId xmlns:a16="http://schemas.microsoft.com/office/drawing/2014/main" val="2755023627"/>
                    </a:ext>
                  </a:extLst>
                </a:gridCol>
                <a:gridCol w="5180835">
                  <a:extLst>
                    <a:ext uri="{9D8B030D-6E8A-4147-A177-3AD203B41FA5}">
                      <a16:colId xmlns:a16="http://schemas.microsoft.com/office/drawing/2014/main" val="1012416848"/>
                    </a:ext>
                  </a:extLst>
                </a:gridCol>
              </a:tblGrid>
              <a:tr h="651537">
                <a:tc>
                  <a:txBody>
                    <a:bodyPr/>
                    <a:lstStyle/>
                    <a:p>
                      <a:pPr fontAlgn="t"/>
                      <a:r>
                        <a:rPr lang="zh-CN" altLang="en-US" dirty="0">
                          <a:effectLst/>
                        </a:rPr>
                        <a:t>类型</a:t>
                      </a:r>
                    </a:p>
                  </a:txBody>
                  <a:tcPr marL="47625" marR="47625" marT="66675" marB="66675"/>
                </a:tc>
                <a:tc>
                  <a:txBody>
                    <a:bodyPr/>
                    <a:lstStyle/>
                    <a:p>
                      <a:r>
                        <a:rPr lang="zh-CN" altLang="en-US" sz="1800" b="0" i="0" kern="1200" dirty="0">
                          <a:solidFill>
                            <a:schemeClr val="lt1"/>
                          </a:solidFill>
                          <a:effectLst/>
                          <a:latin typeface="+mn-lt"/>
                          <a:ea typeface="+mn-ea"/>
                          <a:cs typeface="+mn-cs"/>
                        </a:rPr>
                        <a:t>部分代表</a:t>
                      </a:r>
                      <a:endParaRPr lang="zh-CN" altLang="en-US" dirty="0"/>
                    </a:p>
                  </a:txBody>
                  <a:tcPr/>
                </a:tc>
                <a:tc>
                  <a:txBody>
                    <a:bodyPr/>
                    <a:lstStyle/>
                    <a:p>
                      <a:r>
                        <a:rPr lang="zh-CN" altLang="en-US" sz="1800" b="0" i="0" kern="1200" dirty="0">
                          <a:solidFill>
                            <a:schemeClr val="lt1"/>
                          </a:solidFill>
                          <a:effectLst/>
                          <a:latin typeface="+mn-lt"/>
                          <a:ea typeface="+mn-ea"/>
                          <a:cs typeface="+mn-cs"/>
                        </a:rPr>
                        <a:t>特点</a:t>
                      </a:r>
                      <a:endParaRPr lang="zh-CN" altLang="en-US" dirty="0"/>
                    </a:p>
                  </a:txBody>
                  <a:tcPr/>
                </a:tc>
                <a:extLst>
                  <a:ext uri="{0D108BD9-81ED-4DB2-BD59-A6C34878D82A}">
                    <a16:rowId xmlns:a16="http://schemas.microsoft.com/office/drawing/2014/main" val="3268238268"/>
                  </a:ext>
                </a:extLst>
              </a:tr>
              <a:tr h="1057345">
                <a:tc>
                  <a:txBody>
                    <a:bodyPr/>
                    <a:lstStyle/>
                    <a:p>
                      <a:r>
                        <a:rPr lang="zh-CN" altLang="en-US" sz="1800" b="0" i="0" kern="1200" dirty="0">
                          <a:solidFill>
                            <a:schemeClr val="dk1"/>
                          </a:solidFill>
                          <a:effectLst/>
                          <a:latin typeface="+mn-lt"/>
                          <a:ea typeface="+mn-ea"/>
                          <a:cs typeface="+mn-cs"/>
                        </a:rPr>
                        <a:t>列存储</a:t>
                      </a:r>
                      <a:endParaRPr lang="zh-CN" altLang="en-US" dirty="0"/>
                    </a:p>
                  </a:txBody>
                  <a:tcPr/>
                </a:tc>
                <a:tc>
                  <a:txBody>
                    <a:bodyPr/>
                    <a:lstStyle/>
                    <a:p>
                      <a:pPr fontAlgn="t"/>
                      <a:r>
                        <a:rPr lang="en-US" dirty="0" err="1">
                          <a:effectLst/>
                          <a:latin typeface="宋体" panose="02010600030101010101" pitchFamily="2" charset="-122"/>
                          <a:ea typeface="宋体" panose="02010600030101010101" pitchFamily="2" charset="-122"/>
                        </a:rPr>
                        <a:t>Hbase</a:t>
                      </a:r>
                      <a:endParaRPr lang="en-US" dirty="0">
                        <a:effectLst/>
                        <a:latin typeface="Helvetica Neue"/>
                      </a:endParaRPr>
                    </a:p>
                    <a:p>
                      <a:pPr fontAlgn="t"/>
                      <a:r>
                        <a:rPr lang="en-US" dirty="0">
                          <a:effectLst/>
                          <a:latin typeface="宋体" panose="02010600030101010101" pitchFamily="2" charset="-122"/>
                          <a:ea typeface="宋体" panose="02010600030101010101" pitchFamily="2" charset="-122"/>
                        </a:rPr>
                        <a:t>Cassandra</a:t>
                      </a:r>
                      <a:endParaRPr lang="en-US" dirty="0">
                        <a:effectLst/>
                        <a:latin typeface="Helvetica Neue"/>
                      </a:endParaRPr>
                    </a:p>
                    <a:p>
                      <a:pPr fontAlgn="t"/>
                      <a:r>
                        <a:rPr lang="en-US" dirty="0" err="1">
                          <a:effectLst/>
                          <a:latin typeface="宋体" panose="02010600030101010101" pitchFamily="2" charset="-122"/>
                          <a:ea typeface="宋体" panose="02010600030101010101" pitchFamily="2" charset="-122"/>
                        </a:rPr>
                        <a:t>Hypertable</a:t>
                      </a:r>
                      <a:endParaRPr lang="en-US" dirty="0">
                        <a:effectLst/>
                        <a:latin typeface="Helvetica Neue"/>
                      </a:endParaRPr>
                    </a:p>
                  </a:txBody>
                  <a:tcPr marL="47625" marR="47625" marT="66675" marB="66675"/>
                </a:tc>
                <a:tc>
                  <a:txBody>
                    <a:bodyPr/>
                    <a:lstStyle/>
                    <a:p>
                      <a:r>
                        <a:rPr lang="zh-CN" altLang="en-US" sz="1800" b="0" i="0" kern="1200" dirty="0">
                          <a:solidFill>
                            <a:schemeClr val="dk1"/>
                          </a:solidFill>
                          <a:effectLst/>
                          <a:latin typeface="+mn-lt"/>
                          <a:ea typeface="+mn-ea"/>
                          <a:cs typeface="+mn-cs"/>
                        </a:rPr>
                        <a:t>是按列存储数据的。最大的特点是方便存储结构化和半结构化数据，方便做数据压缩，对针对某一列或者某几列的查询有非常大的</a:t>
                      </a:r>
                      <a:r>
                        <a:rPr lang="en-US" altLang="zh-CN" sz="1800" b="0" i="0" kern="1200" dirty="0">
                          <a:solidFill>
                            <a:schemeClr val="dk1"/>
                          </a:solidFill>
                          <a:effectLst/>
                          <a:latin typeface="+mn-lt"/>
                          <a:ea typeface="+mn-ea"/>
                          <a:cs typeface="+mn-cs"/>
                        </a:rPr>
                        <a:t>IO</a:t>
                      </a:r>
                      <a:r>
                        <a:rPr lang="zh-CN" altLang="en-US" sz="1800" b="0" i="0" kern="1200" dirty="0">
                          <a:solidFill>
                            <a:schemeClr val="dk1"/>
                          </a:solidFill>
                          <a:effectLst/>
                          <a:latin typeface="+mn-lt"/>
                          <a:ea typeface="+mn-ea"/>
                          <a:cs typeface="+mn-cs"/>
                        </a:rPr>
                        <a:t>优势。</a:t>
                      </a:r>
                      <a:endParaRPr lang="zh-CN" altLang="en-US" dirty="0"/>
                    </a:p>
                  </a:txBody>
                  <a:tcPr/>
                </a:tc>
                <a:extLst>
                  <a:ext uri="{0D108BD9-81ED-4DB2-BD59-A6C34878D82A}">
                    <a16:rowId xmlns:a16="http://schemas.microsoft.com/office/drawing/2014/main" val="298237832"/>
                  </a:ext>
                </a:extLst>
              </a:tr>
              <a:tr h="958009">
                <a:tc>
                  <a:txBody>
                    <a:bodyPr/>
                    <a:lstStyle/>
                    <a:p>
                      <a:r>
                        <a:rPr lang="zh-CN" altLang="en-US" sz="1800" b="0" i="0" kern="1200" dirty="0">
                          <a:solidFill>
                            <a:schemeClr val="dk1"/>
                          </a:solidFill>
                          <a:effectLst/>
                          <a:latin typeface="+mn-lt"/>
                          <a:ea typeface="+mn-ea"/>
                          <a:cs typeface="+mn-cs"/>
                        </a:rPr>
                        <a:t>文档存储</a:t>
                      </a:r>
                      <a:endParaRPr lang="zh-CN" altLang="en-US" dirty="0"/>
                    </a:p>
                  </a:txBody>
                  <a:tcPr/>
                </a:tc>
                <a:tc>
                  <a:txBody>
                    <a:bodyPr/>
                    <a:lstStyle/>
                    <a:p>
                      <a:pPr fontAlgn="t"/>
                      <a:r>
                        <a:rPr lang="en-US" dirty="0">
                          <a:effectLst/>
                          <a:latin typeface="宋体" panose="02010600030101010101" pitchFamily="2" charset="-122"/>
                          <a:ea typeface="宋体" panose="02010600030101010101" pitchFamily="2" charset="-122"/>
                        </a:rPr>
                        <a:t>MongoDB</a:t>
                      </a:r>
                      <a:endParaRPr lang="en-US" dirty="0">
                        <a:effectLst/>
                        <a:latin typeface="Helvetica Neue"/>
                      </a:endParaRPr>
                    </a:p>
                    <a:p>
                      <a:pPr fontAlgn="t"/>
                      <a:r>
                        <a:rPr lang="en-US" dirty="0" err="1">
                          <a:effectLst/>
                          <a:latin typeface="宋体" panose="02010600030101010101" pitchFamily="2" charset="-122"/>
                          <a:ea typeface="宋体" panose="02010600030101010101" pitchFamily="2" charset="-122"/>
                        </a:rPr>
                        <a:t>CouchDB</a:t>
                      </a:r>
                      <a:endParaRPr lang="en-US" dirty="0">
                        <a:effectLst/>
                        <a:latin typeface="Helvetica Neue"/>
                      </a:endParaRPr>
                    </a:p>
                  </a:txBody>
                  <a:tcPr marL="47625" marR="47625" marT="66675" marB="66675"/>
                </a:tc>
                <a:tc>
                  <a:txBody>
                    <a:bodyPr/>
                    <a:lstStyle/>
                    <a:p>
                      <a:r>
                        <a:rPr lang="zh-CN" altLang="en-US" sz="1800" b="0" i="0" kern="1200" dirty="0">
                          <a:solidFill>
                            <a:schemeClr val="dk1"/>
                          </a:solidFill>
                          <a:effectLst/>
                          <a:latin typeface="+mn-lt"/>
                          <a:ea typeface="+mn-ea"/>
                          <a:cs typeface="+mn-cs"/>
                        </a:rPr>
                        <a:t>文档存储一般用类似</a:t>
                      </a:r>
                      <a:r>
                        <a:rPr lang="en-US" altLang="zh-CN" sz="1800" b="0" i="0" kern="1200" dirty="0" err="1">
                          <a:solidFill>
                            <a:schemeClr val="dk1"/>
                          </a:solidFill>
                          <a:effectLst/>
                          <a:latin typeface="+mn-lt"/>
                          <a:ea typeface="+mn-ea"/>
                          <a:cs typeface="+mn-cs"/>
                        </a:rPr>
                        <a:t>json</a:t>
                      </a:r>
                      <a:r>
                        <a:rPr lang="zh-CN" altLang="en-US" sz="1800" b="0" i="0" kern="1200" dirty="0">
                          <a:solidFill>
                            <a:schemeClr val="dk1"/>
                          </a:solidFill>
                          <a:effectLst/>
                          <a:latin typeface="+mn-lt"/>
                          <a:ea typeface="+mn-ea"/>
                          <a:cs typeface="+mn-cs"/>
                        </a:rPr>
                        <a:t>的格式存储，存储的内容是文档型的。这样也就有有机会对某些字段建立索引，实现关系数据库的某些功能。</a:t>
                      </a:r>
                      <a:endParaRPr lang="zh-CN" altLang="en-US" dirty="0"/>
                    </a:p>
                  </a:txBody>
                  <a:tcPr/>
                </a:tc>
                <a:extLst>
                  <a:ext uri="{0D108BD9-81ED-4DB2-BD59-A6C34878D82A}">
                    <a16:rowId xmlns:a16="http://schemas.microsoft.com/office/drawing/2014/main" val="2230961179"/>
                  </a:ext>
                </a:extLst>
              </a:tr>
              <a:tr h="868795">
                <a:tc>
                  <a:txBody>
                    <a:bodyPr/>
                    <a:lstStyle/>
                    <a:p>
                      <a:pPr marL="0" algn="l" defTabSz="457200" rtl="0" eaLnBrk="1" fontAlgn="t" latinLnBrk="0" hangingPunct="1"/>
                      <a:r>
                        <a:rPr lang="en-US" altLang="zh-CN" sz="1800" kern="1200" dirty="0">
                          <a:solidFill>
                            <a:schemeClr val="dk1"/>
                          </a:solidFill>
                          <a:effectLst/>
                          <a:latin typeface="宋体" panose="02010600030101010101" pitchFamily="2" charset="-122"/>
                          <a:ea typeface="宋体" panose="02010600030101010101" pitchFamily="2" charset="-122"/>
                          <a:cs typeface="+mn-cs"/>
                        </a:rPr>
                        <a:t>key-value</a:t>
                      </a:r>
                      <a:r>
                        <a:rPr lang="zh-CN" altLang="en-US" sz="1800" kern="1200" dirty="0">
                          <a:solidFill>
                            <a:schemeClr val="dk1"/>
                          </a:solidFill>
                          <a:effectLst/>
                          <a:latin typeface="宋体" panose="02010600030101010101" pitchFamily="2" charset="-122"/>
                          <a:ea typeface="宋体" panose="02010600030101010101" pitchFamily="2" charset="-122"/>
                          <a:cs typeface="+mn-cs"/>
                        </a:rPr>
                        <a:t>存储</a:t>
                      </a:r>
                    </a:p>
                  </a:txBody>
                  <a:tcPr/>
                </a:tc>
                <a:tc>
                  <a:txBody>
                    <a:bodyPr/>
                    <a:lstStyle/>
                    <a:p>
                      <a:pPr marL="0" algn="l" defTabSz="457200" rtl="0" eaLnBrk="1" fontAlgn="t" latinLnBrk="0" hangingPunct="1"/>
                      <a:r>
                        <a:rPr lang="en-US" altLang="zh-CN" sz="1800" kern="1200" dirty="0" err="1">
                          <a:solidFill>
                            <a:schemeClr val="dk1"/>
                          </a:solidFill>
                          <a:effectLst/>
                          <a:latin typeface="宋体" panose="02010600030101010101" pitchFamily="2" charset="-122"/>
                          <a:ea typeface="宋体" panose="02010600030101010101" pitchFamily="2" charset="-122"/>
                          <a:cs typeface="+mn-cs"/>
                        </a:rPr>
                        <a:t>MemcacheDB</a:t>
                      </a:r>
                      <a:endParaRPr lang="en-US" altLang="zh-CN" sz="1800" kern="1200" dirty="0">
                        <a:solidFill>
                          <a:schemeClr val="dk1"/>
                        </a:solidFill>
                        <a:effectLst/>
                        <a:latin typeface="宋体" panose="02010600030101010101" pitchFamily="2" charset="-122"/>
                        <a:ea typeface="宋体" panose="02010600030101010101" pitchFamily="2" charset="-122"/>
                        <a:cs typeface="+mn-cs"/>
                      </a:endParaRPr>
                    </a:p>
                    <a:p>
                      <a:pPr marL="0" algn="l" defTabSz="457200" rtl="0" eaLnBrk="1" fontAlgn="t" latinLnBrk="0" hangingPunct="1"/>
                      <a:r>
                        <a:rPr lang="en-US" altLang="zh-CN" sz="1800" kern="1200" dirty="0" err="1">
                          <a:solidFill>
                            <a:schemeClr val="dk1"/>
                          </a:solidFill>
                          <a:effectLst/>
                          <a:latin typeface="宋体" panose="02010600030101010101" pitchFamily="2" charset="-122"/>
                          <a:ea typeface="宋体" panose="02010600030101010101" pitchFamily="2" charset="-122"/>
                          <a:cs typeface="+mn-cs"/>
                        </a:rPr>
                        <a:t>Redis</a:t>
                      </a:r>
                      <a:endParaRPr lang="en-US" altLang="zh-CN" sz="1800" kern="1200" dirty="0">
                        <a:solidFill>
                          <a:schemeClr val="dk1"/>
                        </a:solidFill>
                        <a:effectLst/>
                        <a:latin typeface="宋体" panose="02010600030101010101" pitchFamily="2" charset="-122"/>
                        <a:ea typeface="宋体" panose="02010600030101010101" pitchFamily="2" charset="-122"/>
                        <a:cs typeface="+mn-cs"/>
                      </a:endParaRPr>
                    </a:p>
                    <a:p>
                      <a:pPr marL="0" algn="l" defTabSz="457200" rtl="0" eaLnBrk="1" latinLnBrk="0" hangingPunct="1"/>
                      <a:endParaRPr lang="zh-CN" altLang="en-US" sz="1800" b="0" i="0" kern="1200" dirty="0">
                        <a:solidFill>
                          <a:schemeClr val="dk1"/>
                        </a:solidFill>
                        <a:effectLst/>
                        <a:latin typeface="+mn-lt"/>
                        <a:ea typeface="+mn-ea"/>
                        <a:cs typeface="+mn-cs"/>
                      </a:endParaRPr>
                    </a:p>
                  </a:txBody>
                  <a:tcPr/>
                </a:tc>
                <a:tc>
                  <a:txBody>
                    <a:bodyPr/>
                    <a:lstStyle/>
                    <a:p>
                      <a:r>
                        <a:rPr lang="zh-CN" altLang="en-US" sz="1800" b="0" i="0" kern="1200" dirty="0">
                          <a:solidFill>
                            <a:schemeClr val="dk1"/>
                          </a:solidFill>
                          <a:effectLst/>
                          <a:latin typeface="+mn-lt"/>
                          <a:ea typeface="+mn-ea"/>
                          <a:cs typeface="+mn-cs"/>
                        </a:rPr>
                        <a:t>可以通过</a:t>
                      </a:r>
                      <a:r>
                        <a:rPr lang="en-US" altLang="zh-CN" sz="1800" b="0" i="0" kern="1200" dirty="0">
                          <a:solidFill>
                            <a:schemeClr val="dk1"/>
                          </a:solidFill>
                          <a:effectLst/>
                          <a:latin typeface="+mn-lt"/>
                          <a:ea typeface="+mn-ea"/>
                          <a:cs typeface="+mn-cs"/>
                        </a:rPr>
                        <a:t>key</a:t>
                      </a:r>
                      <a:r>
                        <a:rPr lang="zh-CN" altLang="en-US" sz="1800" b="0" i="0" kern="1200" dirty="0">
                          <a:solidFill>
                            <a:schemeClr val="dk1"/>
                          </a:solidFill>
                          <a:effectLst/>
                          <a:latin typeface="+mn-lt"/>
                          <a:ea typeface="+mn-ea"/>
                          <a:cs typeface="+mn-cs"/>
                        </a:rPr>
                        <a:t>快速查询到其</a:t>
                      </a:r>
                      <a:r>
                        <a:rPr lang="en-US" altLang="zh-CN" sz="1800" b="0" i="0" kern="1200" dirty="0">
                          <a:solidFill>
                            <a:schemeClr val="dk1"/>
                          </a:solidFill>
                          <a:effectLst/>
                          <a:latin typeface="+mn-lt"/>
                          <a:ea typeface="+mn-ea"/>
                          <a:cs typeface="+mn-cs"/>
                        </a:rPr>
                        <a:t>value</a:t>
                      </a:r>
                      <a:r>
                        <a:rPr lang="zh-CN" altLang="en-US" sz="1800" b="0" i="0" kern="1200" dirty="0">
                          <a:solidFill>
                            <a:schemeClr val="dk1"/>
                          </a:solidFill>
                          <a:effectLst/>
                          <a:latin typeface="+mn-lt"/>
                          <a:ea typeface="+mn-ea"/>
                          <a:cs typeface="+mn-cs"/>
                        </a:rPr>
                        <a:t>。一般来说，存储不管</a:t>
                      </a:r>
                      <a:r>
                        <a:rPr lang="en-US" altLang="zh-CN" sz="1800" b="0" i="0" kern="1200" dirty="0">
                          <a:solidFill>
                            <a:schemeClr val="dk1"/>
                          </a:solidFill>
                          <a:effectLst/>
                          <a:latin typeface="+mn-lt"/>
                          <a:ea typeface="+mn-ea"/>
                          <a:cs typeface="+mn-cs"/>
                        </a:rPr>
                        <a:t>value</a:t>
                      </a:r>
                      <a:r>
                        <a:rPr lang="zh-CN" altLang="en-US" sz="1800" b="0" i="0" kern="1200" dirty="0">
                          <a:solidFill>
                            <a:schemeClr val="dk1"/>
                          </a:solidFill>
                          <a:effectLst/>
                          <a:latin typeface="+mn-lt"/>
                          <a:ea typeface="+mn-ea"/>
                          <a:cs typeface="+mn-cs"/>
                        </a:rPr>
                        <a:t>的格式，照单全收。（</a:t>
                      </a:r>
                      <a:r>
                        <a:rPr lang="en-US" altLang="zh-CN" sz="1800" b="0" i="0" kern="1200" dirty="0" err="1">
                          <a:solidFill>
                            <a:schemeClr val="dk1"/>
                          </a:solidFill>
                          <a:effectLst/>
                          <a:latin typeface="+mn-lt"/>
                          <a:ea typeface="+mn-ea"/>
                          <a:cs typeface="+mn-cs"/>
                        </a:rPr>
                        <a:t>Redis</a:t>
                      </a:r>
                      <a:r>
                        <a:rPr lang="zh-CN" altLang="en-US" sz="1800" b="0" i="0" kern="1200" dirty="0">
                          <a:solidFill>
                            <a:schemeClr val="dk1"/>
                          </a:solidFill>
                          <a:effectLst/>
                          <a:latin typeface="+mn-lt"/>
                          <a:ea typeface="+mn-ea"/>
                          <a:cs typeface="+mn-cs"/>
                        </a:rPr>
                        <a:t>包含了其他功能）</a:t>
                      </a:r>
                      <a:endParaRPr lang="zh-CN" altLang="en-US" dirty="0"/>
                    </a:p>
                  </a:txBody>
                  <a:tcPr/>
                </a:tc>
                <a:extLst>
                  <a:ext uri="{0D108BD9-81ED-4DB2-BD59-A6C34878D82A}">
                    <a16:rowId xmlns:a16="http://schemas.microsoft.com/office/drawing/2014/main" val="510377410"/>
                  </a:ext>
                </a:extLst>
              </a:tr>
              <a:tr h="651537">
                <a:tc>
                  <a:txBody>
                    <a:bodyPr/>
                    <a:lstStyle/>
                    <a:p>
                      <a:r>
                        <a:rPr lang="zh-CN" altLang="en-US" sz="1800" b="0" i="0" kern="1200" dirty="0">
                          <a:solidFill>
                            <a:schemeClr val="dk1"/>
                          </a:solidFill>
                          <a:effectLst/>
                          <a:latin typeface="+mn-lt"/>
                          <a:ea typeface="+mn-ea"/>
                          <a:cs typeface="+mn-cs"/>
                        </a:rPr>
                        <a:t>对象存储</a:t>
                      </a:r>
                      <a:endParaRPr lang="zh-CN" altLang="en-US" dirty="0"/>
                    </a:p>
                  </a:txBody>
                  <a:tcPr/>
                </a:tc>
                <a:tc>
                  <a:txBody>
                    <a:bodyPr/>
                    <a:lstStyle/>
                    <a:p>
                      <a:pPr marL="0" algn="l" defTabSz="457200" rtl="0" eaLnBrk="1" fontAlgn="t" latinLnBrk="0" hangingPunct="1"/>
                      <a:r>
                        <a:rPr lang="en-US" altLang="zh-CN" sz="1800" kern="1200" dirty="0">
                          <a:solidFill>
                            <a:schemeClr val="dk1"/>
                          </a:solidFill>
                          <a:effectLst/>
                          <a:latin typeface="宋体" panose="02010600030101010101" pitchFamily="2" charset="-122"/>
                          <a:ea typeface="宋体" panose="02010600030101010101" pitchFamily="2" charset="-122"/>
                          <a:cs typeface="+mn-cs"/>
                        </a:rPr>
                        <a:t>db4o</a:t>
                      </a:r>
                    </a:p>
                    <a:p>
                      <a:pPr marL="0" algn="l" defTabSz="457200" rtl="0" eaLnBrk="1" fontAlgn="t" latinLnBrk="0" hangingPunct="1"/>
                      <a:r>
                        <a:rPr lang="en-US" altLang="zh-CN" sz="1800" kern="1200" dirty="0">
                          <a:solidFill>
                            <a:schemeClr val="dk1"/>
                          </a:solidFill>
                          <a:effectLst/>
                          <a:latin typeface="宋体" panose="02010600030101010101" pitchFamily="2" charset="-122"/>
                          <a:ea typeface="宋体" panose="02010600030101010101" pitchFamily="2" charset="-122"/>
                          <a:cs typeface="+mn-cs"/>
                        </a:rPr>
                        <a:t>Versant</a:t>
                      </a:r>
                      <a:endParaRPr lang="zh-CN" altLang="en-US" sz="1800" b="0" i="0" kern="1200" dirty="0">
                        <a:solidFill>
                          <a:schemeClr val="dk1"/>
                        </a:solidFill>
                        <a:effectLst/>
                        <a:latin typeface="+mn-lt"/>
                        <a:ea typeface="+mn-ea"/>
                        <a:cs typeface="+mn-cs"/>
                      </a:endParaRPr>
                    </a:p>
                  </a:txBody>
                  <a:tcPr/>
                </a:tc>
                <a:tc>
                  <a:txBody>
                    <a:bodyPr/>
                    <a:lstStyle/>
                    <a:p>
                      <a:r>
                        <a:rPr lang="zh-CN" altLang="en-US" sz="1800" b="0" i="0" kern="1200" dirty="0">
                          <a:solidFill>
                            <a:schemeClr val="dk1"/>
                          </a:solidFill>
                          <a:effectLst/>
                          <a:latin typeface="+mn-lt"/>
                          <a:ea typeface="+mn-ea"/>
                          <a:cs typeface="+mn-cs"/>
                        </a:rPr>
                        <a:t>通过类似面向对象语言的语法操作数据库，通过对象的方式存取数据。</a:t>
                      </a:r>
                      <a:endParaRPr lang="zh-CN" altLang="en-US" dirty="0"/>
                    </a:p>
                  </a:txBody>
                  <a:tcPr/>
                </a:tc>
                <a:extLst>
                  <a:ext uri="{0D108BD9-81ED-4DB2-BD59-A6C34878D82A}">
                    <a16:rowId xmlns:a16="http://schemas.microsoft.com/office/drawing/2014/main" val="3732772865"/>
                  </a:ext>
                </a:extLst>
              </a:tr>
              <a:tr h="651537">
                <a:tc>
                  <a:txBody>
                    <a:bodyPr/>
                    <a:lstStyle/>
                    <a:p>
                      <a:r>
                        <a:rPr lang="en-US" altLang="zh-CN" sz="1800" b="0" i="0" kern="1200" dirty="0">
                          <a:solidFill>
                            <a:schemeClr val="dk1"/>
                          </a:solidFill>
                          <a:effectLst/>
                          <a:latin typeface="+mn-lt"/>
                          <a:ea typeface="+mn-ea"/>
                          <a:cs typeface="+mn-cs"/>
                        </a:rPr>
                        <a:t>xml</a:t>
                      </a:r>
                      <a:r>
                        <a:rPr lang="zh-CN" altLang="en-US" sz="1800" b="0" i="0" kern="1200" dirty="0">
                          <a:solidFill>
                            <a:schemeClr val="dk1"/>
                          </a:solidFill>
                          <a:effectLst/>
                          <a:latin typeface="+mn-lt"/>
                          <a:ea typeface="+mn-ea"/>
                          <a:cs typeface="+mn-cs"/>
                        </a:rPr>
                        <a:t>数据库</a:t>
                      </a:r>
                      <a:endParaRPr lang="zh-CN" altLang="en-US" dirty="0"/>
                    </a:p>
                  </a:txBody>
                  <a:tcPr/>
                </a:tc>
                <a:tc>
                  <a:txBody>
                    <a:bodyPr/>
                    <a:lstStyle/>
                    <a:p>
                      <a:pPr marL="0" algn="l" defTabSz="457200" rtl="0" eaLnBrk="1" fontAlgn="t" latinLnBrk="0" hangingPunct="1"/>
                      <a:r>
                        <a:rPr lang="en-US" altLang="zh-CN" sz="1800" kern="1200" dirty="0" err="1">
                          <a:solidFill>
                            <a:schemeClr val="dk1"/>
                          </a:solidFill>
                          <a:effectLst/>
                          <a:latin typeface="宋体" panose="02010600030101010101" pitchFamily="2" charset="-122"/>
                          <a:ea typeface="宋体" panose="02010600030101010101" pitchFamily="2" charset="-122"/>
                          <a:cs typeface="+mn-cs"/>
                        </a:rPr>
                        <a:t>BaseX</a:t>
                      </a:r>
                      <a:endParaRPr lang="zh-CN" altLang="en-US" dirty="0"/>
                    </a:p>
                  </a:txBody>
                  <a:tcPr/>
                </a:tc>
                <a:tc>
                  <a:txBody>
                    <a:bodyPr/>
                    <a:lstStyle/>
                    <a:p>
                      <a:r>
                        <a:rPr lang="zh-CN" altLang="en-US" sz="1800" b="0" i="0" kern="1200" dirty="0">
                          <a:solidFill>
                            <a:schemeClr val="dk1"/>
                          </a:solidFill>
                          <a:effectLst/>
                          <a:latin typeface="+mn-lt"/>
                          <a:ea typeface="+mn-ea"/>
                          <a:cs typeface="+mn-cs"/>
                        </a:rPr>
                        <a:t>高效的存储</a:t>
                      </a:r>
                      <a:r>
                        <a:rPr lang="en-US" altLang="zh-CN" sz="1800" b="0" i="0" kern="1200" dirty="0">
                          <a:solidFill>
                            <a:schemeClr val="dk1"/>
                          </a:solidFill>
                          <a:effectLst/>
                          <a:latin typeface="+mn-lt"/>
                          <a:ea typeface="+mn-ea"/>
                          <a:cs typeface="+mn-cs"/>
                        </a:rPr>
                        <a:t>XML</a:t>
                      </a:r>
                      <a:r>
                        <a:rPr lang="zh-CN" altLang="en-US" sz="1800" b="0" i="0" kern="1200" dirty="0">
                          <a:solidFill>
                            <a:schemeClr val="dk1"/>
                          </a:solidFill>
                          <a:effectLst/>
                          <a:latin typeface="+mn-lt"/>
                          <a:ea typeface="+mn-ea"/>
                          <a:cs typeface="+mn-cs"/>
                        </a:rPr>
                        <a:t>数据，并支持</a:t>
                      </a:r>
                      <a:r>
                        <a:rPr lang="en-US" altLang="zh-CN" sz="1800" b="0" i="0" kern="1200" dirty="0">
                          <a:solidFill>
                            <a:schemeClr val="dk1"/>
                          </a:solidFill>
                          <a:effectLst/>
                          <a:latin typeface="+mn-lt"/>
                          <a:ea typeface="+mn-ea"/>
                          <a:cs typeface="+mn-cs"/>
                        </a:rPr>
                        <a:t>XML</a:t>
                      </a:r>
                      <a:r>
                        <a:rPr lang="zh-CN" altLang="en-US" sz="1800" b="0" i="0" kern="1200" dirty="0">
                          <a:solidFill>
                            <a:schemeClr val="dk1"/>
                          </a:solidFill>
                          <a:effectLst/>
                          <a:latin typeface="+mn-lt"/>
                          <a:ea typeface="+mn-ea"/>
                          <a:cs typeface="+mn-cs"/>
                        </a:rPr>
                        <a:t>的内部查询语法，比如</a:t>
                      </a:r>
                      <a:r>
                        <a:rPr lang="en-US" altLang="zh-CN" sz="1800" b="0" i="0" kern="1200" dirty="0" err="1">
                          <a:solidFill>
                            <a:schemeClr val="dk1"/>
                          </a:solidFill>
                          <a:effectLst/>
                          <a:latin typeface="+mn-lt"/>
                          <a:ea typeface="+mn-ea"/>
                          <a:cs typeface="+mn-cs"/>
                        </a:rPr>
                        <a:t>XQuery,Xpath</a:t>
                      </a:r>
                      <a:r>
                        <a:rPr lang="zh-CN" altLang="en-US" sz="1800" b="0" i="0" kern="1200" dirty="0">
                          <a:solidFill>
                            <a:schemeClr val="dk1"/>
                          </a:solidFill>
                          <a:effectLst/>
                          <a:latin typeface="+mn-lt"/>
                          <a:ea typeface="+mn-ea"/>
                          <a:cs typeface="+mn-cs"/>
                        </a:rPr>
                        <a:t>。</a:t>
                      </a:r>
                      <a:endParaRPr lang="zh-CN" altLang="en-US" dirty="0"/>
                    </a:p>
                  </a:txBody>
                  <a:tcPr/>
                </a:tc>
                <a:extLst>
                  <a:ext uri="{0D108BD9-81ED-4DB2-BD59-A6C34878D82A}">
                    <a16:rowId xmlns:a16="http://schemas.microsoft.com/office/drawing/2014/main" val="3340132827"/>
                  </a:ext>
                </a:extLst>
              </a:tr>
            </a:tbl>
          </a:graphicData>
        </a:graphic>
      </p:graphicFrame>
    </p:spTree>
    <p:extLst>
      <p:ext uri="{BB962C8B-B14F-4D97-AF65-F5344CB8AC3E}">
        <p14:creationId xmlns:p14="http://schemas.microsoft.com/office/powerpoint/2010/main" val="4139816007"/>
      </p:ext>
    </p:extLst>
  </p:cSld>
  <p:clrMapOvr>
    <a:masterClrMapping/>
  </p:clrMapOvr>
  <mc:AlternateContent xmlns:mc="http://schemas.openxmlformats.org/markup-compatibility/2006" xmlns:p14="http://schemas.microsoft.com/office/powerpoint/2010/main">
    <mc:Choice Requires="p14">
      <p:transition spd="slow" p14:dur="2000" advTm="8796"/>
    </mc:Choice>
    <mc:Fallback xmlns="">
      <p:transition xmlns:p14="http://schemas.microsoft.com/office/powerpoint/2010/main" spd="slow" advTm="8796"/>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69">
            <a:extLst>
              <a:ext uri="{FF2B5EF4-FFF2-40B4-BE49-F238E27FC236}">
                <a16:creationId xmlns:a16="http://schemas.microsoft.com/office/drawing/2014/main" id="{F2183230-2DDD-4CBA-907B-06BF3B55D263}"/>
              </a:ext>
            </a:extLst>
          </p:cNvPr>
          <p:cNvCxnSpPr/>
          <p:nvPr/>
        </p:nvCxnSpPr>
        <p:spPr>
          <a:xfrm>
            <a:off x="3659805" y="3729592"/>
            <a:ext cx="1795216" cy="0"/>
          </a:xfrm>
          <a:prstGeom prst="line">
            <a:avLst/>
          </a:prstGeom>
          <a:ln>
            <a:solidFill>
              <a:schemeClr val="tx1">
                <a:lumMod val="75000"/>
                <a:lumOff val="25000"/>
              </a:schemeClr>
            </a:solidFill>
            <a:prstDash val="dash"/>
          </a:ln>
          <a:effectLst/>
        </p:spPr>
        <p:style>
          <a:lnRef idx="1">
            <a:schemeClr val="accent1"/>
          </a:lnRef>
          <a:fillRef idx="0">
            <a:schemeClr val="accent1"/>
          </a:fillRef>
          <a:effectRef idx="0">
            <a:schemeClr val="accent1"/>
          </a:effectRef>
          <a:fontRef idx="minor">
            <a:schemeClr val="tx1"/>
          </a:fontRef>
        </p:style>
      </p:cxnSp>
      <p:grpSp>
        <p:nvGrpSpPr>
          <p:cNvPr id="7" name="Group 61">
            <a:extLst>
              <a:ext uri="{FF2B5EF4-FFF2-40B4-BE49-F238E27FC236}">
                <a16:creationId xmlns:a16="http://schemas.microsoft.com/office/drawing/2014/main" id="{39BA3AB6-D197-4D85-B40B-EB0523230804}"/>
              </a:ext>
            </a:extLst>
          </p:cNvPr>
          <p:cNvGrpSpPr/>
          <p:nvPr/>
        </p:nvGrpSpPr>
        <p:grpSpPr>
          <a:xfrm>
            <a:off x="183422" y="1359646"/>
            <a:ext cx="3468603" cy="4653834"/>
            <a:chOff x="183422" y="1359646"/>
            <a:chExt cx="3468603" cy="4653834"/>
          </a:xfrm>
        </p:grpSpPr>
        <p:grpSp>
          <p:nvGrpSpPr>
            <p:cNvPr id="8" name="Group 59">
              <a:extLst>
                <a:ext uri="{FF2B5EF4-FFF2-40B4-BE49-F238E27FC236}">
                  <a16:creationId xmlns:a16="http://schemas.microsoft.com/office/drawing/2014/main" id="{7A22F18A-823C-4D59-AB8C-8CBCD61EE52F}"/>
                </a:ext>
              </a:extLst>
            </p:cNvPr>
            <p:cNvGrpSpPr/>
            <p:nvPr/>
          </p:nvGrpSpPr>
          <p:grpSpPr>
            <a:xfrm>
              <a:off x="183422" y="1359646"/>
              <a:ext cx="3083779" cy="4653834"/>
              <a:chOff x="183422" y="1359646"/>
              <a:chExt cx="3083779" cy="4653834"/>
            </a:xfrm>
          </p:grpSpPr>
          <p:cxnSp>
            <p:nvCxnSpPr>
              <p:cNvPr id="12" name="Straight Connector 2">
                <a:extLst>
                  <a:ext uri="{FF2B5EF4-FFF2-40B4-BE49-F238E27FC236}">
                    <a16:creationId xmlns:a16="http://schemas.microsoft.com/office/drawing/2014/main" id="{A126A8AB-41A0-44C8-9A40-D1BE1CDEE982}"/>
                  </a:ext>
                </a:extLst>
              </p:cNvPr>
              <p:cNvCxnSpPr/>
              <p:nvPr/>
            </p:nvCxnSpPr>
            <p:spPr>
              <a:xfrm>
                <a:off x="1119100" y="3729592"/>
                <a:ext cx="1795216" cy="0"/>
              </a:xfrm>
              <a:prstGeom prst="line">
                <a:avLst/>
              </a:prstGeom>
              <a:ln>
                <a:solidFill>
                  <a:schemeClr val="tx1">
                    <a:lumMod val="75000"/>
                    <a:lumOff val="25000"/>
                  </a:schemeClr>
                </a:solidFill>
                <a:prstDash val="dash"/>
              </a:ln>
              <a:effectLst/>
            </p:spPr>
            <p:style>
              <a:lnRef idx="1">
                <a:schemeClr val="accent1"/>
              </a:lnRef>
              <a:fillRef idx="0">
                <a:schemeClr val="accent1"/>
              </a:fillRef>
              <a:effectRef idx="0">
                <a:schemeClr val="accent1"/>
              </a:effectRef>
              <a:fontRef idx="minor">
                <a:schemeClr val="tx1"/>
              </a:fontRef>
            </p:style>
          </p:cxnSp>
          <p:grpSp>
            <p:nvGrpSpPr>
              <p:cNvPr id="13" name="Group 6">
                <a:extLst>
                  <a:ext uri="{FF2B5EF4-FFF2-40B4-BE49-F238E27FC236}">
                    <a16:creationId xmlns:a16="http://schemas.microsoft.com/office/drawing/2014/main" id="{487D458B-BA4F-48E2-9480-66AD8121481F}"/>
                  </a:ext>
                </a:extLst>
              </p:cNvPr>
              <p:cNvGrpSpPr/>
              <p:nvPr/>
            </p:nvGrpSpPr>
            <p:grpSpPr>
              <a:xfrm flipH="1">
                <a:off x="1526115" y="2268565"/>
                <a:ext cx="1741086" cy="2872746"/>
                <a:chOff x="9974696" y="2347248"/>
                <a:chExt cx="1488652" cy="2456237"/>
              </a:xfrm>
              <a:effectLst/>
            </p:grpSpPr>
            <p:cxnSp>
              <p:nvCxnSpPr>
                <p:cNvPr id="23" name="Straight Connector 7">
                  <a:extLst>
                    <a:ext uri="{FF2B5EF4-FFF2-40B4-BE49-F238E27FC236}">
                      <a16:creationId xmlns:a16="http://schemas.microsoft.com/office/drawing/2014/main" id="{E155E7B0-1C27-4100-9F1E-6FAC22315239}"/>
                    </a:ext>
                  </a:extLst>
                </p:cNvPr>
                <p:cNvCxnSpPr/>
                <p:nvPr/>
              </p:nvCxnSpPr>
              <p:spPr>
                <a:xfrm>
                  <a:off x="9974696" y="3355980"/>
                  <a:ext cx="1447505" cy="1447505"/>
                </a:xfrm>
                <a:prstGeom prst="line">
                  <a:avLst/>
                </a:prstGeom>
                <a:ln>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4" name="Straight Connector 8">
                  <a:extLst>
                    <a:ext uri="{FF2B5EF4-FFF2-40B4-BE49-F238E27FC236}">
                      <a16:creationId xmlns:a16="http://schemas.microsoft.com/office/drawing/2014/main" id="{2D27CEBA-41A7-4046-AF48-F489B011DBA1}"/>
                    </a:ext>
                  </a:extLst>
                </p:cNvPr>
                <p:cNvCxnSpPr/>
                <p:nvPr/>
              </p:nvCxnSpPr>
              <p:spPr>
                <a:xfrm flipH="1">
                  <a:off x="10114773" y="2347248"/>
                  <a:ext cx="1348575" cy="1348575"/>
                </a:xfrm>
                <a:prstGeom prst="line">
                  <a:avLst/>
                </a:prstGeom>
                <a:ln>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14" name="Group 56">
                <a:extLst>
                  <a:ext uri="{FF2B5EF4-FFF2-40B4-BE49-F238E27FC236}">
                    <a16:creationId xmlns:a16="http://schemas.microsoft.com/office/drawing/2014/main" id="{F445AB89-4DC2-4A31-B3A8-F820398E16B1}"/>
                  </a:ext>
                </a:extLst>
              </p:cNvPr>
              <p:cNvGrpSpPr/>
              <p:nvPr/>
            </p:nvGrpSpPr>
            <p:grpSpPr>
              <a:xfrm>
                <a:off x="534469" y="1359646"/>
                <a:ext cx="1731776" cy="1390294"/>
                <a:chOff x="534469" y="1359646"/>
                <a:chExt cx="1731776" cy="1390294"/>
              </a:xfrm>
            </p:grpSpPr>
            <p:sp>
              <p:nvSpPr>
                <p:cNvPr id="21" name="Oval 12">
                  <a:extLst>
                    <a:ext uri="{FF2B5EF4-FFF2-40B4-BE49-F238E27FC236}">
                      <a16:creationId xmlns:a16="http://schemas.microsoft.com/office/drawing/2014/main" id="{57BE108A-0E13-4B4C-8381-495C7111C4D5}"/>
                    </a:ext>
                  </a:extLst>
                </p:cNvPr>
                <p:cNvSpPr>
                  <a:spLocks noChangeAspect="1"/>
                </p:cNvSpPr>
                <p:nvPr/>
              </p:nvSpPr>
              <p:spPr>
                <a:xfrm>
                  <a:off x="693589" y="1359646"/>
                  <a:ext cx="1390294" cy="1390294"/>
                </a:xfrm>
                <a:prstGeom prst="ellipse">
                  <a:avLst/>
                </a:prstGeom>
                <a:solidFill>
                  <a:schemeClr val="bg1"/>
                </a:solidFill>
                <a:ln w="57150">
                  <a:solidFill>
                    <a:srgbClr val="517B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a:cs typeface="Arial"/>
                  </a:endParaRPr>
                </a:p>
              </p:txBody>
            </p:sp>
            <p:sp>
              <p:nvSpPr>
                <p:cNvPr id="22" name="TextBox 18">
                  <a:extLst>
                    <a:ext uri="{FF2B5EF4-FFF2-40B4-BE49-F238E27FC236}">
                      <a16:creationId xmlns:a16="http://schemas.microsoft.com/office/drawing/2014/main" id="{489B2148-27FB-49DD-9C2F-CB070385FFBA}"/>
                    </a:ext>
                  </a:extLst>
                </p:cNvPr>
                <p:cNvSpPr txBox="1"/>
                <p:nvPr/>
              </p:nvSpPr>
              <p:spPr>
                <a:xfrm>
                  <a:off x="534469" y="1651357"/>
                  <a:ext cx="1731776" cy="971911"/>
                </a:xfrm>
                <a:prstGeom prst="rect">
                  <a:avLst/>
                </a:prstGeom>
                <a:noFill/>
                <a:effectLst/>
              </p:spPr>
              <p:txBody>
                <a:bodyPr wrap="square" rtlCol="0">
                  <a:spAutoFit/>
                </a:bodyPr>
                <a:lstStyle/>
                <a:p>
                  <a:pPr algn="ctr"/>
                  <a:r>
                    <a:rPr lang="en-US" sz="1600" b="1" dirty="0">
                      <a:latin typeface="Arial"/>
                      <a:cs typeface="Arial"/>
                    </a:rPr>
                    <a:t>Expressive Query Language</a:t>
                  </a:r>
                </a:p>
              </p:txBody>
            </p:sp>
          </p:grpSp>
          <p:grpSp>
            <p:nvGrpSpPr>
              <p:cNvPr id="15" name="Group 57">
                <a:extLst>
                  <a:ext uri="{FF2B5EF4-FFF2-40B4-BE49-F238E27FC236}">
                    <a16:creationId xmlns:a16="http://schemas.microsoft.com/office/drawing/2014/main" id="{BAF78E8E-59AC-46CB-9952-C8CB5B81F286}"/>
                  </a:ext>
                </a:extLst>
              </p:cNvPr>
              <p:cNvGrpSpPr/>
              <p:nvPr/>
            </p:nvGrpSpPr>
            <p:grpSpPr>
              <a:xfrm>
                <a:off x="183422" y="2972939"/>
                <a:ext cx="1457497" cy="1390294"/>
                <a:chOff x="183422" y="2972939"/>
                <a:chExt cx="1457497" cy="1390294"/>
              </a:xfrm>
            </p:grpSpPr>
            <p:sp>
              <p:nvSpPr>
                <p:cNvPr id="19" name="Oval 13">
                  <a:extLst>
                    <a:ext uri="{FF2B5EF4-FFF2-40B4-BE49-F238E27FC236}">
                      <a16:creationId xmlns:a16="http://schemas.microsoft.com/office/drawing/2014/main" id="{7F4B3A9E-8553-48B2-B9EF-F41AC655E39D}"/>
                    </a:ext>
                  </a:extLst>
                </p:cNvPr>
                <p:cNvSpPr>
                  <a:spLocks noChangeAspect="1"/>
                </p:cNvSpPr>
                <p:nvPr/>
              </p:nvSpPr>
              <p:spPr>
                <a:xfrm>
                  <a:off x="220904" y="2972939"/>
                  <a:ext cx="1390294" cy="1390294"/>
                </a:xfrm>
                <a:prstGeom prst="ellipse">
                  <a:avLst/>
                </a:prstGeom>
                <a:solidFill>
                  <a:schemeClr val="bg1"/>
                </a:solidFill>
                <a:ln w="57150">
                  <a:solidFill>
                    <a:srgbClr val="517B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a:cs typeface="Arial"/>
                  </a:endParaRPr>
                </a:p>
              </p:txBody>
            </p:sp>
            <p:sp>
              <p:nvSpPr>
                <p:cNvPr id="20" name="TextBox 19">
                  <a:extLst>
                    <a:ext uri="{FF2B5EF4-FFF2-40B4-BE49-F238E27FC236}">
                      <a16:creationId xmlns:a16="http://schemas.microsoft.com/office/drawing/2014/main" id="{453F9152-14C1-4028-9FFC-C7904CD68667}"/>
                    </a:ext>
                  </a:extLst>
                </p:cNvPr>
                <p:cNvSpPr txBox="1"/>
                <p:nvPr/>
              </p:nvSpPr>
              <p:spPr>
                <a:xfrm>
                  <a:off x="183422" y="3356847"/>
                  <a:ext cx="1457497" cy="971911"/>
                </a:xfrm>
                <a:prstGeom prst="rect">
                  <a:avLst/>
                </a:prstGeom>
                <a:noFill/>
                <a:effectLst/>
              </p:spPr>
              <p:txBody>
                <a:bodyPr wrap="square" rtlCol="0">
                  <a:spAutoFit/>
                </a:bodyPr>
                <a:lstStyle/>
                <a:p>
                  <a:pPr algn="ctr"/>
                  <a:r>
                    <a:rPr lang="en-US" sz="1600" b="1" dirty="0">
                      <a:latin typeface="Arial"/>
                      <a:cs typeface="Arial"/>
                    </a:rPr>
                    <a:t>Strong</a:t>
                  </a:r>
                </a:p>
                <a:p>
                  <a:pPr algn="ctr"/>
                  <a:r>
                    <a:rPr lang="en-US" sz="1600" b="1" dirty="0">
                      <a:latin typeface="Arial"/>
                      <a:cs typeface="Arial"/>
                    </a:rPr>
                    <a:t>Consistency</a:t>
                  </a:r>
                </a:p>
              </p:txBody>
            </p:sp>
          </p:grpSp>
          <p:grpSp>
            <p:nvGrpSpPr>
              <p:cNvPr id="16" name="Group 58">
                <a:extLst>
                  <a:ext uri="{FF2B5EF4-FFF2-40B4-BE49-F238E27FC236}">
                    <a16:creationId xmlns:a16="http://schemas.microsoft.com/office/drawing/2014/main" id="{016D8424-3894-4BF1-9C43-E12BA2E36402}"/>
                  </a:ext>
                </a:extLst>
              </p:cNvPr>
              <p:cNvGrpSpPr/>
              <p:nvPr/>
            </p:nvGrpSpPr>
            <p:grpSpPr>
              <a:xfrm>
                <a:off x="694043" y="4623186"/>
                <a:ext cx="1457497" cy="1390294"/>
                <a:chOff x="694043" y="4623186"/>
                <a:chExt cx="1457497" cy="1390294"/>
              </a:xfrm>
            </p:grpSpPr>
            <p:sp>
              <p:nvSpPr>
                <p:cNvPr id="17" name="Oval 14">
                  <a:extLst>
                    <a:ext uri="{FF2B5EF4-FFF2-40B4-BE49-F238E27FC236}">
                      <a16:creationId xmlns:a16="http://schemas.microsoft.com/office/drawing/2014/main" id="{88260085-04F1-43DF-B927-67CE02B0D533}"/>
                    </a:ext>
                  </a:extLst>
                </p:cNvPr>
                <p:cNvSpPr>
                  <a:spLocks noChangeAspect="1"/>
                </p:cNvSpPr>
                <p:nvPr/>
              </p:nvSpPr>
              <p:spPr>
                <a:xfrm>
                  <a:off x="728108" y="4623186"/>
                  <a:ext cx="1390294" cy="1390294"/>
                </a:xfrm>
                <a:prstGeom prst="ellipse">
                  <a:avLst/>
                </a:prstGeom>
                <a:solidFill>
                  <a:schemeClr val="bg1"/>
                </a:solidFill>
                <a:ln w="57150">
                  <a:solidFill>
                    <a:srgbClr val="517B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a:cs typeface="Arial"/>
                  </a:endParaRPr>
                </a:p>
              </p:txBody>
            </p:sp>
            <p:sp>
              <p:nvSpPr>
                <p:cNvPr id="18" name="TextBox 20">
                  <a:extLst>
                    <a:ext uri="{FF2B5EF4-FFF2-40B4-BE49-F238E27FC236}">
                      <a16:creationId xmlns:a16="http://schemas.microsoft.com/office/drawing/2014/main" id="{CB43F694-4BFD-4C4D-BBAC-525AE06B1CB0}"/>
                    </a:ext>
                  </a:extLst>
                </p:cNvPr>
                <p:cNvSpPr txBox="1"/>
                <p:nvPr/>
              </p:nvSpPr>
              <p:spPr>
                <a:xfrm>
                  <a:off x="694043" y="5084241"/>
                  <a:ext cx="1457497" cy="683938"/>
                </a:xfrm>
                <a:prstGeom prst="rect">
                  <a:avLst/>
                </a:prstGeom>
                <a:noFill/>
                <a:effectLst/>
              </p:spPr>
              <p:txBody>
                <a:bodyPr wrap="square" rtlCol="0">
                  <a:spAutoFit/>
                </a:bodyPr>
                <a:lstStyle/>
                <a:p>
                  <a:pPr algn="ctr"/>
                  <a:r>
                    <a:rPr lang="en-US" sz="1600" b="1" dirty="0">
                      <a:latin typeface="Arial"/>
                      <a:cs typeface="Arial"/>
                    </a:rPr>
                    <a:t>Secondary Indexes </a:t>
                  </a:r>
                </a:p>
              </p:txBody>
            </p:sp>
          </p:grpSp>
        </p:grpSp>
        <p:grpSp>
          <p:nvGrpSpPr>
            <p:cNvPr id="9" name="Group 9">
              <a:extLst>
                <a:ext uri="{FF2B5EF4-FFF2-40B4-BE49-F238E27FC236}">
                  <a16:creationId xmlns:a16="http://schemas.microsoft.com/office/drawing/2014/main" id="{9789E732-F237-407F-8564-9BCCF0C809F5}"/>
                </a:ext>
              </a:extLst>
            </p:cNvPr>
            <p:cNvGrpSpPr>
              <a:grpSpLocks noChangeAspect="1"/>
            </p:cNvGrpSpPr>
            <p:nvPr/>
          </p:nvGrpSpPr>
          <p:grpSpPr>
            <a:xfrm>
              <a:off x="2332467" y="3008307"/>
              <a:ext cx="1319558" cy="1319558"/>
              <a:chOff x="2127559" y="707570"/>
              <a:chExt cx="2736004" cy="2736004"/>
            </a:xfrm>
            <a:effectLst/>
          </p:grpSpPr>
          <p:sp>
            <p:nvSpPr>
              <p:cNvPr id="10" name="Oval 10">
                <a:extLst>
                  <a:ext uri="{FF2B5EF4-FFF2-40B4-BE49-F238E27FC236}">
                    <a16:creationId xmlns:a16="http://schemas.microsoft.com/office/drawing/2014/main" id="{267E5A90-C285-400A-BE6D-D509E3BC7616}"/>
                  </a:ext>
                </a:extLst>
              </p:cNvPr>
              <p:cNvSpPr>
                <a:spLocks noChangeAspect="1"/>
              </p:cNvSpPr>
              <p:nvPr/>
            </p:nvSpPr>
            <p:spPr>
              <a:xfrm>
                <a:off x="2127559" y="707570"/>
                <a:ext cx="2736004" cy="2736004"/>
              </a:xfrm>
              <a:prstGeom prst="ellipse">
                <a:avLst/>
              </a:prstGeom>
              <a:solidFill>
                <a:schemeClr val="bg1"/>
              </a:solidFill>
              <a:ln w="76200">
                <a:solidFill>
                  <a:srgbClr val="A3AA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b="1" dirty="0">
                  <a:solidFill>
                    <a:srgbClr val="0070C0"/>
                  </a:solidFill>
                  <a:latin typeface="Arial"/>
                  <a:cs typeface="Arial"/>
                </a:endParaRPr>
              </a:p>
            </p:txBody>
          </p:sp>
          <p:pic>
            <p:nvPicPr>
              <p:cNvPr id="11" name="Picture 11">
                <a:extLst>
                  <a:ext uri="{FF2B5EF4-FFF2-40B4-BE49-F238E27FC236}">
                    <a16:creationId xmlns:a16="http://schemas.microsoft.com/office/drawing/2014/main" id="{8AA6EC01-126E-4F15-9288-847582B51CB5}"/>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465865" y="1082043"/>
                <a:ext cx="2059392" cy="2059392"/>
              </a:xfrm>
              <a:prstGeom prst="rect">
                <a:avLst/>
              </a:prstGeom>
            </p:spPr>
          </p:pic>
        </p:grpSp>
      </p:grpSp>
      <p:grpSp>
        <p:nvGrpSpPr>
          <p:cNvPr id="25" name="Group 62">
            <a:extLst>
              <a:ext uri="{FF2B5EF4-FFF2-40B4-BE49-F238E27FC236}">
                <a16:creationId xmlns:a16="http://schemas.microsoft.com/office/drawing/2014/main" id="{231958B4-62BB-4252-B327-0010C09CFEF7}"/>
              </a:ext>
            </a:extLst>
          </p:cNvPr>
          <p:cNvGrpSpPr/>
          <p:nvPr/>
        </p:nvGrpSpPr>
        <p:grpSpPr>
          <a:xfrm>
            <a:off x="5482234" y="1359646"/>
            <a:ext cx="3530987" cy="4653834"/>
            <a:chOff x="5482234" y="1359646"/>
            <a:chExt cx="3530987" cy="4653834"/>
          </a:xfrm>
        </p:grpSpPr>
        <p:grpSp>
          <p:nvGrpSpPr>
            <p:cNvPr id="26" name="Group 60">
              <a:extLst>
                <a:ext uri="{FF2B5EF4-FFF2-40B4-BE49-F238E27FC236}">
                  <a16:creationId xmlns:a16="http://schemas.microsoft.com/office/drawing/2014/main" id="{B4E66B1F-1D58-4DAC-8D3C-3C98F63CDF77}"/>
                </a:ext>
              </a:extLst>
            </p:cNvPr>
            <p:cNvGrpSpPr/>
            <p:nvPr/>
          </p:nvGrpSpPr>
          <p:grpSpPr>
            <a:xfrm>
              <a:off x="6329853" y="1359646"/>
              <a:ext cx="2683368" cy="4653834"/>
              <a:chOff x="6329853" y="1359646"/>
              <a:chExt cx="2683368" cy="4653834"/>
            </a:xfrm>
          </p:grpSpPr>
          <p:cxnSp>
            <p:nvCxnSpPr>
              <p:cNvPr id="30" name="Straight Connector 27">
                <a:extLst>
                  <a:ext uri="{FF2B5EF4-FFF2-40B4-BE49-F238E27FC236}">
                    <a16:creationId xmlns:a16="http://schemas.microsoft.com/office/drawing/2014/main" id="{C38D0E62-A66E-47D4-A290-665FF4EE437B}"/>
                  </a:ext>
                </a:extLst>
              </p:cNvPr>
              <p:cNvCxnSpPr/>
              <p:nvPr/>
            </p:nvCxnSpPr>
            <p:spPr>
              <a:xfrm>
                <a:off x="6486039" y="3729592"/>
                <a:ext cx="1443377" cy="0"/>
              </a:xfrm>
              <a:prstGeom prst="line">
                <a:avLst/>
              </a:prstGeom>
              <a:ln>
                <a:solidFill>
                  <a:schemeClr val="tx1">
                    <a:lumMod val="75000"/>
                    <a:lumOff val="25000"/>
                  </a:schemeClr>
                </a:solidFill>
                <a:prstDash val="dash"/>
              </a:ln>
              <a:effectLst/>
            </p:spPr>
            <p:style>
              <a:lnRef idx="1">
                <a:schemeClr val="accent1"/>
              </a:lnRef>
              <a:fillRef idx="0">
                <a:schemeClr val="accent1"/>
              </a:fillRef>
              <a:effectRef idx="0">
                <a:schemeClr val="accent1"/>
              </a:effectRef>
              <a:fontRef idx="minor">
                <a:schemeClr val="tx1"/>
              </a:fontRef>
            </p:style>
          </p:cxnSp>
          <p:cxnSp>
            <p:nvCxnSpPr>
              <p:cNvPr id="31" name="Straight Connector 28">
                <a:extLst>
                  <a:ext uri="{FF2B5EF4-FFF2-40B4-BE49-F238E27FC236}">
                    <a16:creationId xmlns:a16="http://schemas.microsoft.com/office/drawing/2014/main" id="{C07D0DBE-C09D-4757-963D-2545C39B4B00}"/>
                  </a:ext>
                </a:extLst>
              </p:cNvPr>
              <p:cNvCxnSpPr/>
              <p:nvPr/>
            </p:nvCxnSpPr>
            <p:spPr>
              <a:xfrm flipH="1">
                <a:off x="6329853" y="2481074"/>
                <a:ext cx="1003197" cy="1003197"/>
              </a:xfrm>
              <a:prstGeom prst="line">
                <a:avLst/>
              </a:prstGeom>
              <a:ln>
                <a:solidFill>
                  <a:schemeClr val="tx1">
                    <a:lumMod val="75000"/>
                    <a:lumOff val="25000"/>
                  </a:schemeClr>
                </a:solidFill>
                <a:prstDash val="dash"/>
              </a:ln>
              <a:effectLst/>
            </p:spPr>
            <p:style>
              <a:lnRef idx="1">
                <a:schemeClr val="accent1"/>
              </a:lnRef>
              <a:fillRef idx="0">
                <a:schemeClr val="accent1"/>
              </a:fillRef>
              <a:effectRef idx="0">
                <a:schemeClr val="accent1"/>
              </a:effectRef>
              <a:fontRef idx="minor">
                <a:schemeClr val="tx1"/>
              </a:fontRef>
            </p:style>
          </p:cxnSp>
          <p:cxnSp>
            <p:nvCxnSpPr>
              <p:cNvPr id="32" name="Straight Connector 29">
                <a:extLst>
                  <a:ext uri="{FF2B5EF4-FFF2-40B4-BE49-F238E27FC236}">
                    <a16:creationId xmlns:a16="http://schemas.microsoft.com/office/drawing/2014/main" id="{1323C1B1-587F-412E-8C1E-AD7B63225212}"/>
                  </a:ext>
                </a:extLst>
              </p:cNvPr>
              <p:cNvCxnSpPr/>
              <p:nvPr/>
            </p:nvCxnSpPr>
            <p:spPr>
              <a:xfrm>
                <a:off x="6486039" y="4005166"/>
                <a:ext cx="760035" cy="760035"/>
              </a:xfrm>
              <a:prstGeom prst="line">
                <a:avLst/>
              </a:prstGeom>
              <a:ln>
                <a:solidFill>
                  <a:schemeClr val="tx1">
                    <a:lumMod val="75000"/>
                    <a:lumOff val="25000"/>
                  </a:schemeClr>
                </a:solidFill>
                <a:prstDash val="dash"/>
              </a:ln>
              <a:effectLst/>
            </p:spPr>
            <p:style>
              <a:lnRef idx="1">
                <a:schemeClr val="accent1"/>
              </a:lnRef>
              <a:fillRef idx="0">
                <a:schemeClr val="accent1"/>
              </a:fillRef>
              <a:effectRef idx="0">
                <a:schemeClr val="accent1"/>
              </a:effectRef>
              <a:fontRef idx="minor">
                <a:schemeClr val="tx1"/>
              </a:fontRef>
            </p:style>
          </p:cxnSp>
          <p:sp>
            <p:nvSpPr>
              <p:cNvPr id="33" name="Oval 33">
                <a:extLst>
                  <a:ext uri="{FF2B5EF4-FFF2-40B4-BE49-F238E27FC236}">
                    <a16:creationId xmlns:a16="http://schemas.microsoft.com/office/drawing/2014/main" id="{9796814D-E984-42E2-B44F-9FAAA985601F}"/>
                  </a:ext>
                </a:extLst>
              </p:cNvPr>
              <p:cNvSpPr>
                <a:spLocks noChangeAspect="1"/>
              </p:cNvSpPr>
              <p:nvPr/>
            </p:nvSpPr>
            <p:spPr>
              <a:xfrm>
                <a:off x="6887871" y="1359646"/>
                <a:ext cx="1390294" cy="1390294"/>
              </a:xfrm>
              <a:prstGeom prst="ellipse">
                <a:avLst/>
              </a:prstGeom>
              <a:solidFill>
                <a:schemeClr val="bg1"/>
              </a:solidFill>
              <a:ln w="57150">
                <a:solidFill>
                  <a:srgbClr val="517B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a:cs typeface="Arial"/>
                </a:endParaRPr>
              </a:p>
            </p:txBody>
          </p:sp>
          <p:sp>
            <p:nvSpPr>
              <p:cNvPr id="34" name="Oval 34">
                <a:extLst>
                  <a:ext uri="{FF2B5EF4-FFF2-40B4-BE49-F238E27FC236}">
                    <a16:creationId xmlns:a16="http://schemas.microsoft.com/office/drawing/2014/main" id="{A9ED6AE4-AE6C-44B9-AE1C-9E3503D970AD}"/>
                  </a:ext>
                </a:extLst>
              </p:cNvPr>
              <p:cNvSpPr>
                <a:spLocks noChangeAspect="1"/>
              </p:cNvSpPr>
              <p:nvPr/>
            </p:nvSpPr>
            <p:spPr>
              <a:xfrm>
                <a:off x="7589325" y="2972939"/>
                <a:ext cx="1390294" cy="1390294"/>
              </a:xfrm>
              <a:prstGeom prst="ellipse">
                <a:avLst/>
              </a:prstGeom>
              <a:solidFill>
                <a:schemeClr val="bg1"/>
              </a:solidFill>
              <a:ln w="57150">
                <a:solidFill>
                  <a:srgbClr val="517B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a:cs typeface="Arial"/>
                </a:endParaRPr>
              </a:p>
            </p:txBody>
          </p:sp>
          <p:sp>
            <p:nvSpPr>
              <p:cNvPr id="35" name="Oval 35">
                <a:extLst>
                  <a:ext uri="{FF2B5EF4-FFF2-40B4-BE49-F238E27FC236}">
                    <a16:creationId xmlns:a16="http://schemas.microsoft.com/office/drawing/2014/main" id="{CDE20B3E-543D-49DF-BC78-E474EC1AF4A4}"/>
                  </a:ext>
                </a:extLst>
              </p:cNvPr>
              <p:cNvSpPr>
                <a:spLocks noChangeAspect="1"/>
              </p:cNvSpPr>
              <p:nvPr/>
            </p:nvSpPr>
            <p:spPr>
              <a:xfrm>
                <a:off x="6922390" y="4623186"/>
                <a:ext cx="1390294" cy="1390294"/>
              </a:xfrm>
              <a:prstGeom prst="ellipse">
                <a:avLst/>
              </a:prstGeom>
              <a:solidFill>
                <a:schemeClr val="bg1"/>
              </a:solidFill>
              <a:ln w="57150">
                <a:solidFill>
                  <a:srgbClr val="517B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a:cs typeface="Arial"/>
                </a:endParaRPr>
              </a:p>
            </p:txBody>
          </p:sp>
          <p:sp>
            <p:nvSpPr>
              <p:cNvPr id="36" name="TextBox 36">
                <a:extLst>
                  <a:ext uri="{FF2B5EF4-FFF2-40B4-BE49-F238E27FC236}">
                    <a16:creationId xmlns:a16="http://schemas.microsoft.com/office/drawing/2014/main" id="{160BFBC1-90E2-4BFD-BAF1-A60BE016E851}"/>
                  </a:ext>
                </a:extLst>
              </p:cNvPr>
              <p:cNvSpPr txBox="1"/>
              <p:nvPr/>
            </p:nvSpPr>
            <p:spPr>
              <a:xfrm>
                <a:off x="7003860" y="1894137"/>
                <a:ext cx="1196990" cy="683938"/>
              </a:xfrm>
              <a:prstGeom prst="rect">
                <a:avLst/>
              </a:prstGeom>
              <a:noFill/>
              <a:effectLst/>
            </p:spPr>
            <p:txBody>
              <a:bodyPr wrap="square" rtlCol="0">
                <a:spAutoFit/>
              </a:bodyPr>
              <a:lstStyle/>
              <a:p>
                <a:pPr algn="ctr"/>
                <a:r>
                  <a:rPr lang="en-US" sz="1600" b="1" dirty="0">
                    <a:latin typeface="Arial"/>
                    <a:cs typeface="Arial"/>
                  </a:rPr>
                  <a:t>Flexibility</a:t>
                </a:r>
              </a:p>
            </p:txBody>
          </p:sp>
          <p:sp>
            <p:nvSpPr>
              <p:cNvPr id="37" name="TextBox 37">
                <a:extLst>
                  <a:ext uri="{FF2B5EF4-FFF2-40B4-BE49-F238E27FC236}">
                    <a16:creationId xmlns:a16="http://schemas.microsoft.com/office/drawing/2014/main" id="{90EF17D5-92D2-4924-80FD-3D66EA9E8603}"/>
                  </a:ext>
                </a:extLst>
              </p:cNvPr>
              <p:cNvSpPr txBox="1"/>
              <p:nvPr/>
            </p:nvSpPr>
            <p:spPr>
              <a:xfrm>
                <a:off x="7555724" y="3514928"/>
                <a:ext cx="1457497" cy="395963"/>
              </a:xfrm>
              <a:prstGeom prst="rect">
                <a:avLst/>
              </a:prstGeom>
              <a:noFill/>
              <a:effectLst/>
            </p:spPr>
            <p:txBody>
              <a:bodyPr wrap="square" rtlCol="0">
                <a:spAutoFit/>
              </a:bodyPr>
              <a:lstStyle/>
              <a:p>
                <a:pPr algn="ctr"/>
                <a:r>
                  <a:rPr lang="en-US" sz="1600" b="1" dirty="0">
                    <a:latin typeface="Arial"/>
                    <a:cs typeface="Arial"/>
                  </a:rPr>
                  <a:t>Scalability</a:t>
                </a:r>
              </a:p>
            </p:txBody>
          </p:sp>
          <p:sp>
            <p:nvSpPr>
              <p:cNvPr id="38" name="TextBox 38">
                <a:extLst>
                  <a:ext uri="{FF2B5EF4-FFF2-40B4-BE49-F238E27FC236}">
                    <a16:creationId xmlns:a16="http://schemas.microsoft.com/office/drawing/2014/main" id="{43A369D7-63B5-484D-A2B0-CD852D499A58}"/>
                  </a:ext>
                </a:extLst>
              </p:cNvPr>
              <p:cNvSpPr txBox="1"/>
              <p:nvPr/>
            </p:nvSpPr>
            <p:spPr>
              <a:xfrm>
                <a:off x="6844116" y="5192877"/>
                <a:ext cx="1587920" cy="683938"/>
              </a:xfrm>
              <a:prstGeom prst="rect">
                <a:avLst/>
              </a:prstGeom>
              <a:noFill/>
              <a:effectLst/>
            </p:spPr>
            <p:txBody>
              <a:bodyPr wrap="square" rtlCol="0">
                <a:spAutoFit/>
              </a:bodyPr>
              <a:lstStyle/>
              <a:p>
                <a:pPr algn="ctr"/>
                <a:r>
                  <a:rPr lang="en-US" sz="1600" b="1" dirty="0">
                    <a:latin typeface="Arial"/>
                    <a:cs typeface="Arial"/>
                  </a:rPr>
                  <a:t>Performance</a:t>
                </a:r>
              </a:p>
            </p:txBody>
          </p:sp>
        </p:grpSp>
        <p:grpSp>
          <p:nvGrpSpPr>
            <p:cNvPr id="27" name="Group 39">
              <a:extLst>
                <a:ext uri="{FF2B5EF4-FFF2-40B4-BE49-F238E27FC236}">
                  <a16:creationId xmlns:a16="http://schemas.microsoft.com/office/drawing/2014/main" id="{47494C98-C16A-4C48-A40D-FE78043FD59C}"/>
                </a:ext>
              </a:extLst>
            </p:cNvPr>
            <p:cNvGrpSpPr>
              <a:grpSpLocks noChangeAspect="1"/>
            </p:cNvGrpSpPr>
            <p:nvPr/>
          </p:nvGrpSpPr>
          <p:grpSpPr>
            <a:xfrm>
              <a:off x="5482234" y="3069813"/>
              <a:ext cx="1319558" cy="1319558"/>
              <a:chOff x="2357971" y="707570"/>
              <a:chExt cx="2736004" cy="2736004"/>
            </a:xfrm>
            <a:effectLst/>
          </p:grpSpPr>
          <p:sp>
            <p:nvSpPr>
              <p:cNvPr id="28" name="Oval 40">
                <a:extLst>
                  <a:ext uri="{FF2B5EF4-FFF2-40B4-BE49-F238E27FC236}">
                    <a16:creationId xmlns:a16="http://schemas.microsoft.com/office/drawing/2014/main" id="{243AE7C8-39A3-448C-B041-B0D199390E7D}"/>
                  </a:ext>
                </a:extLst>
              </p:cNvPr>
              <p:cNvSpPr>
                <a:spLocks noChangeAspect="1"/>
              </p:cNvSpPr>
              <p:nvPr/>
            </p:nvSpPr>
            <p:spPr>
              <a:xfrm>
                <a:off x="2357971" y="707570"/>
                <a:ext cx="2736004" cy="2736004"/>
              </a:xfrm>
              <a:prstGeom prst="ellipse">
                <a:avLst/>
              </a:prstGeom>
              <a:solidFill>
                <a:schemeClr val="bg1"/>
              </a:solidFill>
              <a:ln w="76200">
                <a:solidFill>
                  <a:srgbClr val="A3AA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b="1" dirty="0">
                  <a:solidFill>
                    <a:srgbClr val="0070C0"/>
                  </a:solidFill>
                  <a:latin typeface="Arial"/>
                  <a:cs typeface="Arial"/>
                </a:endParaRPr>
              </a:p>
            </p:txBody>
          </p:sp>
          <p:pic>
            <p:nvPicPr>
              <p:cNvPr id="29" name="Picture 41">
                <a:extLst>
                  <a:ext uri="{FF2B5EF4-FFF2-40B4-BE49-F238E27FC236}">
                    <a16:creationId xmlns:a16="http://schemas.microsoft.com/office/drawing/2014/main" id="{ADB342B6-7867-437A-AC81-09ABB896B03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696277" y="1082043"/>
                <a:ext cx="2059391" cy="2059391"/>
              </a:xfrm>
              <a:prstGeom prst="rect">
                <a:avLst/>
              </a:prstGeom>
            </p:spPr>
          </p:pic>
        </p:grpSp>
      </p:grpSp>
      <p:sp>
        <p:nvSpPr>
          <p:cNvPr id="39" name="TextBox 45">
            <a:extLst>
              <a:ext uri="{FF2B5EF4-FFF2-40B4-BE49-F238E27FC236}">
                <a16:creationId xmlns:a16="http://schemas.microsoft.com/office/drawing/2014/main" id="{745CE5CC-F6B1-41BA-9BF6-53A5D48EF284}"/>
              </a:ext>
            </a:extLst>
          </p:cNvPr>
          <p:cNvSpPr txBox="1"/>
          <p:nvPr/>
        </p:nvSpPr>
        <p:spPr>
          <a:xfrm>
            <a:off x="218865" y="573303"/>
            <a:ext cx="2479643" cy="646331"/>
          </a:xfrm>
          <a:prstGeom prst="rect">
            <a:avLst/>
          </a:prstGeom>
          <a:noFill/>
        </p:spPr>
        <p:txBody>
          <a:bodyPr wrap="none" rtlCol="0">
            <a:noAutofit/>
          </a:bodyPr>
          <a:lstStyle/>
          <a:p>
            <a:pPr algn="ctr"/>
            <a:r>
              <a:rPr lang="en-US" sz="3200" b="1" dirty="0">
                <a:solidFill>
                  <a:schemeClr val="bg1"/>
                </a:solidFill>
                <a:latin typeface="Arial"/>
                <a:cs typeface="Arial"/>
              </a:rPr>
              <a:t>Relational</a:t>
            </a:r>
            <a:endParaRPr lang="en-US" sz="2800" b="1" i="1" dirty="0">
              <a:solidFill>
                <a:schemeClr val="bg1"/>
              </a:solidFill>
              <a:latin typeface="Arial"/>
              <a:cs typeface="Arial"/>
            </a:endParaRPr>
          </a:p>
        </p:txBody>
      </p:sp>
      <p:sp>
        <p:nvSpPr>
          <p:cNvPr id="42" name="TextBox 46">
            <a:extLst>
              <a:ext uri="{FF2B5EF4-FFF2-40B4-BE49-F238E27FC236}">
                <a16:creationId xmlns:a16="http://schemas.microsoft.com/office/drawing/2014/main" id="{0DD38528-4588-49E5-AFE0-45AF733BFFCD}"/>
              </a:ext>
            </a:extLst>
          </p:cNvPr>
          <p:cNvSpPr txBox="1"/>
          <p:nvPr/>
        </p:nvSpPr>
        <p:spPr>
          <a:xfrm>
            <a:off x="6360725" y="573303"/>
            <a:ext cx="2479643" cy="646331"/>
          </a:xfrm>
          <a:prstGeom prst="rect">
            <a:avLst/>
          </a:prstGeom>
          <a:noFill/>
        </p:spPr>
        <p:txBody>
          <a:bodyPr wrap="none" rtlCol="0">
            <a:noAutofit/>
          </a:bodyPr>
          <a:lstStyle/>
          <a:p>
            <a:pPr algn="ctr"/>
            <a:r>
              <a:rPr lang="en-US" sz="3200" b="1" dirty="0" err="1">
                <a:solidFill>
                  <a:schemeClr val="bg1"/>
                </a:solidFill>
                <a:latin typeface="Arial"/>
                <a:cs typeface="Arial"/>
              </a:rPr>
              <a:t>NoSQL</a:t>
            </a:r>
            <a:endParaRPr lang="en-US" sz="2800" b="1" dirty="0">
              <a:solidFill>
                <a:schemeClr val="bg1"/>
              </a:solidFill>
              <a:latin typeface="Arial"/>
              <a:cs typeface="Arial"/>
            </a:endParaRPr>
          </a:p>
        </p:txBody>
      </p:sp>
      <p:sp>
        <p:nvSpPr>
          <p:cNvPr id="43" name="TextBox 53">
            <a:extLst>
              <a:ext uri="{FF2B5EF4-FFF2-40B4-BE49-F238E27FC236}">
                <a16:creationId xmlns:a16="http://schemas.microsoft.com/office/drawing/2014/main" id="{7C761F76-7207-43F4-98F5-2EAAF565769C}"/>
              </a:ext>
            </a:extLst>
          </p:cNvPr>
          <p:cNvSpPr txBox="1"/>
          <p:nvPr/>
        </p:nvSpPr>
        <p:spPr>
          <a:xfrm>
            <a:off x="2083883" y="95157"/>
            <a:ext cx="4843288" cy="646331"/>
          </a:xfrm>
          <a:prstGeom prst="rect">
            <a:avLst/>
          </a:prstGeom>
          <a:noFill/>
        </p:spPr>
        <p:txBody>
          <a:bodyPr wrap="none" rtlCol="0">
            <a:noAutofit/>
          </a:bodyPr>
          <a:lstStyle/>
          <a:p>
            <a:pPr algn="ctr"/>
            <a:r>
              <a:rPr lang="en-US" sz="4000" b="1" dirty="0">
                <a:solidFill>
                  <a:schemeClr val="bg1"/>
                </a:solidFill>
                <a:latin typeface="Arial"/>
                <a:cs typeface="Arial"/>
              </a:rPr>
              <a:t>Nexus Architecture</a:t>
            </a:r>
            <a:endParaRPr lang="en-US" sz="3600" b="1" dirty="0">
              <a:solidFill>
                <a:schemeClr val="bg1"/>
              </a:solidFill>
              <a:latin typeface="Arial"/>
              <a:cs typeface="Arial"/>
            </a:endParaRPr>
          </a:p>
        </p:txBody>
      </p:sp>
      <p:sp>
        <p:nvSpPr>
          <p:cNvPr id="44" name="TextBox 55">
            <a:extLst>
              <a:ext uri="{FF2B5EF4-FFF2-40B4-BE49-F238E27FC236}">
                <a16:creationId xmlns:a16="http://schemas.microsoft.com/office/drawing/2014/main" id="{DA1F5390-C8AD-4E42-ABA8-186EF5718E8B}"/>
              </a:ext>
            </a:extLst>
          </p:cNvPr>
          <p:cNvSpPr txBox="1"/>
          <p:nvPr/>
        </p:nvSpPr>
        <p:spPr>
          <a:xfrm>
            <a:off x="2536080" y="6160528"/>
            <a:ext cx="4071840" cy="456839"/>
          </a:xfrm>
          <a:prstGeom prst="rect">
            <a:avLst/>
          </a:prstGeom>
          <a:noFill/>
        </p:spPr>
        <p:txBody>
          <a:bodyPr wrap="none" rtlCol="0">
            <a:noAutofit/>
          </a:bodyPr>
          <a:lstStyle/>
          <a:p>
            <a:pPr algn="ctr"/>
            <a:r>
              <a:rPr lang="en-US" sz="2400" b="1" dirty="0">
                <a:solidFill>
                  <a:srgbClr val="517B38"/>
                </a:solidFill>
                <a:latin typeface="Arial"/>
                <a:cs typeface="Arial"/>
              </a:rPr>
              <a:t>Relational + NoSQL</a:t>
            </a:r>
            <a:endParaRPr lang="en-US" sz="2400" b="1" i="1" dirty="0">
              <a:solidFill>
                <a:srgbClr val="517B38"/>
              </a:solidFill>
              <a:latin typeface="Arial"/>
              <a:cs typeface="Arial"/>
            </a:endParaRPr>
          </a:p>
        </p:txBody>
      </p:sp>
      <p:grpSp>
        <p:nvGrpSpPr>
          <p:cNvPr id="45" name="Group 52">
            <a:extLst>
              <a:ext uri="{FF2B5EF4-FFF2-40B4-BE49-F238E27FC236}">
                <a16:creationId xmlns:a16="http://schemas.microsoft.com/office/drawing/2014/main" id="{95FAFB9F-21BB-42ED-8919-BEDD844CD1C7}"/>
              </a:ext>
            </a:extLst>
          </p:cNvPr>
          <p:cNvGrpSpPr/>
          <p:nvPr/>
        </p:nvGrpSpPr>
        <p:grpSpPr>
          <a:xfrm>
            <a:off x="3756104" y="2821079"/>
            <a:ext cx="1631792" cy="1631792"/>
            <a:chOff x="3660713" y="949007"/>
            <a:chExt cx="1319558" cy="1319558"/>
          </a:xfrm>
        </p:grpSpPr>
        <p:sp>
          <p:nvSpPr>
            <p:cNvPr id="46" name="Oval 49">
              <a:extLst>
                <a:ext uri="{FF2B5EF4-FFF2-40B4-BE49-F238E27FC236}">
                  <a16:creationId xmlns:a16="http://schemas.microsoft.com/office/drawing/2014/main" id="{B26B8C35-A2C2-4DF5-BA31-C55A973F7897}"/>
                </a:ext>
              </a:extLst>
            </p:cNvPr>
            <p:cNvSpPr>
              <a:spLocks noChangeAspect="1"/>
            </p:cNvSpPr>
            <p:nvPr/>
          </p:nvSpPr>
          <p:spPr>
            <a:xfrm>
              <a:off x="3660713" y="949007"/>
              <a:ext cx="1319558" cy="1319558"/>
            </a:xfrm>
            <a:prstGeom prst="ellipse">
              <a:avLst/>
            </a:prstGeom>
            <a:solidFill>
              <a:schemeClr val="bg1"/>
            </a:solidFill>
            <a:ln w="57150">
              <a:solidFill>
                <a:srgbClr val="517B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a:cs typeface="Arial"/>
              </a:endParaRPr>
            </a:p>
          </p:txBody>
        </p:sp>
        <p:pic>
          <p:nvPicPr>
            <p:cNvPr id="47" name="Picture 51" descr="MongoDB_Leaf_RGB.png">
              <a:extLst>
                <a:ext uri="{FF2B5EF4-FFF2-40B4-BE49-F238E27FC236}">
                  <a16:creationId xmlns:a16="http://schemas.microsoft.com/office/drawing/2014/main" id="{7313D474-F7A1-4284-9E86-196CC7BAB061}"/>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087856" y="1118194"/>
              <a:ext cx="465272" cy="981185"/>
            </a:xfrm>
            <a:prstGeom prst="rect">
              <a:avLst/>
            </a:prstGeom>
          </p:spPr>
        </p:pic>
      </p:grpSp>
    </p:spTree>
    <p:extLst>
      <p:ext uri="{BB962C8B-B14F-4D97-AF65-F5344CB8AC3E}">
        <p14:creationId xmlns:p14="http://schemas.microsoft.com/office/powerpoint/2010/main" val="3509513363"/>
      </p:ext>
    </p:extLst>
  </p:cSld>
  <p:clrMapOvr>
    <a:masterClrMapping/>
  </p:clrMapOvr>
  <mc:AlternateContent xmlns:mc="http://schemas.openxmlformats.org/markup-compatibility/2006" xmlns:p14="http://schemas.microsoft.com/office/powerpoint/2010/main">
    <mc:Choice Requires="p14">
      <p:transition spd="slow" p14:dur="2000" advTm="8796"/>
    </mc:Choice>
    <mc:Fallback xmlns="">
      <p:transition xmlns:p14="http://schemas.microsoft.com/office/powerpoint/2010/main" spd="slow" advTm="879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39"/>
                                        </p:tgtEl>
                                      </p:cBhvr>
                                    </p:animEffect>
                                    <p:set>
                                      <p:cBhvr>
                                        <p:cTn id="7" dur="1" fill="hold">
                                          <p:stCondLst>
                                            <p:cond delay="499"/>
                                          </p:stCondLst>
                                        </p:cTn>
                                        <p:tgtEl>
                                          <p:spTgt spid="39"/>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42"/>
                                        </p:tgtEl>
                                      </p:cBhvr>
                                    </p:animEffect>
                                    <p:set>
                                      <p:cBhvr>
                                        <p:cTn id="10" dur="1" fill="hold">
                                          <p:stCondLst>
                                            <p:cond delay="499"/>
                                          </p:stCondLst>
                                        </p:cTn>
                                        <p:tgtEl>
                                          <p:spTgt spid="42"/>
                                        </p:tgtEl>
                                        <p:attrNameLst>
                                          <p:attrName>style.visibility</p:attrName>
                                        </p:attrNameLst>
                                      </p:cBhvr>
                                      <p:to>
                                        <p:strVal val="hidden"/>
                                      </p:to>
                                    </p:set>
                                  </p:childTnLst>
                                </p:cTn>
                              </p:par>
                            </p:childTnLst>
                          </p:cTn>
                        </p:par>
                        <p:par>
                          <p:cTn id="11" fill="hold">
                            <p:stCondLst>
                              <p:cond delay="500"/>
                            </p:stCondLst>
                            <p:childTnLst>
                              <p:par>
                                <p:cTn id="12" presetID="0" presetClass="path" presetSubtype="0" accel="50000" decel="50000" fill="hold" nodeType="afterEffect">
                                  <p:stCondLst>
                                    <p:cond delay="0"/>
                                  </p:stCondLst>
                                  <p:childTnLst>
                                    <p:animMotion origin="layout" path="M 1.38889E-6 0 L 0.15868 0 " pathEditMode="relative" rAng="0" ptsTypes="AA">
                                      <p:cBhvr>
                                        <p:cTn id="13" dur="2000" fill="hold"/>
                                        <p:tgtEl>
                                          <p:spTgt spid="7"/>
                                        </p:tgtEl>
                                        <p:attrNameLst>
                                          <p:attrName>ppt_x</p:attrName>
                                          <p:attrName>ppt_y</p:attrName>
                                        </p:attrNameLst>
                                      </p:cBhvr>
                                      <p:rCtr x="7934" y="0"/>
                                    </p:animMotion>
                                  </p:childTnLst>
                                </p:cTn>
                              </p:par>
                              <p:par>
                                <p:cTn id="14" presetID="0" presetClass="path" presetSubtype="0" accel="50000" decel="50000" fill="hold" nodeType="withEffect">
                                  <p:stCondLst>
                                    <p:cond delay="0"/>
                                  </p:stCondLst>
                                  <p:childTnLst>
                                    <p:animMotion origin="layout" path="M 6.11111E-6 -1.48148E-6 L -0.15937 -1.48148E-6 " pathEditMode="relative" ptsTypes="AA">
                                      <p:cBhvr>
                                        <p:cTn id="15" dur="2000" fill="hold"/>
                                        <p:tgtEl>
                                          <p:spTgt spid="25"/>
                                        </p:tgtEl>
                                        <p:attrNameLst>
                                          <p:attrName>ppt_x</p:attrName>
                                          <p:attrName>ppt_y</p:attrName>
                                        </p:attrNameLst>
                                      </p:cBhvr>
                                    </p:animMotion>
                                  </p:childTnLst>
                                </p:cTn>
                              </p:par>
                              <p:par>
                                <p:cTn id="16" presetID="10" presetClass="entr" presetSubtype="0" fill="hold" nodeType="withEffect">
                                  <p:stCondLst>
                                    <p:cond delay="0"/>
                                  </p:stCondLst>
                                  <p:childTnLst>
                                    <p:set>
                                      <p:cBhvr>
                                        <p:cTn id="17" dur="1" fill="hold">
                                          <p:stCondLst>
                                            <p:cond delay="0"/>
                                          </p:stCondLst>
                                        </p:cTn>
                                        <p:tgtEl>
                                          <p:spTgt spid="45"/>
                                        </p:tgtEl>
                                        <p:attrNameLst>
                                          <p:attrName>style.visibility</p:attrName>
                                        </p:attrNameLst>
                                      </p:cBhvr>
                                      <p:to>
                                        <p:strVal val="visible"/>
                                      </p:to>
                                    </p:set>
                                    <p:animEffect transition="in" filter="fade">
                                      <p:cBhvr>
                                        <p:cTn id="18" dur="500"/>
                                        <p:tgtEl>
                                          <p:spTgt spid="45"/>
                                        </p:tgtEl>
                                      </p:cBhvr>
                                    </p:animEffect>
                                  </p:childTnLst>
                                </p:cTn>
                              </p:par>
                            </p:childTnLst>
                          </p:cTn>
                        </p:par>
                        <p:par>
                          <p:cTn id="19" fill="hold">
                            <p:stCondLst>
                              <p:cond delay="2500"/>
                            </p:stCondLst>
                            <p:childTnLst>
                              <p:par>
                                <p:cTn id="20" presetID="10" presetClass="entr" presetSubtype="0" fill="hold" grpId="0" nodeType="afterEffect">
                                  <p:stCondLst>
                                    <p:cond delay="100"/>
                                  </p:stCondLst>
                                  <p:childTnLst>
                                    <p:set>
                                      <p:cBhvr>
                                        <p:cTn id="21" dur="1" fill="hold">
                                          <p:stCondLst>
                                            <p:cond delay="0"/>
                                          </p:stCondLst>
                                        </p:cTn>
                                        <p:tgtEl>
                                          <p:spTgt spid="43"/>
                                        </p:tgtEl>
                                        <p:attrNameLst>
                                          <p:attrName>style.visibility</p:attrName>
                                        </p:attrNameLst>
                                      </p:cBhvr>
                                      <p:to>
                                        <p:strVal val="visible"/>
                                      </p:to>
                                    </p:set>
                                    <p:animEffect transition="in" filter="fade">
                                      <p:cBhvr>
                                        <p:cTn id="22" dur="500"/>
                                        <p:tgtEl>
                                          <p:spTgt spid="43"/>
                                        </p:tgtEl>
                                      </p:cBhvr>
                                    </p:animEffect>
                                  </p:childTnLst>
                                </p:cTn>
                              </p:par>
                            </p:childTnLst>
                          </p:cTn>
                        </p:par>
                        <p:par>
                          <p:cTn id="23" fill="hold">
                            <p:stCondLst>
                              <p:cond delay="3100"/>
                            </p:stCondLst>
                            <p:childTnLst>
                              <p:par>
                                <p:cTn id="24" presetID="10" presetClass="entr" presetSubtype="0" fill="hold" grpId="0" nodeType="afterEffect">
                                  <p:stCondLst>
                                    <p:cond delay="100"/>
                                  </p:stCondLst>
                                  <p:childTnLst>
                                    <p:set>
                                      <p:cBhvr>
                                        <p:cTn id="25" dur="1" fill="hold">
                                          <p:stCondLst>
                                            <p:cond delay="0"/>
                                          </p:stCondLst>
                                        </p:cTn>
                                        <p:tgtEl>
                                          <p:spTgt spid="44"/>
                                        </p:tgtEl>
                                        <p:attrNameLst>
                                          <p:attrName>style.visibility</p:attrName>
                                        </p:attrNameLst>
                                      </p:cBhvr>
                                      <p:to>
                                        <p:strVal val="visible"/>
                                      </p:to>
                                    </p:set>
                                    <p:animEffect transition="in" filter="fade">
                                      <p:cBhvr>
                                        <p:cTn id="26" dur="500"/>
                                        <p:tgtEl>
                                          <p:spTgt spid="44"/>
                                        </p:tgtEl>
                                      </p:cBhvr>
                                    </p:animEffect>
                                  </p:childTnLst>
                                </p:cTn>
                              </p:par>
                              <p:par>
                                <p:cTn id="27" presetID="10" presetClass="exit" presetSubtype="0" fill="hold" nodeType="withEffect">
                                  <p:stCondLst>
                                    <p:cond delay="0"/>
                                  </p:stCondLst>
                                  <p:childTnLst>
                                    <p:animEffect transition="out" filter="fade">
                                      <p:cBhvr>
                                        <p:cTn id="28" dur="500"/>
                                        <p:tgtEl>
                                          <p:spTgt spid="6"/>
                                        </p:tgtEl>
                                      </p:cBhvr>
                                    </p:animEffect>
                                    <p:set>
                                      <p:cBhvr>
                                        <p:cTn id="29"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2" grpId="0"/>
      <p:bldP spid="43" grpId="0"/>
      <p:bldP spid="44" grpId="0"/>
    </p:bldLst>
  </p:timing>
</p:sld>
</file>

<file path=ppt/tags/tag1.xml><?xml version="1.0" encoding="utf-8"?>
<p:tagLst xmlns:a="http://schemas.openxmlformats.org/drawingml/2006/main" xmlns:r="http://schemas.openxmlformats.org/officeDocument/2006/relationships" xmlns:p="http://schemas.openxmlformats.org/presentationml/2006/main">
  <p:tag name="TIMING" val="|12.1|44.2"/>
</p:tagLst>
</file>

<file path=ppt/tags/tag2.xml><?xml version="1.0" encoding="utf-8"?>
<p:tagLst xmlns:a="http://schemas.openxmlformats.org/drawingml/2006/main" xmlns:r="http://schemas.openxmlformats.org/officeDocument/2006/relationships" xmlns:p="http://schemas.openxmlformats.org/presentationml/2006/main">
  <p:tag name="TIMING" val="|2.3|21.7|11.7|5.7|16.9|51.5|31.1|17.5"/>
</p:tagLst>
</file>

<file path=ppt/tags/tag3.xml><?xml version="1.0" encoding="utf-8"?>
<p:tagLst xmlns:a="http://schemas.openxmlformats.org/drawingml/2006/main" xmlns:r="http://schemas.openxmlformats.org/officeDocument/2006/relationships" xmlns:p="http://schemas.openxmlformats.org/presentationml/2006/main">
  <p:tag name="TIMING" val="|39.8|2.1|41"/>
</p:tagLst>
</file>

<file path=ppt/theme/theme1.xml><?xml version="1.0" encoding="utf-8"?>
<a:theme xmlns:a="http://schemas.openxmlformats.org/drawingml/2006/main" name="CommunityPOTX_2">
  <a:themeElements>
    <a:clrScheme name="Custom 3">
      <a:dk1>
        <a:srgbClr val="3A281E"/>
      </a:dk1>
      <a:lt1>
        <a:srgbClr val="EAEAEA"/>
      </a:lt1>
      <a:dk2>
        <a:srgbClr val="A3A3A3"/>
      </a:dk2>
      <a:lt2>
        <a:srgbClr val="FFFFFF"/>
      </a:lt2>
      <a:accent1>
        <a:srgbClr val="6BA342"/>
      </a:accent1>
      <a:accent2>
        <a:srgbClr val="ECD898"/>
      </a:accent2>
      <a:accent3>
        <a:srgbClr val="F05222"/>
      </a:accent3>
      <a:accent4>
        <a:srgbClr val="7271B4"/>
      </a:accent4>
      <a:accent5>
        <a:srgbClr val="4E3629"/>
      </a:accent5>
      <a:accent6>
        <a:srgbClr val="157FF4"/>
      </a:accent6>
      <a:hlink>
        <a:srgbClr val="6BA539"/>
      </a:hlink>
      <a:folHlink>
        <a:srgbClr val="615F5E"/>
      </a:folHlink>
    </a:clrScheme>
    <a:fontScheme name="Office 2">
      <a:majorFont>
        <a:latin typeface="PT Sans"/>
        <a:ea typeface=""/>
        <a:cs typeface=""/>
        <a:font script="Jpan" typeface="ＭＳ 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T Sans"/>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ln w="31750">
          <a:solidFill>
            <a:srgbClr val="3366FF"/>
          </a:solidFill>
        </a:ln>
        <a:effectLst>
          <a:innerShdw blurRad="63500" dist="50800" dir="13500000">
            <a:srgbClr val="000000">
              <a:alpha val="50000"/>
            </a:srgbClr>
          </a:innerShdw>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24701</TotalTime>
  <Words>2675</Words>
  <Application>Microsoft Office PowerPoint</Application>
  <PresentationFormat>全屏显示(4:3)</PresentationFormat>
  <Paragraphs>674</Paragraphs>
  <Slides>53</Slides>
  <Notes>47</Notes>
  <HiddenSlides>3</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53</vt:i4>
      </vt:variant>
    </vt:vector>
  </HeadingPairs>
  <TitlesOfParts>
    <vt:vector size="68" baseType="lpstr">
      <vt:lpstr>Courier</vt:lpstr>
      <vt:lpstr>Helvetica Neue</vt:lpstr>
      <vt:lpstr>Lucida Grande</vt:lpstr>
      <vt:lpstr>MS PGothic</vt:lpstr>
      <vt:lpstr>MS PGothic</vt:lpstr>
      <vt:lpstr>PT Sans</vt:lpstr>
      <vt:lpstr>Segoe</vt:lpstr>
      <vt:lpstr>Source Code Pro Semibold</vt:lpstr>
      <vt:lpstr>儷黑 Pro</vt:lpstr>
      <vt:lpstr>宋体</vt:lpstr>
      <vt:lpstr>Arial</vt:lpstr>
      <vt:lpstr>Calibri</vt:lpstr>
      <vt:lpstr>Lucida Console</vt:lpstr>
      <vt:lpstr>Wingdings</vt:lpstr>
      <vt:lpstr>CommunityPOTX_2</vt:lpstr>
      <vt:lpstr>The introduction of NoSQL and MongoDB</vt:lpstr>
      <vt:lpstr>NoSQL  </vt:lpstr>
      <vt:lpstr>The World Has Changed</vt:lpstr>
      <vt:lpstr>More Technologies and Requirements Than Ever</vt:lpstr>
      <vt:lpstr>Relational</vt:lpstr>
      <vt:lpstr>NoSQL</vt:lpstr>
      <vt:lpstr>PowerPoint 演示文稿</vt:lpstr>
      <vt:lpstr>PowerPoint 演示文稿</vt:lpstr>
      <vt:lpstr>PowerPoint 演示文稿</vt:lpstr>
      <vt:lpstr>MongoDB 简介 </vt:lpstr>
      <vt:lpstr>Feature </vt:lpstr>
      <vt:lpstr>Feature </vt:lpstr>
      <vt:lpstr>MongoDB 简介 </vt:lpstr>
      <vt:lpstr>Leading Organizations Rely on MongoDB</vt:lpstr>
      <vt:lpstr>PowerPoint 演示文稿</vt:lpstr>
      <vt:lpstr>MongoDB 简介 </vt:lpstr>
      <vt:lpstr>Documents Support Modern Requirements</vt:lpstr>
      <vt:lpstr>Basic Insert/Query Examples</vt:lpstr>
      <vt:lpstr>Performance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小结：</vt:lpstr>
      <vt:lpstr>PowerPoint 演示文稿</vt:lpstr>
      <vt:lpstr>PowerPoint 演示文稿</vt:lpstr>
      <vt:lpstr>PowerPoint 演示文稿</vt:lpstr>
      <vt:lpstr>MongoDB Technical Capabilities</vt:lpstr>
      <vt:lpstr>洛阳舆情服务器架构</vt:lpstr>
      <vt:lpstr>Config.conf</vt:lpstr>
      <vt:lpstr>shard1.conf</vt:lpstr>
      <vt:lpstr>mongos.conf</vt:lpstr>
      <vt:lpstr>Initial RepSet</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10gen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Katie Peters</dc:creator>
  <cp:lastModifiedBy>白春飞</cp:lastModifiedBy>
  <cp:revision>1018</cp:revision>
  <cp:lastPrinted>2014-05-01T17:24:26Z</cp:lastPrinted>
  <dcterms:created xsi:type="dcterms:W3CDTF">2012-10-15T15:09:50Z</dcterms:created>
  <dcterms:modified xsi:type="dcterms:W3CDTF">2017-11-27T01:28:45Z</dcterms:modified>
</cp:coreProperties>
</file>